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441" r:id="rId2"/>
    <p:sldId id="582" r:id="rId3"/>
    <p:sldId id="779" r:id="rId4"/>
    <p:sldId id="728" r:id="rId5"/>
    <p:sldId id="788" r:id="rId6"/>
    <p:sldId id="785" r:id="rId7"/>
    <p:sldId id="789" r:id="rId8"/>
    <p:sldId id="761" r:id="rId9"/>
    <p:sldId id="790" r:id="rId10"/>
    <p:sldId id="791" r:id="rId11"/>
    <p:sldId id="792" r:id="rId12"/>
    <p:sldId id="794" r:id="rId13"/>
    <p:sldId id="795" r:id="rId14"/>
    <p:sldId id="784" r:id="rId15"/>
    <p:sldId id="654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CC3300"/>
    <a:srgbClr val="FF0000"/>
    <a:srgbClr val="FF3300"/>
    <a:srgbClr val="FF0066"/>
    <a:srgbClr val="F6881A"/>
    <a:srgbClr val="FF66CC"/>
    <a:srgbClr val="66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1" autoAdjust="0"/>
    <p:restoredTop sz="98919" autoAdjust="0"/>
  </p:normalViewPr>
  <p:slideViewPr>
    <p:cSldViewPr>
      <p:cViewPr>
        <p:scale>
          <a:sx n="66" d="100"/>
          <a:sy n="66" d="100"/>
        </p:scale>
        <p:origin x="-2934" y="-1278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24" y="-78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8" tIns="45470" rIns="90938" bIns="45470" numCol="1" anchor="t" anchorCtr="0" compatLnSpc="1">
            <a:prstTxWarp prst="textNoShape">
              <a:avLst/>
            </a:prstTxWarp>
          </a:bodyPr>
          <a:lstStyle>
            <a:lvl1pPr defTabSz="90933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8" tIns="45470" rIns="90938" bIns="45470" numCol="1" anchor="t" anchorCtr="0" compatLnSpc="1">
            <a:prstTxWarp prst="textNoShape">
              <a:avLst/>
            </a:prstTxWarp>
          </a:bodyPr>
          <a:lstStyle>
            <a:lvl1pPr algn="r" defTabSz="90933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8" tIns="45470" rIns="90938" bIns="45470" numCol="1" anchor="b" anchorCtr="0" compatLnSpc="1">
            <a:prstTxWarp prst="textNoShape">
              <a:avLst/>
            </a:prstTxWarp>
          </a:bodyPr>
          <a:lstStyle>
            <a:lvl1pPr defTabSz="90933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8" tIns="45470" rIns="90938" bIns="45470" numCol="1" anchor="b" anchorCtr="0" compatLnSpc="1">
            <a:prstTxWarp prst="textNoShape">
              <a:avLst/>
            </a:prstTxWarp>
          </a:bodyPr>
          <a:lstStyle>
            <a:lvl1pPr algn="r" defTabSz="909333">
              <a:defRPr sz="1200"/>
            </a:lvl1pPr>
          </a:lstStyle>
          <a:p>
            <a:pPr>
              <a:defRPr/>
            </a:pPr>
            <a:fld id="{C27D5AAB-533E-4CD5-947C-ECB9BACC5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8" tIns="45470" rIns="90938" bIns="45470" numCol="1" anchor="t" anchorCtr="0" compatLnSpc="1">
            <a:prstTxWarp prst="textNoShape">
              <a:avLst/>
            </a:prstTxWarp>
          </a:bodyPr>
          <a:lstStyle>
            <a:lvl1pPr defTabSz="90933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8" tIns="45470" rIns="90938" bIns="45470" numCol="1" anchor="t" anchorCtr="0" compatLnSpc="1">
            <a:prstTxWarp prst="textNoShape">
              <a:avLst/>
            </a:prstTxWarp>
          </a:bodyPr>
          <a:lstStyle>
            <a:lvl1pPr algn="r" defTabSz="90933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87400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8" tIns="45470" rIns="90938" bIns="45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8" tIns="45470" rIns="90938" bIns="45470" numCol="1" anchor="b" anchorCtr="0" compatLnSpc="1">
            <a:prstTxWarp prst="textNoShape">
              <a:avLst/>
            </a:prstTxWarp>
          </a:bodyPr>
          <a:lstStyle>
            <a:lvl1pPr defTabSz="90933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38" tIns="45470" rIns="90938" bIns="45470" numCol="1" anchor="b" anchorCtr="0" compatLnSpc="1">
            <a:prstTxWarp prst="textNoShape">
              <a:avLst/>
            </a:prstTxWarp>
          </a:bodyPr>
          <a:lstStyle>
            <a:lvl1pPr algn="r" defTabSz="909333">
              <a:defRPr sz="1200"/>
            </a:lvl1pPr>
          </a:lstStyle>
          <a:p>
            <a:pPr>
              <a:defRPr/>
            </a:pPr>
            <a:fld id="{309E92DB-2FF9-4A0A-929B-1F7AFCF2B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50912C02-05F9-473D-A952-258E8CABD094}" type="slidenum">
              <a:rPr lang="en-US" smtClean="0"/>
              <a:pPr defTabSz="908050"/>
              <a:t>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78" tIns="46287" rIns="92578" bIns="46287" anchor="b"/>
          <a:lstStyle/>
          <a:p>
            <a:pPr algn="r" defTabSz="925513"/>
            <a:fld id="{6DCEAB8E-1605-4AB6-A9B5-611C7CE38878}" type="slidenum">
              <a:rPr lang="en-US" sz="1100">
                <a:latin typeface="Arial" charset="0"/>
              </a:rPr>
              <a:pPr algn="r" defTabSz="925513"/>
              <a:t>3</a:t>
            </a:fld>
            <a:endParaRPr lang="en-US" sz="110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578" tIns="46287" rIns="92578" bIns="46287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73" tIns="45634" rIns="91273" bIns="45634" anchor="b"/>
          <a:lstStyle/>
          <a:p>
            <a:pPr algn="r" defTabSz="911225"/>
            <a:fld id="{7515D4ED-3BD2-4F8A-BCA5-691A5ECACA0A}" type="slidenum">
              <a:rPr lang="en-US" sz="1100">
                <a:latin typeface="Arial" charset="0"/>
              </a:rPr>
              <a:pPr algn="r" defTabSz="911225"/>
              <a:t>4</a:t>
            </a:fld>
            <a:endParaRPr lang="en-US" sz="110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273" tIns="45634" rIns="91273" bIns="45634"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03" tIns="47301" rIns="94603" bIns="47301" anchor="b"/>
          <a:lstStyle/>
          <a:p>
            <a:pPr algn="r" defTabSz="946150" eaLnBrk="0" hangingPunct="0"/>
            <a:fld id="{8732660D-9524-49D5-8C51-0C578AAA0BB2}" type="slidenum">
              <a:rPr lang="en-GB" sz="1200"/>
              <a:pPr algn="r" defTabSz="946150" eaLnBrk="0" hangingPunct="0"/>
              <a:t>7</a:t>
            </a:fld>
            <a:endParaRPr lang="en-GB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7287" cy="3725862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70400"/>
          </a:xfrm>
          <a:noFill/>
          <a:ln/>
        </p:spPr>
        <p:txBody>
          <a:bodyPr lIns="94603" tIns="47301" rIns="94603" bIns="4730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8050"/>
            <a:fld id="{6101A522-EF6F-488C-9A32-AA90E3DE3DA1}" type="slidenum">
              <a:rPr lang="en-US" smtClean="0"/>
              <a:pPr defTabSz="908050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151" tIns="45075" rIns="90151" bIns="45075" anchor="b"/>
          <a:lstStyle/>
          <a:p>
            <a:pPr algn="r" eaLnBrk="0" hangingPunct="0"/>
            <a:fld id="{3A9AC0FA-7190-4AFB-9262-1D6B626A1886}" type="slidenum">
              <a:rPr lang="en-GB" sz="1200"/>
              <a:pPr algn="r" eaLnBrk="0" hangingPunct="0"/>
              <a:t>15</a:t>
            </a:fld>
            <a:endParaRPr lang="en-GB" sz="1200"/>
          </a:p>
        </p:txBody>
      </p:sp>
      <p:sp>
        <p:nvSpPr>
          <p:cNvPr id="245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1363"/>
            <a:ext cx="4967287" cy="3727450"/>
          </a:xfrm>
          <a:ln/>
        </p:spPr>
      </p:sp>
      <p:sp>
        <p:nvSpPr>
          <p:cNvPr id="2458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81" name="Slide Number Placeholder 3"/>
          <p:cNvSpPr txBox="1">
            <a:spLocks noGrp="1"/>
          </p:cNvSpPr>
          <p:nvPr/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38" tIns="45470" rIns="90938" bIns="45470" anchor="b"/>
          <a:lstStyle/>
          <a:p>
            <a:pPr algn="r" defTabSz="908050"/>
            <a:fld id="{42EE62C5-8A52-419F-9CD7-7E326458B624}" type="slidenum">
              <a:rPr lang="en-US" sz="1200"/>
              <a:pPr algn="r" defTabSz="908050"/>
              <a:t>15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53A2B-6B17-483A-8796-B60C05482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901B4-4A6C-4DD5-B23B-B61064439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-26988"/>
            <a:ext cx="1943100" cy="6122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-26988"/>
            <a:ext cx="5676900" cy="6122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3E3F9-2E1B-491E-826F-98CD4B7CA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EEEA2-E7DC-4486-9A72-D4BD6C925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9C61-5372-4999-9C8B-774019DD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0189-21F4-4BDB-B7CD-B2F469F13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8F10-D3C6-40EA-91AC-7DF023678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563FF-CF6D-4647-950B-4EC46B79A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6B640-ECD7-408A-A4C8-C5F6A98BB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5CD5C-BE6F-468D-A1D1-C37CC79F7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F58D-30E0-4BD7-A042-F46C31A15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C7850-E64C-4E70-8C45-E08EED5FC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26988"/>
            <a:ext cx="77724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6" tIns="48228" rIns="96456" bIns="482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6" tIns="48228" rIns="96456" bIns="4822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6" tIns="48228" rIns="96456" bIns="4822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6" tIns="48228" rIns="96456" bIns="4822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3FD9B7-5701-459C-9C38-3638578B8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90" tIns="47895" rIns="95790" bIns="478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11"/>
          <p:cNvSpPr>
            <a:spLocks noChangeArrowheads="1"/>
          </p:cNvSpPr>
          <p:nvPr userDrawn="1"/>
        </p:nvSpPr>
        <p:spPr bwMode="auto">
          <a:xfrm>
            <a:off x="0" y="896938"/>
            <a:ext cx="9144000" cy="66675"/>
          </a:xfrm>
          <a:prstGeom prst="rect">
            <a:avLst/>
          </a:prstGeom>
          <a:gradFill rotWithShape="1">
            <a:gsLst>
              <a:gs pos="0">
                <a:srgbClr val="993300"/>
              </a:gs>
              <a:gs pos="100000">
                <a:srgbClr val="CCECFF"/>
              </a:gs>
            </a:gsLst>
            <a:lin ang="0" scaled="1"/>
          </a:gra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12" descr="UG-Flag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16913" y="0"/>
            <a:ext cx="8270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13"/>
          <p:cNvSpPr>
            <a:spLocks noChangeArrowheads="1"/>
          </p:cNvSpPr>
          <p:nvPr userDrawn="1"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CCFF"/>
          </a:solidFill>
          <a:ln w="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1100">
                <a:solidFill>
                  <a:schemeClr val="bg1"/>
                </a:solidFill>
                <a:latin typeface="Verdana Ref" pitchFamily="34" charset="0"/>
              </a:rPr>
              <a:t>Petroleum Exploration and Production Department</a:t>
            </a:r>
            <a:endParaRPr lang="en-US" sz="1100">
              <a:solidFill>
                <a:schemeClr val="bg1"/>
              </a:solidFill>
              <a:latin typeface="Verdana Ref" pitchFamily="34" charset="0"/>
            </a:endParaRPr>
          </a:p>
        </p:txBody>
      </p:sp>
      <p:pic>
        <p:nvPicPr>
          <p:cNvPr id="1034" name="Picture 15" descr="CortOfArm copy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5088" y="0"/>
            <a:ext cx="6810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hf hdr="0" ftr="0" dt="0"/>
  <p:txStyles>
    <p:titleStyle>
      <a:lvl1pPr algn="ctr" defTabSz="95885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5885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95885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95885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95885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defTabSz="958850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defTabSz="958850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defTabSz="958850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defTabSz="958850" rtl="0" fontAlgn="base">
        <a:spcBef>
          <a:spcPct val="0"/>
        </a:spcBef>
        <a:spcAft>
          <a:spcPct val="0"/>
        </a:spcAft>
        <a:defRPr sz="4000" b="1">
          <a:solidFill>
            <a:srgbClr val="CC33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58775" indent="-358775" algn="l" defTabSz="9588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88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Times New Roman" pitchFamily="18" charset="0"/>
        <a:buChar char="–"/>
        <a:defRPr sz="2900">
          <a:solidFill>
            <a:schemeClr val="tx1"/>
          </a:solidFill>
          <a:latin typeface="+mn-lt"/>
        </a:defRPr>
      </a:lvl2pPr>
      <a:lvl3pPr marL="1198563" indent="-239713" algn="l" defTabSz="9588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Times New Roman" pitchFamily="18" charset="0"/>
        <a:buChar char="–"/>
        <a:defRPr sz="2500">
          <a:solidFill>
            <a:schemeClr val="tx1"/>
          </a:solidFill>
          <a:latin typeface="+mn-lt"/>
        </a:defRPr>
      </a:lvl3pPr>
      <a:lvl4pPr marL="1676400" indent="-238125" algn="l" defTabSz="9588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Char char="–"/>
        <a:defRPr sz="2100">
          <a:solidFill>
            <a:schemeClr val="tx1"/>
          </a:solidFill>
          <a:latin typeface="+mn-lt"/>
        </a:defRPr>
      </a:lvl4pPr>
      <a:lvl5pPr marL="2154238" indent="-239713" algn="l" defTabSz="95885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100">
          <a:solidFill>
            <a:schemeClr val="tx1"/>
          </a:solidFill>
          <a:latin typeface="+mn-lt"/>
        </a:defRPr>
      </a:lvl5pPr>
      <a:lvl6pPr marL="2611438" indent="-239713" algn="l" defTabSz="958850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100">
          <a:solidFill>
            <a:schemeClr val="tx1"/>
          </a:solidFill>
          <a:latin typeface="+mn-lt"/>
        </a:defRPr>
      </a:lvl6pPr>
      <a:lvl7pPr marL="3068638" indent="-239713" algn="l" defTabSz="958850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100">
          <a:solidFill>
            <a:schemeClr val="tx1"/>
          </a:solidFill>
          <a:latin typeface="+mn-lt"/>
        </a:defRPr>
      </a:lvl7pPr>
      <a:lvl8pPr marL="3525838" indent="-239713" algn="l" defTabSz="958850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100">
          <a:solidFill>
            <a:schemeClr val="tx1"/>
          </a:solidFill>
          <a:latin typeface="+mn-lt"/>
        </a:defRPr>
      </a:lvl8pPr>
      <a:lvl9pPr marL="3983038" indent="-239713" algn="l" defTabSz="958850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IMG_06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941388" y="871538"/>
            <a:ext cx="78200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>
                <a:latin typeface="Arial Narrow" pitchFamily="34" charset="0"/>
              </a:rPr>
              <a:t>RECENT DEVELOPMENTS AND INVESTMENT OPPORTUNITIES IN UGANDA’S OIL AND GAS SECTOR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DFED8E58-E782-4AD4-BEFB-5D6B433E607F}" type="slidenum">
              <a:rPr lang="en-US" smtClean="0"/>
              <a:pPr defTabSz="958850"/>
              <a:t>1</a:t>
            </a:fld>
            <a:endParaRPr lang="en-US" smtClean="0"/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06363" y="2078038"/>
            <a:ext cx="8929687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800" b="1" dirty="0">
                <a:latin typeface="Arial Narrow" pitchFamily="34" charset="0"/>
              </a:rPr>
              <a:t>         </a:t>
            </a:r>
            <a:endParaRPr lang="en-GB" sz="2400" b="1" dirty="0">
              <a:latin typeface="Arial Narrow" pitchFamily="34" charset="0"/>
            </a:endParaRPr>
          </a:p>
          <a:p>
            <a:pPr algn="ctr">
              <a:defRPr/>
            </a:pPr>
            <a:endParaRPr lang="en-GB" sz="1800" b="1" dirty="0">
              <a:latin typeface="Arial Narrow" pitchFamily="34" charset="0"/>
            </a:endParaRPr>
          </a:p>
          <a:p>
            <a:pPr algn="ctr">
              <a:defRPr/>
            </a:pPr>
            <a:endParaRPr lang="en-GB" sz="1800" b="1" dirty="0">
              <a:latin typeface="Arial Narrow" pitchFamily="34" charset="0"/>
            </a:endParaRPr>
          </a:p>
          <a:p>
            <a:pPr algn="ctr"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Dozith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Abeinomugisha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n-GB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PETROLEUM EXPLORATION AND PRODUCTION DEPARTMENT</a:t>
            </a:r>
          </a:p>
          <a:p>
            <a:pPr algn="ctr">
              <a:defRPr/>
            </a:pPr>
            <a:r>
              <a:rPr lang="en-GB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MINISTRY OF ENERGY AND MINERAL DEVELOPMENT</a:t>
            </a:r>
          </a:p>
          <a:p>
            <a:pPr algn="ctr">
              <a:defRPr/>
            </a:pP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Arial Narrow" pitchFamily="34" charset="0"/>
              </a:rPr>
              <a:t>Presented at</a:t>
            </a:r>
          </a:p>
          <a:p>
            <a:pPr algn="ctr">
              <a:defRPr/>
            </a:pP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Arial Narrow" pitchFamily="34" charset="0"/>
              </a:rPr>
              <a:t>THE INTERNATIONAL PAVILION:  AAPG INTERNATIONAL CONFERENCE AND EXHIBITION</a:t>
            </a:r>
          </a:p>
          <a:p>
            <a:pPr algn="ctr">
              <a:defRPr/>
            </a:pPr>
            <a:endParaRPr lang="en-GB" sz="2000" b="1" dirty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GB" sz="2000" b="1" dirty="0">
                <a:solidFill>
                  <a:schemeClr val="bg1"/>
                </a:solidFill>
                <a:latin typeface="Arial Narrow" pitchFamily="34" charset="0"/>
              </a:rPr>
              <a:t>23</a:t>
            </a:r>
            <a:r>
              <a:rPr lang="en-GB" sz="2000" b="1" baseline="30000" dirty="0">
                <a:solidFill>
                  <a:schemeClr val="bg1"/>
                </a:solidFill>
                <a:latin typeface="Arial Narrow" pitchFamily="34" charset="0"/>
              </a:rPr>
              <a:t>rd</a:t>
            </a:r>
            <a:r>
              <a:rPr lang="en-GB" sz="2000" b="1" dirty="0">
                <a:solidFill>
                  <a:schemeClr val="bg1"/>
                </a:solidFill>
                <a:latin typeface="Arial Narrow" pitchFamily="34" charset="0"/>
              </a:rPr>
              <a:t> - 26</a:t>
            </a:r>
            <a:r>
              <a:rPr lang="en-GB" sz="2000" b="1" baseline="30000" dirty="0">
                <a:solidFill>
                  <a:schemeClr val="bg1"/>
                </a:solidFill>
                <a:latin typeface="Arial Narrow" pitchFamily="34" charset="0"/>
              </a:rPr>
              <a:t>th</a:t>
            </a:r>
            <a:r>
              <a:rPr lang="en-GB" sz="2000" b="1" dirty="0">
                <a:solidFill>
                  <a:schemeClr val="bg1"/>
                </a:solidFill>
                <a:latin typeface="Arial Narrow" pitchFamily="34" charset="0"/>
              </a:rPr>
              <a:t> October, 2011, Milan, Italy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205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01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35" descr="UG-Fla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1938" y="0"/>
            <a:ext cx="1262062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120650" y="1700213"/>
            <a:ext cx="8856663" cy="4608512"/>
          </a:xfrm>
        </p:spPr>
        <p:txBody>
          <a:bodyPr/>
          <a:lstStyle/>
          <a:p>
            <a:pPr marL="457200" indent="-457200" algn="just">
              <a:buSzPct val="100000"/>
              <a:buFont typeface="Wingdings" pitchFamily="2" charset="2"/>
              <a:buChar char="Ø"/>
            </a:pPr>
            <a:r>
              <a:rPr lang="en-GB" sz="2800" smtClean="0">
                <a:latin typeface="Arial Narrow" pitchFamily="34" charset="0"/>
              </a:rPr>
              <a:t>GoU contracted Foster Wheeler ( who subcontracted GCA for the market survey and financial analysis) to undertake the study. </a:t>
            </a:r>
          </a:p>
          <a:p>
            <a:pPr marL="457200" indent="-457200" algn="just">
              <a:buSzPct val="100000"/>
              <a:buFont typeface="Wingdings" pitchFamily="2" charset="2"/>
              <a:buChar char="Ø"/>
            </a:pPr>
            <a:r>
              <a:rPr lang="en-GB" sz="2800" smtClean="0">
                <a:latin typeface="Arial Narrow" pitchFamily="34" charset="0"/>
              </a:rPr>
              <a:t>To ensure a realistic basis for selection of capacity and configuration, the study included a market survey and a crude production plan and schedule. </a:t>
            </a:r>
          </a:p>
          <a:p>
            <a:pPr marL="457200" indent="-457200" algn="just">
              <a:buSzPct val="100000"/>
              <a:buFont typeface="Wingdings" pitchFamily="2" charset="2"/>
              <a:buChar char="Ø"/>
            </a:pPr>
            <a:r>
              <a:rPr lang="en-GB" sz="2800" smtClean="0">
                <a:latin typeface="Arial Narrow" pitchFamily="34" charset="0"/>
              </a:rPr>
              <a:t>Capex and Opex were developed for configuration and capacity options, and a financial analysis to compare refinery economics with crude export pipeline of similar capacity.</a:t>
            </a:r>
          </a:p>
          <a:p>
            <a:pPr marL="457200" indent="-457200" algn="just">
              <a:buSzPct val="100000"/>
              <a:buFont typeface="Wingdings" pitchFamily="2" charset="2"/>
              <a:buChar char="Ø"/>
            </a:pPr>
            <a:r>
              <a:rPr lang="en-GB" sz="2800" smtClean="0">
                <a:latin typeface="Arial Narrow" pitchFamily="34" charset="0"/>
              </a:rPr>
              <a:t>The study was concluded in August 2010.</a:t>
            </a:r>
            <a:endParaRPr lang="en-US" sz="2800" smtClean="0">
              <a:latin typeface="Arial Narrow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79475" y="101600"/>
            <a:ext cx="7005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3600" b="1" cap="all" dirty="0" smtClean="0">
                <a:solidFill>
                  <a:srgbClr val="CC3300"/>
                </a:solidFill>
                <a:latin typeface="Arial Narrow" pitchFamily="34" charset="0"/>
              </a:rPr>
              <a:t>OPPORTUNITIES IN REFINERY DEV’T </a:t>
            </a:r>
            <a:endParaRPr lang="en-GB" sz="2400" b="1" cap="all" dirty="0" smtClean="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8" name="Rectangle 18"/>
          <p:cNvSpPr txBox="1">
            <a:spLocks noChangeArrowheads="1"/>
          </p:cNvSpPr>
          <p:nvPr/>
        </p:nvSpPr>
        <p:spPr>
          <a:xfrm>
            <a:off x="139700" y="1081088"/>
            <a:ext cx="7961313" cy="692150"/>
          </a:xfrm>
          <a:prstGeom prst="rect">
            <a:avLst/>
          </a:prstGeom>
        </p:spPr>
        <p:txBody>
          <a:bodyPr/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475798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9pPr>
            <a:extLst/>
          </a:lstStyle>
          <a:p>
            <a:pPr marL="54864" indent="0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  <a:latin typeface="Arial Narrow" pitchFamily="34" charset="0"/>
              </a:rPr>
              <a:t>Refinery Feasibility Study - Background</a:t>
            </a:r>
            <a:endParaRPr lang="en-US" sz="2800" b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1700213"/>
            <a:ext cx="7786687" cy="4873625"/>
          </a:xfrm>
        </p:spPr>
        <p:txBody>
          <a:bodyPr>
            <a:normAutofit fontScale="85000" lnSpcReduction="10000"/>
          </a:bodyPr>
          <a:lstStyle/>
          <a:p>
            <a:pPr marL="514350" indent="-514350" algn="just">
              <a:buSzPct val="100000"/>
              <a:buFont typeface="Arial" pitchFamily="34" charset="0"/>
              <a:buChar char="•"/>
              <a:defRPr/>
            </a:pPr>
            <a:r>
              <a:rPr lang="en-GB" sz="3500" dirty="0" smtClean="0"/>
              <a:t>Establish optimum capacity and required infrastructure </a:t>
            </a:r>
          </a:p>
          <a:p>
            <a:pPr marL="514350" indent="-514350" algn="just">
              <a:buSzPct val="100000"/>
              <a:buFont typeface="Arial" pitchFamily="34" charset="0"/>
              <a:buChar char="•"/>
              <a:defRPr/>
            </a:pPr>
            <a:r>
              <a:rPr lang="en-GB" sz="3500" dirty="0" smtClean="0"/>
              <a:t>Configurations with cost estimates</a:t>
            </a:r>
          </a:p>
          <a:p>
            <a:pPr marL="514350" indent="-514350" algn="just">
              <a:buSzPct val="100000"/>
              <a:buFont typeface="Arial" pitchFamily="34" charset="0"/>
              <a:buChar char="•"/>
              <a:defRPr/>
            </a:pPr>
            <a:r>
              <a:rPr lang="en-GB" sz="3500" dirty="0" smtClean="0"/>
              <a:t>Review viability of alternative commercialisation of the crude via export pipeline</a:t>
            </a:r>
          </a:p>
          <a:p>
            <a:pPr marL="514350" indent="-514350" algn="just">
              <a:buSzPct val="100000"/>
              <a:buFont typeface="Arial" pitchFamily="34" charset="0"/>
              <a:buChar char="•"/>
              <a:defRPr/>
            </a:pPr>
            <a:r>
              <a:rPr lang="en-GB" sz="3500" dirty="0" smtClean="0"/>
              <a:t>Determine suitable location </a:t>
            </a:r>
          </a:p>
          <a:p>
            <a:pPr marL="514350" indent="-514350" algn="just">
              <a:buSzPct val="100000"/>
              <a:buFont typeface="Arial" pitchFamily="34" charset="0"/>
              <a:buChar char="•"/>
              <a:defRPr/>
            </a:pPr>
            <a:r>
              <a:rPr lang="en-GB" sz="3500" dirty="0" smtClean="0"/>
              <a:t>Analyse socio-economic impact  and impact on environment</a:t>
            </a:r>
          </a:p>
          <a:p>
            <a:pPr marL="514350" indent="-514350" algn="just">
              <a:buSzPct val="100000"/>
              <a:buFont typeface="Arial" pitchFamily="34" charset="0"/>
              <a:buChar char="•"/>
              <a:defRPr/>
            </a:pPr>
            <a:r>
              <a:rPr lang="en-GB" sz="3500" dirty="0" smtClean="0"/>
              <a:t>Recommend ownership and financing options  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139700" y="1081088"/>
            <a:ext cx="7961313" cy="692150"/>
          </a:xfrm>
          <a:prstGeom prst="rect">
            <a:avLst/>
          </a:prstGeom>
        </p:spPr>
        <p:txBody>
          <a:bodyPr/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475798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9pPr>
            <a:extLst/>
          </a:lstStyle>
          <a:p>
            <a:pPr marL="54864" indent="0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  <a:latin typeface="Arial Narrow" pitchFamily="34" charset="0"/>
              </a:rPr>
              <a:t>Refinery Feasibility Study - Objectives</a:t>
            </a:r>
            <a:endParaRPr lang="en-US" sz="2800" b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79475" y="101600"/>
            <a:ext cx="7005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3600" b="1" cap="all" dirty="0" smtClean="0">
                <a:solidFill>
                  <a:srgbClr val="CC3300"/>
                </a:solidFill>
                <a:latin typeface="Arial Narrow" pitchFamily="34" charset="0"/>
              </a:rPr>
              <a:t>OPPORTUNITIES IN REFINERY DEV’T </a:t>
            </a:r>
            <a:endParaRPr lang="en-GB" sz="2400" b="1" cap="all" dirty="0" smtClean="0">
              <a:solidFill>
                <a:srgbClr val="CC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75" y="1303338"/>
            <a:ext cx="8737600" cy="5294312"/>
          </a:xfrm>
        </p:spPr>
        <p:txBody>
          <a:bodyPr>
            <a:noAutofit/>
          </a:bodyPr>
          <a:lstStyle/>
          <a:p>
            <a:pPr marL="457200" indent="-457200" algn="just">
              <a:buClrTx/>
              <a:buSzPct val="100000"/>
              <a:buFont typeface="Wingdings" pitchFamily="2" charset="2"/>
              <a:buChar char="Ø"/>
              <a:defRPr/>
            </a:pPr>
            <a:r>
              <a:rPr lang="en-GB" sz="2200" b="1" dirty="0">
                <a:latin typeface="Arial Narrow" pitchFamily="34" charset="0"/>
              </a:rPr>
              <a:t>Mild Hydrocracker/Fluidised Catalytic Cracker/Coker (</a:t>
            </a:r>
            <a:r>
              <a:rPr lang="en-GB" sz="2200" b="1" dirty="0" smtClean="0">
                <a:latin typeface="Arial Narrow" pitchFamily="34" charset="0"/>
              </a:rPr>
              <a:t>MHCK/FCC/Coke) </a:t>
            </a:r>
            <a:r>
              <a:rPr lang="en-GB" sz="2200" dirty="0" smtClean="0">
                <a:latin typeface="Arial Narrow" pitchFamily="34" charset="0"/>
              </a:rPr>
              <a:t>provides </a:t>
            </a:r>
            <a:r>
              <a:rPr lang="en-GB" sz="2200" dirty="0">
                <a:latin typeface="Arial Narrow" pitchFamily="34" charset="0"/>
              </a:rPr>
              <a:t>the best mass balances with forecast market </a:t>
            </a:r>
            <a:r>
              <a:rPr lang="en-GB" sz="2200" dirty="0" smtClean="0">
                <a:latin typeface="Arial Narrow" pitchFamily="34" charset="0"/>
              </a:rPr>
              <a:t>demand</a:t>
            </a:r>
          </a:p>
          <a:p>
            <a:pPr marL="457200" indent="-457200" algn="just">
              <a:buClrTx/>
              <a:buSzPct val="100000"/>
              <a:buFont typeface="Wingdings" pitchFamily="2" charset="2"/>
              <a:buChar char="Ø"/>
              <a:defRPr/>
            </a:pPr>
            <a:endParaRPr lang="en-GB" sz="2200" dirty="0" smtClean="0">
              <a:latin typeface="Arial Narrow" pitchFamily="34" charset="0"/>
            </a:endParaRPr>
          </a:p>
          <a:p>
            <a:pPr marL="514350" indent="-514350" algn="just">
              <a:buClrTx/>
              <a:buSzPct val="100000"/>
              <a:buFont typeface="Wingdings" pitchFamily="2" charset="2"/>
              <a:buChar char="Ø"/>
              <a:defRPr/>
            </a:pPr>
            <a:r>
              <a:rPr lang="en-GB" sz="2200" dirty="0">
                <a:latin typeface="Arial Narrow" pitchFamily="34" charset="0"/>
              </a:rPr>
              <a:t>60,000 BOPD considered a reliable and robust base case (phased from </a:t>
            </a:r>
            <a:r>
              <a:rPr lang="en-GB" sz="2200" dirty="0" smtClean="0">
                <a:latin typeface="Arial Narrow" pitchFamily="34" charset="0"/>
              </a:rPr>
              <a:t>20kbd). Potential </a:t>
            </a:r>
            <a:r>
              <a:rPr lang="en-GB" sz="2200" dirty="0">
                <a:latin typeface="Arial Narrow" pitchFamily="34" charset="0"/>
              </a:rPr>
              <a:t>to expand to 120kbd and 160kbd with further </a:t>
            </a:r>
            <a:r>
              <a:rPr lang="en-GB" sz="2200" dirty="0" smtClean="0">
                <a:latin typeface="Arial Narrow" pitchFamily="34" charset="0"/>
              </a:rPr>
              <a:t>discoveries.</a:t>
            </a:r>
          </a:p>
          <a:p>
            <a:pPr marL="514350" indent="-514350" algn="just">
              <a:buClrTx/>
              <a:buSzPct val="100000"/>
              <a:buFont typeface="Wingdings" pitchFamily="2" charset="2"/>
              <a:buChar char="Ø"/>
              <a:defRPr/>
            </a:pPr>
            <a:endParaRPr lang="en-US" sz="2200" dirty="0">
              <a:latin typeface="Arial Narrow" pitchFamily="34" charset="0"/>
            </a:endParaRPr>
          </a:p>
          <a:p>
            <a:pPr marL="457200" indent="-457200" algn="just">
              <a:buClrTx/>
              <a:buSzPct val="100000"/>
              <a:buFont typeface="Wingdings" pitchFamily="2" charset="2"/>
              <a:buChar char="Ø"/>
              <a:defRPr/>
            </a:pPr>
            <a:r>
              <a:rPr lang="en-GB" sz="2200" dirty="0" smtClean="0">
                <a:latin typeface="Arial Narrow" pitchFamily="34" charset="0"/>
              </a:rPr>
              <a:t>A </a:t>
            </a:r>
            <a:r>
              <a:rPr lang="en-GB" sz="2200" dirty="0">
                <a:latin typeface="Arial Narrow" pitchFamily="34" charset="0"/>
              </a:rPr>
              <a:t>20,000 BOPD has been evaluated and would need </a:t>
            </a:r>
            <a:r>
              <a:rPr lang="en-GB" sz="2200" dirty="0" err="1">
                <a:latin typeface="Arial Narrow" pitchFamily="34" charset="0"/>
              </a:rPr>
              <a:t>Capex</a:t>
            </a:r>
            <a:r>
              <a:rPr lang="en-GB" sz="2200" dirty="0">
                <a:latin typeface="Arial Narrow" pitchFamily="34" charset="0"/>
              </a:rPr>
              <a:t> of US$382m and the post-tax ROR are 29</a:t>
            </a:r>
            <a:r>
              <a:rPr lang="en-GB" sz="2200" dirty="0" smtClean="0">
                <a:latin typeface="Arial Narrow" pitchFamily="34" charset="0"/>
              </a:rPr>
              <a:t>%</a:t>
            </a:r>
          </a:p>
          <a:p>
            <a:pPr marL="457200" indent="-457200" algn="just">
              <a:buClrTx/>
              <a:buSzPct val="100000"/>
              <a:buFont typeface="Wingdings" pitchFamily="2" charset="2"/>
              <a:buChar char="Ø"/>
              <a:defRPr/>
            </a:pPr>
            <a:endParaRPr lang="en-GB" sz="2200" dirty="0" smtClean="0">
              <a:latin typeface="Arial Narrow" pitchFamily="34" charset="0"/>
            </a:endParaRPr>
          </a:p>
          <a:p>
            <a:pPr marL="457200" indent="-457200" algn="just">
              <a:buClrTx/>
              <a:buSzPct val="100000"/>
              <a:buFont typeface="Wingdings" pitchFamily="2" charset="2"/>
              <a:buChar char="Ø"/>
              <a:defRPr/>
            </a:pPr>
            <a:r>
              <a:rPr lang="en-GB" sz="2200" dirty="0">
                <a:latin typeface="Arial Narrow" pitchFamily="34" charset="0"/>
              </a:rPr>
              <a:t>Project economics </a:t>
            </a:r>
            <a:r>
              <a:rPr lang="en-GB" sz="2200" dirty="0" smtClean="0">
                <a:latin typeface="Arial Narrow" pitchFamily="34" charset="0"/>
              </a:rPr>
              <a:t>assessed and found to </a:t>
            </a:r>
            <a:r>
              <a:rPr lang="en-GB" sz="2200" dirty="0">
                <a:latin typeface="Arial Narrow" pitchFamily="34" charset="0"/>
              </a:rPr>
              <a:t>be </a:t>
            </a:r>
            <a:r>
              <a:rPr lang="en-GB" sz="2200" dirty="0" smtClean="0">
                <a:latin typeface="Arial Narrow" pitchFamily="34" charset="0"/>
              </a:rPr>
              <a:t>robust</a:t>
            </a:r>
            <a:r>
              <a:rPr lang="en-GB" sz="2200" dirty="0">
                <a:latin typeface="Arial Narrow" pitchFamily="34" charset="0"/>
              </a:rPr>
              <a:t>. The key driver </a:t>
            </a:r>
            <a:r>
              <a:rPr lang="en-GB" sz="2200" dirty="0" smtClean="0">
                <a:latin typeface="Arial Narrow" pitchFamily="34" charset="0"/>
              </a:rPr>
              <a:t>being </a:t>
            </a:r>
            <a:r>
              <a:rPr lang="en-GB" sz="2200" b="1" dirty="0" smtClean="0">
                <a:latin typeface="Arial Narrow" pitchFamily="34" charset="0"/>
              </a:rPr>
              <a:t>import </a:t>
            </a:r>
            <a:r>
              <a:rPr lang="en-GB" sz="2200" b="1" dirty="0">
                <a:latin typeface="Arial Narrow" pitchFamily="34" charset="0"/>
              </a:rPr>
              <a:t>parity-based realised product prices </a:t>
            </a:r>
            <a:endParaRPr lang="en-GB" sz="2200" b="1" dirty="0" smtClean="0">
              <a:latin typeface="Arial Narrow" pitchFamily="34" charset="0"/>
            </a:endParaRPr>
          </a:p>
          <a:p>
            <a:pPr algn="just">
              <a:buClrTx/>
              <a:buSzPct val="100000"/>
              <a:defRPr/>
            </a:pPr>
            <a:endParaRPr lang="en-GB" sz="2200" b="1" dirty="0">
              <a:latin typeface="Arial Narrow" pitchFamily="34" charset="0"/>
            </a:endParaRPr>
          </a:p>
          <a:p>
            <a:pPr marL="457200" indent="-457200" algn="just">
              <a:buClrTx/>
              <a:buSzPct val="100000"/>
              <a:buFont typeface="Wingdings" pitchFamily="2" charset="2"/>
              <a:buChar char="Ø"/>
              <a:defRPr/>
            </a:pPr>
            <a:r>
              <a:rPr lang="en-GB" sz="2200" dirty="0">
                <a:latin typeface="Arial Narrow" pitchFamily="34" charset="0"/>
              </a:rPr>
              <a:t>The study </a:t>
            </a:r>
            <a:r>
              <a:rPr lang="en-GB" sz="2200" dirty="0" smtClean="0">
                <a:latin typeface="Arial Narrow" pitchFamily="34" charset="0"/>
              </a:rPr>
              <a:t>concluded </a:t>
            </a:r>
            <a:r>
              <a:rPr lang="en-GB" sz="2200" dirty="0">
                <a:latin typeface="Arial Narrow" pitchFamily="34" charset="0"/>
              </a:rPr>
              <a:t>that the pipeline option is not the preferred </a:t>
            </a:r>
            <a:r>
              <a:rPr lang="en-GB" sz="2200" dirty="0" smtClean="0">
                <a:latin typeface="Arial Narrow" pitchFamily="34" charset="0"/>
              </a:rPr>
              <a:t>one due to the need to heat the pipeline along the entire length (&gt;1,300km). </a:t>
            </a:r>
            <a:endParaRPr lang="en-GB" sz="2200" dirty="0">
              <a:latin typeface="Arial Narrow" pitchFamily="34" charset="0"/>
            </a:endParaRPr>
          </a:p>
          <a:p>
            <a:pPr marL="457200" indent="-457200" algn="just">
              <a:buClrTx/>
              <a:buSzPct val="100000"/>
              <a:buFont typeface="Arial" pitchFamily="34" charset="0"/>
              <a:buChar char="•"/>
              <a:defRPr/>
            </a:pPr>
            <a:endParaRPr lang="en-GB" sz="2000" dirty="0" smtClean="0">
              <a:latin typeface="Arial Narrow" pitchFamily="34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139700" y="908050"/>
            <a:ext cx="8680450" cy="692150"/>
          </a:xfrm>
          <a:prstGeom prst="rect">
            <a:avLst/>
          </a:prstGeom>
        </p:spPr>
        <p:txBody>
          <a:bodyPr/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475798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9pPr>
            <a:extLst/>
          </a:lstStyle>
          <a:p>
            <a:pPr marL="54864" indent="0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  <a:latin typeface="Arial Narrow" pitchFamily="34" charset="0"/>
              </a:rPr>
              <a:t>Refinery Feasibility Study – Results and Recommendations</a:t>
            </a:r>
            <a:endParaRPr lang="en-US" sz="2800" b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79475" y="101600"/>
            <a:ext cx="7005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3600" b="1" cap="all" dirty="0" smtClean="0">
                <a:solidFill>
                  <a:srgbClr val="CC3300"/>
                </a:solidFill>
                <a:latin typeface="Arial Narrow" pitchFamily="34" charset="0"/>
              </a:rPr>
              <a:t>OPPORTUNITIES IN REFINERY DEV’T </a:t>
            </a:r>
            <a:endParaRPr lang="en-GB" sz="2400" b="1" cap="all" dirty="0" smtClean="0">
              <a:solidFill>
                <a:srgbClr val="CC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1700213"/>
            <a:ext cx="7786687" cy="4873625"/>
          </a:xfrm>
        </p:spPr>
        <p:txBody>
          <a:bodyPr>
            <a:normAutofit lnSpcReduction="10000"/>
          </a:bodyPr>
          <a:lstStyle/>
          <a:p>
            <a:pPr marL="457200" indent="-457200" algn="just">
              <a:buClrTx/>
              <a:buSzPct val="100000"/>
              <a:buFont typeface="Wingdings" pitchFamily="2" charset="2"/>
              <a:buChar char="Ø"/>
              <a:defRPr/>
            </a:pPr>
            <a:r>
              <a:rPr lang="en-GB" sz="2400" dirty="0">
                <a:latin typeface="Arial Narrow" pitchFamily="34" charset="0"/>
              </a:rPr>
              <a:t>A location close to the oil fields was </a:t>
            </a:r>
            <a:r>
              <a:rPr lang="en-GB" sz="2400" dirty="0" smtClean="0">
                <a:latin typeface="Arial Narrow" pitchFamily="34" charset="0"/>
              </a:rPr>
              <a:t>chosen</a:t>
            </a:r>
          </a:p>
          <a:p>
            <a:pPr algn="just">
              <a:buClrTx/>
              <a:buSzPct val="100000"/>
              <a:defRPr/>
            </a:pPr>
            <a:endParaRPr lang="en-GB" sz="2400" dirty="0">
              <a:latin typeface="Arial Narrow" pitchFamily="34" charset="0"/>
            </a:endParaRPr>
          </a:p>
          <a:p>
            <a:pPr marL="457200" indent="-457200" algn="just">
              <a:buClrTx/>
              <a:buSzPct val="100000"/>
              <a:buFont typeface="Wingdings" pitchFamily="2" charset="2"/>
              <a:buChar char="Ø"/>
              <a:defRPr/>
            </a:pPr>
            <a:r>
              <a:rPr lang="en-GB" sz="2400" dirty="0">
                <a:latin typeface="Arial Narrow" pitchFamily="34" charset="0"/>
              </a:rPr>
              <a:t>Private or </a:t>
            </a:r>
            <a:r>
              <a:rPr lang="en-GB" sz="2400" dirty="0" err="1">
                <a:latin typeface="Arial Narrow" pitchFamily="34" charset="0"/>
              </a:rPr>
              <a:t>Publice</a:t>
            </a:r>
            <a:r>
              <a:rPr lang="en-GB" sz="2400" dirty="0">
                <a:latin typeface="Arial Narrow" pitchFamily="34" charset="0"/>
              </a:rPr>
              <a:t>-Private Partnership recommended as a financing model for the refinery project.</a:t>
            </a:r>
            <a:endParaRPr lang="en-US" sz="2400" dirty="0">
              <a:latin typeface="Arial Narrow" pitchFamily="34" charset="0"/>
            </a:endParaRPr>
          </a:p>
          <a:p>
            <a:pPr marL="514350" indent="-514350" algn="just">
              <a:buSzPct val="100000"/>
              <a:buFont typeface="Wingdings" pitchFamily="2" charset="2"/>
              <a:buChar char="Ø"/>
              <a:defRPr/>
            </a:pPr>
            <a:endParaRPr lang="en-GB" sz="2400" dirty="0" smtClean="0">
              <a:latin typeface="Arial Narrow" pitchFamily="34" charset="0"/>
            </a:endParaRPr>
          </a:p>
          <a:p>
            <a:pPr marL="514350" indent="-514350" algn="just">
              <a:buSzPct val="100000"/>
              <a:buFont typeface="Wingdings" pitchFamily="2" charset="2"/>
              <a:buChar char="Ø"/>
              <a:defRPr/>
            </a:pPr>
            <a:r>
              <a:rPr lang="en-GB" sz="2400" dirty="0" smtClean="0">
                <a:latin typeface="Arial Narrow" pitchFamily="34" charset="0"/>
              </a:rPr>
              <a:t> Procurement </a:t>
            </a:r>
            <a:r>
              <a:rPr lang="en-GB" sz="2400" dirty="0" err="1" smtClean="0">
                <a:latin typeface="Arial Narrow" pitchFamily="34" charset="0"/>
              </a:rPr>
              <a:t>ongoing</a:t>
            </a:r>
            <a:r>
              <a:rPr lang="en-GB" sz="2400" dirty="0" smtClean="0">
                <a:latin typeface="Arial Narrow" pitchFamily="34" charset="0"/>
              </a:rPr>
              <a:t> for a financial </a:t>
            </a:r>
            <a:r>
              <a:rPr lang="en-GB" sz="2400" dirty="0">
                <a:latin typeface="Arial Narrow" pitchFamily="34" charset="0"/>
              </a:rPr>
              <a:t>/ transactions advisor/ to advise the </a:t>
            </a:r>
            <a:r>
              <a:rPr lang="en-GB" sz="2400" dirty="0" smtClean="0">
                <a:latin typeface="Arial Narrow" pitchFamily="34" charset="0"/>
              </a:rPr>
              <a:t>Govt. on </a:t>
            </a:r>
            <a:r>
              <a:rPr lang="en-GB" sz="2400" dirty="0">
                <a:latin typeface="Arial Narrow" pitchFamily="34" charset="0"/>
              </a:rPr>
              <a:t>the refinery development </a:t>
            </a:r>
            <a:r>
              <a:rPr lang="en-GB" sz="2400" dirty="0" smtClean="0">
                <a:latin typeface="Arial Narrow" pitchFamily="34" charset="0"/>
              </a:rPr>
              <a:t>programme.</a:t>
            </a:r>
          </a:p>
          <a:p>
            <a:pPr marL="514350" indent="-514350" algn="just">
              <a:buSzPct val="100000"/>
              <a:buFont typeface="Wingdings" pitchFamily="2" charset="2"/>
              <a:buChar char="Ø"/>
              <a:defRPr/>
            </a:pPr>
            <a:endParaRPr lang="en-GB" sz="2400" dirty="0" smtClean="0">
              <a:latin typeface="Arial Narrow" pitchFamily="34" charset="0"/>
            </a:endParaRPr>
          </a:p>
          <a:p>
            <a:pPr marL="514350" indent="-514350" algn="just">
              <a:buSzPct val="100000"/>
              <a:buFont typeface="Wingdings" pitchFamily="2" charset="2"/>
              <a:buChar char="Ø"/>
              <a:defRPr/>
            </a:pPr>
            <a:r>
              <a:rPr lang="en-GB" sz="2400" dirty="0" smtClean="0">
                <a:latin typeface="Arial Narrow" pitchFamily="34" charset="0"/>
              </a:rPr>
              <a:t>Govt</a:t>
            </a:r>
            <a:r>
              <a:rPr lang="en-GB" sz="2400" dirty="0">
                <a:latin typeface="Arial Narrow" pitchFamily="34" charset="0"/>
              </a:rPr>
              <a:t>. has identified and demarcated land for the location of the oil refinery, and is in the process of acquiring the </a:t>
            </a:r>
            <a:r>
              <a:rPr lang="en-GB" sz="2400" dirty="0" smtClean="0">
                <a:latin typeface="Arial Narrow" pitchFamily="34" charset="0"/>
              </a:rPr>
              <a:t>land.</a:t>
            </a:r>
          </a:p>
          <a:p>
            <a:pPr marL="514350" indent="-514350" algn="just">
              <a:buSzPct val="100000"/>
              <a:buFont typeface="Wingdings" pitchFamily="2" charset="2"/>
              <a:buChar char="Ø"/>
              <a:defRPr/>
            </a:pPr>
            <a:endParaRPr lang="en-GB" sz="2400" dirty="0" smtClean="0">
              <a:latin typeface="Arial Narrow" pitchFamily="34" charset="0"/>
            </a:endParaRPr>
          </a:p>
          <a:p>
            <a:pPr marL="514350" indent="-514350" algn="just">
              <a:buSzPct val="100000"/>
              <a:buFont typeface="Wingdings" pitchFamily="2" charset="2"/>
              <a:buChar char="Ø"/>
              <a:defRPr/>
            </a:pPr>
            <a:r>
              <a:rPr lang="en-GB" sz="2400" dirty="0" smtClean="0">
                <a:latin typeface="Arial Narrow" pitchFamily="34" charset="0"/>
              </a:rPr>
              <a:t>Promotion of the refinery project being undertaken.</a:t>
            </a:r>
          </a:p>
          <a:p>
            <a:pPr algn="just">
              <a:defRPr/>
            </a:pPr>
            <a:endParaRPr lang="en-US" sz="2400" dirty="0">
              <a:latin typeface="Arial Narrow" pitchFamily="34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139700" y="1081088"/>
            <a:ext cx="8680450" cy="692150"/>
          </a:xfrm>
          <a:prstGeom prst="rect">
            <a:avLst/>
          </a:prstGeom>
        </p:spPr>
        <p:txBody>
          <a:bodyPr/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475798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9pPr>
            <a:extLst/>
          </a:lstStyle>
          <a:p>
            <a:pPr marL="54864" indent="0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  <a:latin typeface="Arial Narrow" pitchFamily="34" charset="0"/>
              </a:rPr>
              <a:t>Refinery Feasibility Study – Actions being taken</a:t>
            </a:r>
            <a:endParaRPr lang="en-US" sz="2800" b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79475" y="101600"/>
            <a:ext cx="7005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3600" b="1" cap="all" dirty="0" smtClean="0">
                <a:solidFill>
                  <a:srgbClr val="CC3300"/>
                </a:solidFill>
                <a:latin typeface="Arial Narrow" pitchFamily="34" charset="0"/>
              </a:rPr>
              <a:t>OPPORTUNITIES IN REFINERY DEV’T </a:t>
            </a:r>
            <a:endParaRPr lang="en-GB" sz="2400" b="1" cap="all" dirty="0" smtClean="0">
              <a:solidFill>
                <a:srgbClr val="CC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85750" y="928688"/>
            <a:ext cx="8607425" cy="5595937"/>
          </a:xfrm>
        </p:spPr>
        <p:txBody>
          <a:bodyPr/>
          <a:lstStyle/>
          <a:p>
            <a:pPr marL="457200" indent="-457200" algn="just">
              <a:spcBef>
                <a:spcPct val="0"/>
              </a:spcBef>
              <a:buFont typeface="Wingdings" pitchFamily="2" charset="2"/>
              <a:buAutoNum type="arabicPeriod"/>
              <a:defRPr/>
            </a:pPr>
            <a:endParaRPr lang="en-GB" sz="2400" dirty="0" smtClean="0">
              <a:latin typeface="Arial Narrow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2400" dirty="0" smtClean="0">
                <a:latin typeface="Arial Narrow" pitchFamily="34" charset="0"/>
              </a:rPr>
              <a:t>Efforts </a:t>
            </a:r>
            <a:r>
              <a:rPr lang="en-GB" sz="2400" dirty="0">
                <a:latin typeface="Arial Narrow" pitchFamily="34" charset="0"/>
              </a:rPr>
              <a:t>on petroleum exploration in Uganda has been </a:t>
            </a:r>
            <a:r>
              <a:rPr lang="en-GB" sz="2400" dirty="0" smtClean="0">
                <a:latin typeface="Arial Narrow" pitchFamily="34" charset="0"/>
              </a:rPr>
              <a:t>on for the last 50 years but </a:t>
            </a:r>
            <a:r>
              <a:rPr lang="en-GB" sz="2400" dirty="0">
                <a:latin typeface="Arial Narrow" pitchFamily="34" charset="0"/>
              </a:rPr>
              <a:t>the actual progress has been </a:t>
            </a:r>
            <a:r>
              <a:rPr lang="en-GB" sz="2400" dirty="0" smtClean="0">
                <a:latin typeface="Arial Narrow" pitchFamily="34" charset="0"/>
              </a:rPr>
              <a:t>registered in </a:t>
            </a:r>
            <a:r>
              <a:rPr lang="en-GB" sz="2400" dirty="0">
                <a:latin typeface="Arial Narrow" pitchFamily="34" charset="0"/>
              </a:rPr>
              <a:t>the last decade.</a:t>
            </a:r>
            <a:endParaRPr lang="en-GB" sz="2400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defRPr/>
            </a:pPr>
            <a:endParaRPr lang="en-GB" sz="2400" dirty="0"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tabLst>
                <a:tab pos="449263" algn="l"/>
              </a:tabLst>
              <a:defRPr/>
            </a:pPr>
            <a:r>
              <a:rPr lang="en-GB" sz="2400" dirty="0" smtClean="0">
                <a:latin typeface="Arial Narrow" pitchFamily="34" charset="0"/>
                <a:cs typeface="Arial" pitchFamily="34" charset="0"/>
              </a:rPr>
              <a:t>Exploration effort have led to the discovery of over 2.5 billion barrels of oil equivalent  in place in the country and this is expected to increase.</a:t>
            </a:r>
          </a:p>
          <a:p>
            <a:pPr algn="just">
              <a:spcBef>
                <a:spcPct val="0"/>
              </a:spcBef>
              <a:defRPr/>
            </a:pPr>
            <a:endParaRPr lang="en-GB" sz="2400" dirty="0"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tabLst>
                <a:tab pos="449263" algn="l"/>
              </a:tabLst>
              <a:defRPr/>
            </a:pPr>
            <a:r>
              <a:rPr lang="en-GB" sz="2400" dirty="0" smtClean="0">
                <a:latin typeface="Arial Narrow" pitchFamily="34" charset="0"/>
                <a:cs typeface="Arial" pitchFamily="34" charset="0"/>
              </a:rPr>
              <a:t>The National Oil and Gas Policy is the key policy document guiding the developments in the sector, and implementation of the policy objectives has commenced.</a:t>
            </a:r>
          </a:p>
          <a:p>
            <a:pPr algn="just">
              <a:spcBef>
                <a:spcPct val="0"/>
              </a:spcBef>
              <a:tabLst>
                <a:tab pos="449263" algn="l"/>
              </a:tabLst>
              <a:defRPr/>
            </a:pPr>
            <a:endParaRPr lang="en-GB" sz="2400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  <a:tabLst>
                <a:tab pos="449263" algn="l"/>
              </a:tabLst>
              <a:defRPr/>
            </a:pPr>
            <a:r>
              <a:rPr lang="en-GB" sz="2400" dirty="0">
                <a:latin typeface="Arial Narrow" pitchFamily="34" charset="0"/>
              </a:rPr>
              <a:t>The refinery feasibility study has defined very attractive investment opportunities on a sound technical and economic basis </a:t>
            </a:r>
          </a:p>
          <a:p>
            <a:pPr algn="just">
              <a:spcBef>
                <a:spcPct val="0"/>
              </a:spcBef>
              <a:tabLst>
                <a:tab pos="449263" algn="l"/>
              </a:tabLst>
              <a:defRPr/>
            </a:pPr>
            <a:endParaRPr lang="en-GB" sz="2400" dirty="0" smtClean="0">
              <a:latin typeface="Arial Narrow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GB" sz="2400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19234B-864B-4566-BFFE-0326ED17FDF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79475" y="101600"/>
            <a:ext cx="7005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3600" b="1" cap="all" dirty="0" smtClean="0">
                <a:solidFill>
                  <a:srgbClr val="CC3300"/>
                </a:solidFill>
                <a:latin typeface="Arial Narrow" pitchFamily="34" charset="0"/>
              </a:rPr>
              <a:t>Concluding remarks</a:t>
            </a:r>
            <a:endParaRPr lang="en-GB" sz="2400" b="1" cap="all" dirty="0" smtClean="0">
              <a:solidFill>
                <a:srgbClr val="CC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fld id="{AAC8B15B-F7E7-4936-A530-2F5A583FA693}" type="slidenum">
              <a:rPr lang="en-GB" sz="1400">
                <a:latin typeface="+mn-lt"/>
              </a:rPr>
              <a:pPr algn="r" eaLnBrk="0" hangingPunct="0">
                <a:defRPr/>
              </a:pPr>
              <a:t>15</a:t>
            </a:fld>
            <a:endParaRPr lang="en-GB" sz="1400">
              <a:latin typeface="+mn-lt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443163" y="1052513"/>
            <a:ext cx="4937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0000FF"/>
                </a:solidFill>
                <a:latin typeface="Impact" pitchFamily="34" charset="0"/>
                <a:ea typeface="Lucida Sans Unicode" pitchFamily="34" charset="0"/>
                <a:cs typeface="Lucida Sans Unicode" pitchFamily="34" charset="0"/>
              </a:rPr>
              <a:t>Thank You</a:t>
            </a:r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107950" y="3933825"/>
            <a:ext cx="8424863" cy="2592388"/>
          </a:xfrm>
          <a:prstGeom prst="rect">
            <a:avLst/>
          </a:prstGeom>
        </p:spPr>
        <p:txBody>
          <a:bodyPr/>
          <a:lstStyle/>
          <a:p>
            <a:pPr marL="358775" indent="-358775" defTabSz="958850" eaLnBrk="0" hangingPunct="0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en-US" sz="2400" b="1" kern="0" dirty="0">
                <a:solidFill>
                  <a:schemeClr val="accent4"/>
                </a:solidFill>
                <a:latin typeface="Arial Narrow" pitchFamily="34" charset="0"/>
              </a:rPr>
              <a:t>	or contact;</a:t>
            </a:r>
          </a:p>
          <a:p>
            <a:pPr marL="358775" indent="-358775" defTabSz="958850" eaLnBrk="0" hangingPunct="0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en-US" sz="2400" b="1" kern="0" dirty="0">
                <a:solidFill>
                  <a:schemeClr val="accent4"/>
                </a:solidFill>
                <a:latin typeface="Arial Narrow" pitchFamily="34" charset="0"/>
              </a:rPr>
              <a:t>	THE COMMISSIONER, </a:t>
            </a:r>
          </a:p>
          <a:p>
            <a:pPr marL="358775" indent="-358775" defTabSz="958850" eaLnBrk="0" hangingPunct="0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en-US" sz="2400" b="1" kern="0" dirty="0">
                <a:solidFill>
                  <a:schemeClr val="accent4"/>
                </a:solidFill>
                <a:latin typeface="Arial Narrow" pitchFamily="34" charset="0"/>
              </a:rPr>
              <a:t>	PETROLEUM EXPLORATION AND PRODUCTION DEPARTMENT</a:t>
            </a:r>
          </a:p>
          <a:p>
            <a:pPr indent="363538" defTabSz="958850" eaLnBrk="0" hangingPunct="0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en-US" sz="3400" u="sng" kern="0" dirty="0">
                <a:solidFill>
                  <a:srgbClr val="0000FF"/>
                </a:solidFill>
                <a:latin typeface="Arial Narrow" pitchFamily="34" charset="0"/>
              </a:rPr>
              <a:t>Email: pepdebb@petroleum.go.ug</a:t>
            </a:r>
          </a:p>
          <a:p>
            <a:pPr indent="363538" defTabSz="958850" eaLnBrk="0" hangingPunct="0">
              <a:spcBef>
                <a:spcPct val="20000"/>
              </a:spcBef>
              <a:buClr>
                <a:schemeClr val="tx1"/>
              </a:buClr>
              <a:buSzPct val="70000"/>
              <a:defRPr/>
            </a:pPr>
            <a:r>
              <a:rPr lang="en-US" sz="3400" u="sng" kern="0" dirty="0">
                <a:solidFill>
                  <a:srgbClr val="0000FF"/>
                </a:solidFill>
                <a:latin typeface="Arial Narrow" pitchFamily="34" charset="0"/>
              </a:rPr>
              <a:t>Web: www.petroleum.go.ug</a:t>
            </a:r>
          </a:p>
          <a:p>
            <a:pPr marL="358775" indent="-358775" defTabSz="958850" eaLnBrk="0" hangingPunct="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pPr>
            <a:endParaRPr lang="en-US" sz="3400" kern="0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50825" y="2420938"/>
            <a:ext cx="86423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 charset="0"/>
              </a:rPr>
              <a:t>For further information, please visit Uganda’s 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Booth </a:t>
            </a:r>
            <a:r>
              <a:rPr lang="en-GB" smtClean="0">
                <a:solidFill>
                  <a:srgbClr val="000000"/>
                </a:solidFill>
                <a:latin typeface="Arial" charset="0"/>
              </a:rPr>
              <a:t>  at 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the International Pavilion,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958850"/>
            <a:fld id="{350696B4-02D8-4536-BFD4-38BDCDE5B173}" type="slidenum">
              <a:rPr lang="en-US" smtClean="0"/>
              <a:pPr defTabSz="958850"/>
              <a:t>2</a:t>
            </a:fld>
            <a:endParaRPr lang="en-US" smtClean="0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-100013"/>
            <a:ext cx="5386387" cy="1143001"/>
          </a:xfrm>
        </p:spPr>
        <p:txBody>
          <a:bodyPr/>
          <a:lstStyle/>
          <a:p>
            <a:pPr algn="l"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PRESENTATION  OUTLINE</a:t>
            </a:r>
            <a:endParaRPr lang="en-US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353425" cy="525621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 Narrow" pitchFamily="34" charset="0"/>
              </a:rPr>
              <a:t>1.   Introduction </a:t>
            </a:r>
          </a:p>
          <a:p>
            <a:pPr marL="704850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Arial Narrow" pitchFamily="34" charset="0"/>
              </a:rPr>
              <a:t>The </a:t>
            </a:r>
            <a:r>
              <a:rPr lang="en-US" sz="1800" b="1" dirty="0" err="1" smtClean="0">
                <a:latin typeface="Arial Narrow" pitchFamily="34" charset="0"/>
              </a:rPr>
              <a:t>Albertine</a:t>
            </a:r>
            <a:r>
              <a:rPr lang="en-US" sz="1800" b="1" dirty="0" smtClean="0">
                <a:latin typeface="Arial Narrow" pitchFamily="34" charset="0"/>
              </a:rPr>
              <a:t> </a:t>
            </a:r>
            <a:r>
              <a:rPr lang="en-US" sz="1800" b="1" dirty="0" err="1" smtClean="0">
                <a:latin typeface="Arial Narrow" pitchFamily="34" charset="0"/>
              </a:rPr>
              <a:t>Graben</a:t>
            </a:r>
            <a:endParaRPr lang="en-US" sz="1800" b="1" dirty="0" smtClean="0">
              <a:latin typeface="Arial Narrow" pitchFamily="34" charset="0"/>
            </a:endParaRPr>
          </a:p>
          <a:p>
            <a:pPr marL="704850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Arial Narrow" pitchFamily="34" charset="0"/>
              </a:rPr>
              <a:t>Status of licensing in the </a:t>
            </a:r>
            <a:r>
              <a:rPr lang="en-US" sz="1800" b="1" dirty="0" err="1" smtClean="0">
                <a:latin typeface="Arial Narrow" pitchFamily="34" charset="0"/>
              </a:rPr>
              <a:t>Albertine</a:t>
            </a:r>
            <a:r>
              <a:rPr lang="en-US" sz="1800" b="1" dirty="0" smtClean="0">
                <a:latin typeface="Arial Narrow" pitchFamily="34" charset="0"/>
              </a:rPr>
              <a:t> </a:t>
            </a:r>
            <a:r>
              <a:rPr lang="en-US" sz="1800" b="1" dirty="0" err="1" smtClean="0">
                <a:latin typeface="Arial Narrow" pitchFamily="34" charset="0"/>
              </a:rPr>
              <a:t>Graben</a:t>
            </a:r>
            <a:endParaRPr lang="en-US" sz="1800" b="1" dirty="0" smtClean="0">
              <a:latin typeface="Arial Narrow" pitchFamily="34" charset="0"/>
            </a:endParaRPr>
          </a:p>
          <a:p>
            <a:pPr marL="514350" indent="-514350" eaLnBrk="1" hangingPunct="1">
              <a:lnSpc>
                <a:spcPct val="150000"/>
              </a:lnSpc>
              <a:buSzPct val="100000"/>
              <a:buFont typeface="Wingdings" pitchFamily="2" charset="2"/>
              <a:buAutoNum type="arabicPeriod" startAt="2"/>
              <a:defRPr/>
            </a:pPr>
            <a:r>
              <a:rPr lang="en-US" sz="2800" b="1" dirty="0" smtClean="0">
                <a:latin typeface="Arial Narrow" pitchFamily="34" charset="0"/>
              </a:rPr>
              <a:t>Recent Developments in Uganda’s Oil and Gas Sector</a:t>
            </a:r>
          </a:p>
          <a:p>
            <a:pPr marL="704850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Arial Narrow" pitchFamily="34" charset="0"/>
              </a:rPr>
              <a:t>Data acquisition</a:t>
            </a:r>
          </a:p>
          <a:p>
            <a:pPr marL="704850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Arial Narrow" pitchFamily="34" charset="0"/>
              </a:rPr>
              <a:t>Oil and gas discoveries and Plans for Development and Production</a:t>
            </a:r>
          </a:p>
          <a:p>
            <a:pPr marL="704850" lvl="1" indent="-285750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1800" b="1" dirty="0" smtClean="0">
                <a:latin typeface="Arial Narrow" pitchFamily="34" charset="0"/>
              </a:rPr>
              <a:t>Implementation of the National Oil and Gas Policy</a:t>
            </a:r>
          </a:p>
          <a:p>
            <a:pPr marL="228600" indent="-228600" eaLnBrk="1" hangingPunct="1">
              <a:lnSpc>
                <a:spcPct val="150000"/>
              </a:lnSpc>
              <a:buFont typeface="Wingdings" pitchFamily="2" charset="2"/>
              <a:buAutoNum type="arabicPeriod" startAt="2"/>
              <a:defRPr/>
            </a:pPr>
            <a:endParaRPr lang="en-US" sz="300" b="1" dirty="0" smtClean="0">
              <a:latin typeface="Arial Narrow" pitchFamily="34" charset="0"/>
            </a:endParaRP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 Narrow" pitchFamily="34" charset="0"/>
              </a:rPr>
              <a:t>3.   Investment Opportunities in Refinery Development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800" b="1" dirty="0" smtClean="0">
                <a:latin typeface="Arial Narrow" pitchFamily="34" charset="0"/>
              </a:rPr>
              <a:t>4.   Concluding Remarks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276600" y="2995613"/>
            <a:ext cx="41973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807" tIns="44904" rIns="89807" bIns="44904">
            <a:spAutoFit/>
          </a:bodyPr>
          <a:lstStyle/>
          <a:p>
            <a:pPr defTabSz="898525"/>
            <a:endParaRPr lang="en-GB" sz="2400"/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0" y="1071563"/>
            <a:ext cx="4392613" cy="46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9807" tIns="44904" rIns="89807" bIns="44904">
            <a:spAutoFit/>
          </a:bodyPr>
          <a:lstStyle/>
          <a:p>
            <a:pPr marL="287338" indent="-287338" algn="just" defTabSz="898525" eaLnBrk="0" hangingPunct="0"/>
            <a:r>
              <a:rPr lang="en-US" sz="2400" b="1">
                <a:solidFill>
                  <a:srgbClr val="0000FF"/>
                </a:solidFill>
                <a:latin typeface="Arial Narrow" pitchFamily="34" charset="0"/>
              </a:rPr>
              <a:t>	THE ALBERTINE GRABEN</a:t>
            </a:r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4429125" y="1071563"/>
            <a:ext cx="4332288" cy="5540375"/>
            <a:chOff x="3061" y="890"/>
            <a:chExt cx="2458" cy="3275"/>
          </a:xfrm>
        </p:grpSpPr>
        <p:pic>
          <p:nvPicPr>
            <p:cNvPr id="4108" name="Picture 7" descr="Untitled-1 copy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1" y="890"/>
              <a:ext cx="2458" cy="3275"/>
            </a:xfrm>
            <a:prstGeom prst="rect">
              <a:avLst/>
            </a:prstGeom>
            <a:noFill/>
            <a:ln w="0">
              <a:solidFill>
                <a:srgbClr val="008000"/>
              </a:solidFill>
              <a:miter lim="800000"/>
              <a:headEnd/>
              <a:tailEnd/>
            </a:ln>
          </p:spPr>
        </p:pic>
        <p:grpSp>
          <p:nvGrpSpPr>
            <p:cNvPr id="4109" name="Group 8"/>
            <p:cNvGrpSpPr>
              <a:grpSpLocks/>
            </p:cNvGrpSpPr>
            <p:nvPr/>
          </p:nvGrpSpPr>
          <p:grpSpPr bwMode="auto">
            <a:xfrm>
              <a:off x="3279" y="1014"/>
              <a:ext cx="1960" cy="3012"/>
              <a:chOff x="3279" y="1014"/>
              <a:chExt cx="1960" cy="3012"/>
            </a:xfrm>
          </p:grpSpPr>
          <p:sp>
            <p:nvSpPr>
              <p:cNvPr id="4119" name="Freeform 9"/>
              <p:cNvSpPr>
                <a:spLocks/>
              </p:cNvSpPr>
              <p:nvPr/>
            </p:nvSpPr>
            <p:spPr bwMode="auto">
              <a:xfrm>
                <a:off x="4394" y="2205"/>
                <a:ext cx="74" cy="705"/>
              </a:xfrm>
              <a:custGeom>
                <a:avLst/>
                <a:gdLst>
                  <a:gd name="T0" fmla="*/ 0 w 74"/>
                  <a:gd name="T1" fmla="*/ 705 h 705"/>
                  <a:gd name="T2" fmla="*/ 36 w 74"/>
                  <a:gd name="T3" fmla="*/ 479 h 705"/>
                  <a:gd name="T4" fmla="*/ 6 w 74"/>
                  <a:gd name="T5" fmla="*/ 259 h 705"/>
                  <a:gd name="T6" fmla="*/ 74 w 74"/>
                  <a:gd name="T7" fmla="*/ 0 h 7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"/>
                  <a:gd name="T13" fmla="*/ 0 h 705"/>
                  <a:gd name="T14" fmla="*/ 74 w 74"/>
                  <a:gd name="T15" fmla="*/ 705 h 7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" h="705">
                    <a:moveTo>
                      <a:pt x="0" y="705"/>
                    </a:moveTo>
                    <a:cubicBezTo>
                      <a:pt x="6" y="667"/>
                      <a:pt x="35" y="553"/>
                      <a:pt x="36" y="479"/>
                    </a:cubicBezTo>
                    <a:cubicBezTo>
                      <a:pt x="37" y="405"/>
                      <a:pt x="0" y="339"/>
                      <a:pt x="6" y="259"/>
                    </a:cubicBezTo>
                    <a:cubicBezTo>
                      <a:pt x="12" y="179"/>
                      <a:pt x="60" y="54"/>
                      <a:pt x="74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20" name="Freeform 10"/>
              <p:cNvSpPr>
                <a:spLocks/>
              </p:cNvSpPr>
              <p:nvPr/>
            </p:nvSpPr>
            <p:spPr bwMode="auto">
              <a:xfrm>
                <a:off x="3606" y="2795"/>
                <a:ext cx="252" cy="640"/>
              </a:xfrm>
              <a:custGeom>
                <a:avLst/>
                <a:gdLst>
                  <a:gd name="T0" fmla="*/ 252 w 252"/>
                  <a:gd name="T1" fmla="*/ 640 h 640"/>
                  <a:gd name="T2" fmla="*/ 201 w 252"/>
                  <a:gd name="T3" fmla="*/ 565 h 640"/>
                  <a:gd name="T4" fmla="*/ 136 w 252"/>
                  <a:gd name="T5" fmla="*/ 454 h 640"/>
                  <a:gd name="T6" fmla="*/ 60 w 252"/>
                  <a:gd name="T7" fmla="*/ 310 h 640"/>
                  <a:gd name="T8" fmla="*/ 45 w 252"/>
                  <a:gd name="T9" fmla="*/ 136 h 640"/>
                  <a:gd name="T10" fmla="*/ 0 w 252"/>
                  <a:gd name="T11" fmla="*/ 0 h 6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2"/>
                  <a:gd name="T19" fmla="*/ 0 h 640"/>
                  <a:gd name="T20" fmla="*/ 252 w 252"/>
                  <a:gd name="T21" fmla="*/ 640 h 6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2" h="640">
                    <a:moveTo>
                      <a:pt x="252" y="640"/>
                    </a:moveTo>
                    <a:cubicBezTo>
                      <a:pt x="244" y="628"/>
                      <a:pt x="220" y="596"/>
                      <a:pt x="201" y="565"/>
                    </a:cubicBezTo>
                    <a:cubicBezTo>
                      <a:pt x="182" y="534"/>
                      <a:pt x="160" y="497"/>
                      <a:pt x="136" y="454"/>
                    </a:cubicBezTo>
                    <a:cubicBezTo>
                      <a:pt x="112" y="411"/>
                      <a:pt x="75" y="363"/>
                      <a:pt x="60" y="310"/>
                    </a:cubicBezTo>
                    <a:cubicBezTo>
                      <a:pt x="45" y="257"/>
                      <a:pt x="55" y="188"/>
                      <a:pt x="45" y="136"/>
                    </a:cubicBezTo>
                    <a:cubicBezTo>
                      <a:pt x="35" y="84"/>
                      <a:pt x="19" y="41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21" name="Freeform 11"/>
              <p:cNvSpPr>
                <a:spLocks/>
              </p:cNvSpPr>
              <p:nvPr/>
            </p:nvSpPr>
            <p:spPr bwMode="auto">
              <a:xfrm>
                <a:off x="3705" y="2310"/>
                <a:ext cx="150" cy="168"/>
              </a:xfrm>
              <a:custGeom>
                <a:avLst/>
                <a:gdLst>
                  <a:gd name="T0" fmla="*/ 0 w 150"/>
                  <a:gd name="T1" fmla="*/ 168 h 168"/>
                  <a:gd name="T2" fmla="*/ 63 w 150"/>
                  <a:gd name="T3" fmla="*/ 78 h 168"/>
                  <a:gd name="T4" fmla="*/ 150 w 150"/>
                  <a:gd name="T5" fmla="*/ 0 h 168"/>
                  <a:gd name="T6" fmla="*/ 0 60000 65536"/>
                  <a:gd name="T7" fmla="*/ 0 60000 65536"/>
                  <a:gd name="T8" fmla="*/ 0 60000 65536"/>
                  <a:gd name="T9" fmla="*/ 0 w 150"/>
                  <a:gd name="T10" fmla="*/ 0 h 168"/>
                  <a:gd name="T11" fmla="*/ 150 w 150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0" h="168">
                    <a:moveTo>
                      <a:pt x="0" y="168"/>
                    </a:moveTo>
                    <a:cubicBezTo>
                      <a:pt x="10" y="153"/>
                      <a:pt x="38" y="106"/>
                      <a:pt x="63" y="78"/>
                    </a:cubicBezTo>
                    <a:cubicBezTo>
                      <a:pt x="88" y="50"/>
                      <a:pt x="132" y="16"/>
                      <a:pt x="15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22" name="Freeform 12"/>
              <p:cNvSpPr>
                <a:spLocks/>
              </p:cNvSpPr>
              <p:nvPr/>
            </p:nvSpPr>
            <p:spPr bwMode="auto">
              <a:xfrm>
                <a:off x="3696" y="2523"/>
                <a:ext cx="91" cy="136"/>
              </a:xfrm>
              <a:custGeom>
                <a:avLst/>
                <a:gdLst>
                  <a:gd name="T0" fmla="*/ 0 w 91"/>
                  <a:gd name="T1" fmla="*/ 136 h 136"/>
                  <a:gd name="T2" fmla="*/ 91 w 91"/>
                  <a:gd name="T3" fmla="*/ 0 h 136"/>
                  <a:gd name="T4" fmla="*/ 0 60000 65536"/>
                  <a:gd name="T5" fmla="*/ 0 60000 65536"/>
                  <a:gd name="T6" fmla="*/ 0 w 91"/>
                  <a:gd name="T7" fmla="*/ 0 h 136"/>
                  <a:gd name="T8" fmla="*/ 91 w 91"/>
                  <a:gd name="T9" fmla="*/ 136 h 1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1" h="136">
                    <a:moveTo>
                      <a:pt x="0" y="136"/>
                    </a:moveTo>
                    <a:cubicBezTo>
                      <a:pt x="38" y="79"/>
                      <a:pt x="76" y="23"/>
                      <a:pt x="91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23" name="Freeform 13"/>
              <p:cNvSpPr>
                <a:spLocks/>
              </p:cNvSpPr>
              <p:nvPr/>
            </p:nvSpPr>
            <p:spPr bwMode="auto">
              <a:xfrm>
                <a:off x="3742" y="2341"/>
                <a:ext cx="181" cy="182"/>
              </a:xfrm>
              <a:custGeom>
                <a:avLst/>
                <a:gdLst>
                  <a:gd name="T0" fmla="*/ 0 w 181"/>
                  <a:gd name="T1" fmla="*/ 182 h 182"/>
                  <a:gd name="T2" fmla="*/ 38 w 181"/>
                  <a:gd name="T3" fmla="*/ 113 h 182"/>
                  <a:gd name="T4" fmla="*/ 95 w 181"/>
                  <a:gd name="T5" fmla="*/ 62 h 182"/>
                  <a:gd name="T6" fmla="*/ 181 w 181"/>
                  <a:gd name="T7" fmla="*/ 0 h 1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1"/>
                  <a:gd name="T13" fmla="*/ 0 h 182"/>
                  <a:gd name="T14" fmla="*/ 181 w 181"/>
                  <a:gd name="T15" fmla="*/ 182 h 1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1" h="182">
                    <a:moveTo>
                      <a:pt x="0" y="182"/>
                    </a:moveTo>
                    <a:cubicBezTo>
                      <a:pt x="6" y="171"/>
                      <a:pt x="22" y="133"/>
                      <a:pt x="38" y="113"/>
                    </a:cubicBezTo>
                    <a:cubicBezTo>
                      <a:pt x="54" y="93"/>
                      <a:pt x="71" y="81"/>
                      <a:pt x="95" y="62"/>
                    </a:cubicBezTo>
                    <a:cubicBezTo>
                      <a:pt x="119" y="43"/>
                      <a:pt x="163" y="13"/>
                      <a:pt x="181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24" name="Freeform 14"/>
              <p:cNvSpPr>
                <a:spLocks/>
              </p:cNvSpPr>
              <p:nvPr/>
            </p:nvSpPr>
            <p:spPr bwMode="auto">
              <a:xfrm>
                <a:off x="3651" y="2511"/>
                <a:ext cx="51" cy="159"/>
              </a:xfrm>
              <a:custGeom>
                <a:avLst/>
                <a:gdLst>
                  <a:gd name="T0" fmla="*/ 0 w 51"/>
                  <a:gd name="T1" fmla="*/ 159 h 159"/>
                  <a:gd name="T2" fmla="*/ 12 w 51"/>
                  <a:gd name="T3" fmla="*/ 72 h 159"/>
                  <a:gd name="T4" fmla="*/ 51 w 51"/>
                  <a:gd name="T5" fmla="*/ 0 h 159"/>
                  <a:gd name="T6" fmla="*/ 0 60000 65536"/>
                  <a:gd name="T7" fmla="*/ 0 60000 65536"/>
                  <a:gd name="T8" fmla="*/ 0 60000 65536"/>
                  <a:gd name="T9" fmla="*/ 0 w 51"/>
                  <a:gd name="T10" fmla="*/ 0 h 159"/>
                  <a:gd name="T11" fmla="*/ 51 w 51"/>
                  <a:gd name="T12" fmla="*/ 159 h 1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1" h="159">
                    <a:moveTo>
                      <a:pt x="0" y="159"/>
                    </a:moveTo>
                    <a:cubicBezTo>
                      <a:pt x="2" y="145"/>
                      <a:pt x="4" y="98"/>
                      <a:pt x="12" y="72"/>
                    </a:cubicBezTo>
                    <a:cubicBezTo>
                      <a:pt x="20" y="46"/>
                      <a:pt x="43" y="15"/>
                      <a:pt x="51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25" name="Freeform 15"/>
              <p:cNvSpPr>
                <a:spLocks/>
              </p:cNvSpPr>
              <p:nvPr/>
            </p:nvSpPr>
            <p:spPr bwMode="auto">
              <a:xfrm>
                <a:off x="3828" y="2148"/>
                <a:ext cx="48" cy="144"/>
              </a:xfrm>
              <a:custGeom>
                <a:avLst/>
                <a:gdLst>
                  <a:gd name="T0" fmla="*/ 15 w 48"/>
                  <a:gd name="T1" fmla="*/ 144 h 144"/>
                  <a:gd name="T2" fmla="*/ 6 w 48"/>
                  <a:gd name="T3" fmla="*/ 75 h 144"/>
                  <a:gd name="T4" fmla="*/ 48 w 48"/>
                  <a:gd name="T5" fmla="*/ 0 h 144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44"/>
                  <a:gd name="T11" fmla="*/ 48 w 48"/>
                  <a:gd name="T12" fmla="*/ 144 h 1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44">
                    <a:moveTo>
                      <a:pt x="15" y="144"/>
                    </a:moveTo>
                    <a:cubicBezTo>
                      <a:pt x="14" y="133"/>
                      <a:pt x="0" y="99"/>
                      <a:pt x="6" y="75"/>
                    </a:cubicBezTo>
                    <a:cubicBezTo>
                      <a:pt x="12" y="51"/>
                      <a:pt x="39" y="16"/>
                      <a:pt x="48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26" name="Freeform 16"/>
              <p:cNvSpPr>
                <a:spLocks/>
              </p:cNvSpPr>
              <p:nvPr/>
            </p:nvSpPr>
            <p:spPr bwMode="auto">
              <a:xfrm>
                <a:off x="3903" y="2283"/>
                <a:ext cx="51" cy="57"/>
              </a:xfrm>
              <a:custGeom>
                <a:avLst/>
                <a:gdLst>
                  <a:gd name="T0" fmla="*/ 0 w 51"/>
                  <a:gd name="T1" fmla="*/ 57 h 57"/>
                  <a:gd name="T2" fmla="*/ 51 w 51"/>
                  <a:gd name="T3" fmla="*/ 0 h 57"/>
                  <a:gd name="T4" fmla="*/ 0 60000 65536"/>
                  <a:gd name="T5" fmla="*/ 0 60000 65536"/>
                  <a:gd name="T6" fmla="*/ 0 w 51"/>
                  <a:gd name="T7" fmla="*/ 0 h 57"/>
                  <a:gd name="T8" fmla="*/ 51 w 51"/>
                  <a:gd name="T9" fmla="*/ 57 h 5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1" h="57">
                    <a:moveTo>
                      <a:pt x="0" y="57"/>
                    </a:moveTo>
                    <a:cubicBezTo>
                      <a:pt x="8" y="48"/>
                      <a:pt x="41" y="12"/>
                      <a:pt x="51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27" name="Freeform 17"/>
              <p:cNvSpPr>
                <a:spLocks/>
              </p:cNvSpPr>
              <p:nvPr/>
            </p:nvSpPr>
            <p:spPr bwMode="auto">
              <a:xfrm>
                <a:off x="3910" y="2166"/>
                <a:ext cx="41" cy="130"/>
              </a:xfrm>
              <a:custGeom>
                <a:avLst/>
                <a:gdLst>
                  <a:gd name="T0" fmla="*/ 13 w 41"/>
                  <a:gd name="T1" fmla="*/ 130 h 130"/>
                  <a:gd name="T2" fmla="*/ 5 w 41"/>
                  <a:gd name="T3" fmla="*/ 72 h 130"/>
                  <a:gd name="T4" fmla="*/ 41 w 41"/>
                  <a:gd name="T5" fmla="*/ 0 h 130"/>
                  <a:gd name="T6" fmla="*/ 0 60000 65536"/>
                  <a:gd name="T7" fmla="*/ 0 60000 65536"/>
                  <a:gd name="T8" fmla="*/ 0 60000 65536"/>
                  <a:gd name="T9" fmla="*/ 0 w 41"/>
                  <a:gd name="T10" fmla="*/ 0 h 130"/>
                  <a:gd name="T11" fmla="*/ 41 w 41"/>
                  <a:gd name="T12" fmla="*/ 130 h 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1" h="130">
                    <a:moveTo>
                      <a:pt x="13" y="130"/>
                    </a:moveTo>
                    <a:cubicBezTo>
                      <a:pt x="12" y="120"/>
                      <a:pt x="0" y="94"/>
                      <a:pt x="5" y="72"/>
                    </a:cubicBezTo>
                    <a:cubicBezTo>
                      <a:pt x="10" y="50"/>
                      <a:pt x="34" y="15"/>
                      <a:pt x="41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28" name="Freeform 18"/>
              <p:cNvSpPr>
                <a:spLocks/>
              </p:cNvSpPr>
              <p:nvPr/>
            </p:nvSpPr>
            <p:spPr bwMode="auto">
              <a:xfrm>
                <a:off x="3672" y="2781"/>
                <a:ext cx="228" cy="600"/>
              </a:xfrm>
              <a:custGeom>
                <a:avLst/>
                <a:gdLst>
                  <a:gd name="T0" fmla="*/ 0 w 228"/>
                  <a:gd name="T1" fmla="*/ 0 h 600"/>
                  <a:gd name="T2" fmla="*/ 42 w 228"/>
                  <a:gd name="T3" fmla="*/ 147 h 600"/>
                  <a:gd name="T4" fmla="*/ 60 w 228"/>
                  <a:gd name="T5" fmla="*/ 252 h 600"/>
                  <a:gd name="T6" fmla="*/ 87 w 228"/>
                  <a:gd name="T7" fmla="*/ 333 h 600"/>
                  <a:gd name="T8" fmla="*/ 135 w 228"/>
                  <a:gd name="T9" fmla="*/ 423 h 600"/>
                  <a:gd name="T10" fmla="*/ 174 w 228"/>
                  <a:gd name="T11" fmla="*/ 510 h 600"/>
                  <a:gd name="T12" fmla="*/ 228 w 228"/>
                  <a:gd name="T13" fmla="*/ 600 h 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8"/>
                  <a:gd name="T22" fmla="*/ 0 h 600"/>
                  <a:gd name="T23" fmla="*/ 228 w 228"/>
                  <a:gd name="T24" fmla="*/ 600 h 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8" h="600">
                    <a:moveTo>
                      <a:pt x="0" y="0"/>
                    </a:moveTo>
                    <a:cubicBezTo>
                      <a:pt x="7" y="24"/>
                      <a:pt x="32" y="105"/>
                      <a:pt x="42" y="147"/>
                    </a:cubicBezTo>
                    <a:cubicBezTo>
                      <a:pt x="52" y="189"/>
                      <a:pt x="53" y="221"/>
                      <a:pt x="60" y="252"/>
                    </a:cubicBezTo>
                    <a:cubicBezTo>
                      <a:pt x="67" y="283"/>
                      <a:pt x="75" y="305"/>
                      <a:pt x="87" y="333"/>
                    </a:cubicBezTo>
                    <a:cubicBezTo>
                      <a:pt x="99" y="361"/>
                      <a:pt x="121" y="394"/>
                      <a:pt x="135" y="423"/>
                    </a:cubicBezTo>
                    <a:cubicBezTo>
                      <a:pt x="149" y="452"/>
                      <a:pt x="159" y="481"/>
                      <a:pt x="174" y="510"/>
                    </a:cubicBezTo>
                    <a:cubicBezTo>
                      <a:pt x="189" y="539"/>
                      <a:pt x="217" y="581"/>
                      <a:pt x="228" y="60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29" name="Freeform 19"/>
              <p:cNvSpPr>
                <a:spLocks/>
              </p:cNvSpPr>
              <p:nvPr/>
            </p:nvSpPr>
            <p:spPr bwMode="auto">
              <a:xfrm>
                <a:off x="3852" y="3216"/>
                <a:ext cx="162" cy="214"/>
              </a:xfrm>
              <a:custGeom>
                <a:avLst/>
                <a:gdLst>
                  <a:gd name="T0" fmla="*/ 0 w 162"/>
                  <a:gd name="T1" fmla="*/ 0 h 214"/>
                  <a:gd name="T2" fmla="*/ 87 w 162"/>
                  <a:gd name="T3" fmla="*/ 138 h 214"/>
                  <a:gd name="T4" fmla="*/ 162 w 162"/>
                  <a:gd name="T5" fmla="*/ 214 h 214"/>
                  <a:gd name="T6" fmla="*/ 0 60000 65536"/>
                  <a:gd name="T7" fmla="*/ 0 60000 65536"/>
                  <a:gd name="T8" fmla="*/ 0 60000 65536"/>
                  <a:gd name="T9" fmla="*/ 0 w 162"/>
                  <a:gd name="T10" fmla="*/ 0 h 214"/>
                  <a:gd name="T11" fmla="*/ 162 w 162"/>
                  <a:gd name="T12" fmla="*/ 214 h 2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2" h="214">
                    <a:moveTo>
                      <a:pt x="0" y="0"/>
                    </a:moveTo>
                    <a:cubicBezTo>
                      <a:pt x="14" y="23"/>
                      <a:pt x="60" y="102"/>
                      <a:pt x="87" y="138"/>
                    </a:cubicBezTo>
                    <a:cubicBezTo>
                      <a:pt x="114" y="174"/>
                      <a:pt x="147" y="198"/>
                      <a:pt x="162" y="214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30" name="Freeform 20"/>
              <p:cNvSpPr>
                <a:spLocks/>
              </p:cNvSpPr>
              <p:nvPr/>
            </p:nvSpPr>
            <p:spPr bwMode="auto">
              <a:xfrm>
                <a:off x="3921" y="3228"/>
                <a:ext cx="180" cy="195"/>
              </a:xfrm>
              <a:custGeom>
                <a:avLst/>
                <a:gdLst>
                  <a:gd name="T0" fmla="*/ 0 w 180"/>
                  <a:gd name="T1" fmla="*/ 0 h 195"/>
                  <a:gd name="T2" fmla="*/ 126 w 180"/>
                  <a:gd name="T3" fmla="*/ 123 h 195"/>
                  <a:gd name="T4" fmla="*/ 180 w 180"/>
                  <a:gd name="T5" fmla="*/ 195 h 195"/>
                  <a:gd name="T6" fmla="*/ 0 60000 65536"/>
                  <a:gd name="T7" fmla="*/ 0 60000 65536"/>
                  <a:gd name="T8" fmla="*/ 0 60000 65536"/>
                  <a:gd name="T9" fmla="*/ 0 w 180"/>
                  <a:gd name="T10" fmla="*/ 0 h 195"/>
                  <a:gd name="T11" fmla="*/ 180 w 180"/>
                  <a:gd name="T12" fmla="*/ 195 h 1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0" h="195">
                    <a:moveTo>
                      <a:pt x="0" y="0"/>
                    </a:moveTo>
                    <a:cubicBezTo>
                      <a:pt x="20" y="20"/>
                      <a:pt x="96" y="91"/>
                      <a:pt x="126" y="123"/>
                    </a:cubicBezTo>
                    <a:cubicBezTo>
                      <a:pt x="156" y="155"/>
                      <a:pt x="169" y="180"/>
                      <a:pt x="180" y="195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31" name="Freeform 21"/>
              <p:cNvSpPr>
                <a:spLocks/>
              </p:cNvSpPr>
              <p:nvPr/>
            </p:nvSpPr>
            <p:spPr bwMode="auto">
              <a:xfrm>
                <a:off x="4104" y="3492"/>
                <a:ext cx="135" cy="531"/>
              </a:xfrm>
              <a:custGeom>
                <a:avLst/>
                <a:gdLst>
                  <a:gd name="T0" fmla="*/ 0 w 135"/>
                  <a:gd name="T1" fmla="*/ 0 h 531"/>
                  <a:gd name="T2" fmla="*/ 60 w 135"/>
                  <a:gd name="T3" fmla="*/ 120 h 531"/>
                  <a:gd name="T4" fmla="*/ 60 w 135"/>
                  <a:gd name="T5" fmla="*/ 258 h 531"/>
                  <a:gd name="T6" fmla="*/ 90 w 135"/>
                  <a:gd name="T7" fmla="*/ 393 h 531"/>
                  <a:gd name="T8" fmla="*/ 135 w 135"/>
                  <a:gd name="T9" fmla="*/ 531 h 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"/>
                  <a:gd name="T16" fmla="*/ 0 h 531"/>
                  <a:gd name="T17" fmla="*/ 135 w 135"/>
                  <a:gd name="T18" fmla="*/ 531 h 5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" h="531">
                    <a:moveTo>
                      <a:pt x="0" y="0"/>
                    </a:moveTo>
                    <a:cubicBezTo>
                      <a:pt x="9" y="20"/>
                      <a:pt x="50" y="77"/>
                      <a:pt x="60" y="120"/>
                    </a:cubicBezTo>
                    <a:cubicBezTo>
                      <a:pt x="70" y="163"/>
                      <a:pt x="55" y="213"/>
                      <a:pt x="60" y="258"/>
                    </a:cubicBezTo>
                    <a:cubicBezTo>
                      <a:pt x="65" y="303"/>
                      <a:pt x="78" y="348"/>
                      <a:pt x="90" y="393"/>
                    </a:cubicBezTo>
                    <a:cubicBezTo>
                      <a:pt x="102" y="438"/>
                      <a:pt x="126" y="503"/>
                      <a:pt x="135" y="531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32" name="Freeform 22"/>
              <p:cNvSpPr>
                <a:spLocks/>
              </p:cNvSpPr>
              <p:nvPr/>
            </p:nvSpPr>
            <p:spPr bwMode="auto">
              <a:xfrm>
                <a:off x="4191" y="3453"/>
                <a:ext cx="129" cy="573"/>
              </a:xfrm>
              <a:custGeom>
                <a:avLst/>
                <a:gdLst>
                  <a:gd name="T0" fmla="*/ 129 w 129"/>
                  <a:gd name="T1" fmla="*/ 573 h 573"/>
                  <a:gd name="T2" fmla="*/ 93 w 129"/>
                  <a:gd name="T3" fmla="*/ 420 h 573"/>
                  <a:gd name="T4" fmla="*/ 81 w 129"/>
                  <a:gd name="T5" fmla="*/ 297 h 573"/>
                  <a:gd name="T6" fmla="*/ 63 w 129"/>
                  <a:gd name="T7" fmla="*/ 192 h 573"/>
                  <a:gd name="T8" fmla="*/ 0 w 129"/>
                  <a:gd name="T9" fmla="*/ 0 h 5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573"/>
                  <a:gd name="T17" fmla="*/ 129 w 129"/>
                  <a:gd name="T18" fmla="*/ 573 h 5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573">
                    <a:moveTo>
                      <a:pt x="129" y="573"/>
                    </a:moveTo>
                    <a:cubicBezTo>
                      <a:pt x="123" y="548"/>
                      <a:pt x="101" y="466"/>
                      <a:pt x="93" y="420"/>
                    </a:cubicBezTo>
                    <a:cubicBezTo>
                      <a:pt x="85" y="374"/>
                      <a:pt x="86" y="335"/>
                      <a:pt x="81" y="297"/>
                    </a:cubicBezTo>
                    <a:cubicBezTo>
                      <a:pt x="76" y="259"/>
                      <a:pt x="76" y="241"/>
                      <a:pt x="63" y="192"/>
                    </a:cubicBezTo>
                    <a:cubicBezTo>
                      <a:pt x="50" y="143"/>
                      <a:pt x="13" y="4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33" name="Freeform 23"/>
              <p:cNvSpPr>
                <a:spLocks/>
              </p:cNvSpPr>
              <p:nvPr/>
            </p:nvSpPr>
            <p:spPr bwMode="auto">
              <a:xfrm>
                <a:off x="4548" y="1680"/>
                <a:ext cx="213" cy="378"/>
              </a:xfrm>
              <a:custGeom>
                <a:avLst/>
                <a:gdLst>
                  <a:gd name="T0" fmla="*/ 0 w 213"/>
                  <a:gd name="T1" fmla="*/ 378 h 378"/>
                  <a:gd name="T2" fmla="*/ 108 w 213"/>
                  <a:gd name="T3" fmla="*/ 144 h 378"/>
                  <a:gd name="T4" fmla="*/ 213 w 213"/>
                  <a:gd name="T5" fmla="*/ 0 h 378"/>
                  <a:gd name="T6" fmla="*/ 0 60000 65536"/>
                  <a:gd name="T7" fmla="*/ 0 60000 65536"/>
                  <a:gd name="T8" fmla="*/ 0 60000 65536"/>
                  <a:gd name="T9" fmla="*/ 0 w 213"/>
                  <a:gd name="T10" fmla="*/ 0 h 378"/>
                  <a:gd name="T11" fmla="*/ 213 w 213"/>
                  <a:gd name="T12" fmla="*/ 378 h 37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" h="378">
                    <a:moveTo>
                      <a:pt x="0" y="378"/>
                    </a:moveTo>
                    <a:cubicBezTo>
                      <a:pt x="18" y="340"/>
                      <a:pt x="72" y="207"/>
                      <a:pt x="108" y="144"/>
                    </a:cubicBezTo>
                    <a:cubicBezTo>
                      <a:pt x="144" y="81"/>
                      <a:pt x="191" y="30"/>
                      <a:pt x="213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34" name="Freeform 24"/>
              <p:cNvSpPr>
                <a:spLocks/>
              </p:cNvSpPr>
              <p:nvPr/>
            </p:nvSpPr>
            <p:spPr bwMode="auto">
              <a:xfrm>
                <a:off x="4785" y="1525"/>
                <a:ext cx="454" cy="140"/>
              </a:xfrm>
              <a:custGeom>
                <a:avLst/>
                <a:gdLst>
                  <a:gd name="T0" fmla="*/ 454 w 454"/>
                  <a:gd name="T1" fmla="*/ 0 h 140"/>
                  <a:gd name="T2" fmla="*/ 182 w 454"/>
                  <a:gd name="T3" fmla="*/ 45 h 140"/>
                  <a:gd name="T4" fmla="*/ 0 w 454"/>
                  <a:gd name="T5" fmla="*/ 140 h 140"/>
                  <a:gd name="T6" fmla="*/ 0 60000 65536"/>
                  <a:gd name="T7" fmla="*/ 0 60000 65536"/>
                  <a:gd name="T8" fmla="*/ 0 60000 65536"/>
                  <a:gd name="T9" fmla="*/ 0 w 454"/>
                  <a:gd name="T10" fmla="*/ 0 h 140"/>
                  <a:gd name="T11" fmla="*/ 454 w 454"/>
                  <a:gd name="T12" fmla="*/ 140 h 1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4" h="140">
                    <a:moveTo>
                      <a:pt x="454" y="0"/>
                    </a:moveTo>
                    <a:cubicBezTo>
                      <a:pt x="352" y="15"/>
                      <a:pt x="258" y="22"/>
                      <a:pt x="182" y="45"/>
                    </a:cubicBezTo>
                    <a:cubicBezTo>
                      <a:pt x="106" y="68"/>
                      <a:pt x="38" y="120"/>
                      <a:pt x="0" y="14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35" name="Freeform 25"/>
              <p:cNvSpPr>
                <a:spLocks/>
              </p:cNvSpPr>
              <p:nvPr/>
            </p:nvSpPr>
            <p:spPr bwMode="auto">
              <a:xfrm>
                <a:off x="4501" y="1659"/>
                <a:ext cx="176" cy="365"/>
              </a:xfrm>
              <a:custGeom>
                <a:avLst/>
                <a:gdLst>
                  <a:gd name="T0" fmla="*/ 12 w 176"/>
                  <a:gd name="T1" fmla="*/ 365 h 365"/>
                  <a:gd name="T2" fmla="*/ 12 w 176"/>
                  <a:gd name="T3" fmla="*/ 320 h 365"/>
                  <a:gd name="T4" fmla="*/ 86 w 176"/>
                  <a:gd name="T5" fmla="*/ 114 h 365"/>
                  <a:gd name="T6" fmla="*/ 176 w 176"/>
                  <a:gd name="T7" fmla="*/ 0 h 36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6"/>
                  <a:gd name="T13" fmla="*/ 0 h 365"/>
                  <a:gd name="T14" fmla="*/ 176 w 176"/>
                  <a:gd name="T15" fmla="*/ 365 h 36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6" h="365">
                    <a:moveTo>
                      <a:pt x="12" y="365"/>
                    </a:moveTo>
                    <a:cubicBezTo>
                      <a:pt x="4" y="361"/>
                      <a:pt x="0" y="362"/>
                      <a:pt x="12" y="320"/>
                    </a:cubicBezTo>
                    <a:cubicBezTo>
                      <a:pt x="24" y="278"/>
                      <a:pt x="59" y="167"/>
                      <a:pt x="86" y="114"/>
                    </a:cubicBezTo>
                    <a:cubicBezTo>
                      <a:pt x="113" y="61"/>
                      <a:pt x="157" y="24"/>
                      <a:pt x="176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36" name="Freeform 26"/>
              <p:cNvSpPr>
                <a:spLocks/>
              </p:cNvSpPr>
              <p:nvPr/>
            </p:nvSpPr>
            <p:spPr bwMode="auto">
              <a:xfrm>
                <a:off x="4734" y="1014"/>
                <a:ext cx="35" cy="579"/>
              </a:xfrm>
              <a:custGeom>
                <a:avLst/>
                <a:gdLst>
                  <a:gd name="T0" fmla="*/ 12 w 35"/>
                  <a:gd name="T1" fmla="*/ 579 h 579"/>
                  <a:gd name="T2" fmla="*/ 33 w 35"/>
                  <a:gd name="T3" fmla="*/ 426 h 579"/>
                  <a:gd name="T4" fmla="*/ 0 w 35"/>
                  <a:gd name="T5" fmla="*/ 291 h 579"/>
                  <a:gd name="T6" fmla="*/ 33 w 35"/>
                  <a:gd name="T7" fmla="*/ 105 h 579"/>
                  <a:gd name="T8" fmla="*/ 6 w 35"/>
                  <a:gd name="T9" fmla="*/ 0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579"/>
                  <a:gd name="T17" fmla="*/ 35 w 3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579">
                    <a:moveTo>
                      <a:pt x="12" y="579"/>
                    </a:moveTo>
                    <a:cubicBezTo>
                      <a:pt x="15" y="554"/>
                      <a:pt x="35" y="474"/>
                      <a:pt x="33" y="426"/>
                    </a:cubicBezTo>
                    <a:cubicBezTo>
                      <a:pt x="31" y="378"/>
                      <a:pt x="0" y="344"/>
                      <a:pt x="0" y="291"/>
                    </a:cubicBezTo>
                    <a:cubicBezTo>
                      <a:pt x="0" y="238"/>
                      <a:pt x="32" y="153"/>
                      <a:pt x="33" y="105"/>
                    </a:cubicBezTo>
                    <a:cubicBezTo>
                      <a:pt x="34" y="57"/>
                      <a:pt x="12" y="22"/>
                      <a:pt x="6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37" name="Freeform 27"/>
              <p:cNvSpPr>
                <a:spLocks/>
              </p:cNvSpPr>
              <p:nvPr/>
            </p:nvSpPr>
            <p:spPr bwMode="auto">
              <a:xfrm>
                <a:off x="4173" y="2100"/>
                <a:ext cx="158" cy="390"/>
              </a:xfrm>
              <a:custGeom>
                <a:avLst/>
                <a:gdLst>
                  <a:gd name="T0" fmla="*/ 0 w 158"/>
                  <a:gd name="T1" fmla="*/ 0 h 390"/>
                  <a:gd name="T2" fmla="*/ 87 w 158"/>
                  <a:gd name="T3" fmla="*/ 156 h 390"/>
                  <a:gd name="T4" fmla="*/ 147 w 158"/>
                  <a:gd name="T5" fmla="*/ 294 h 390"/>
                  <a:gd name="T6" fmla="*/ 153 w 158"/>
                  <a:gd name="T7" fmla="*/ 390 h 3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"/>
                  <a:gd name="T13" fmla="*/ 0 h 390"/>
                  <a:gd name="T14" fmla="*/ 158 w 158"/>
                  <a:gd name="T15" fmla="*/ 390 h 3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" h="390">
                    <a:moveTo>
                      <a:pt x="0" y="0"/>
                    </a:moveTo>
                    <a:cubicBezTo>
                      <a:pt x="14" y="26"/>
                      <a:pt x="63" y="107"/>
                      <a:pt x="87" y="156"/>
                    </a:cubicBezTo>
                    <a:cubicBezTo>
                      <a:pt x="111" y="205"/>
                      <a:pt x="136" y="255"/>
                      <a:pt x="147" y="294"/>
                    </a:cubicBezTo>
                    <a:cubicBezTo>
                      <a:pt x="158" y="333"/>
                      <a:pt x="152" y="370"/>
                      <a:pt x="153" y="39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38" name="Freeform 28"/>
              <p:cNvSpPr>
                <a:spLocks/>
              </p:cNvSpPr>
              <p:nvPr/>
            </p:nvSpPr>
            <p:spPr bwMode="auto">
              <a:xfrm>
                <a:off x="4179" y="3186"/>
                <a:ext cx="60" cy="207"/>
              </a:xfrm>
              <a:custGeom>
                <a:avLst/>
                <a:gdLst>
                  <a:gd name="T0" fmla="*/ 0 w 60"/>
                  <a:gd name="T1" fmla="*/ 207 h 207"/>
                  <a:gd name="T2" fmla="*/ 60 w 60"/>
                  <a:gd name="T3" fmla="*/ 0 h 207"/>
                  <a:gd name="T4" fmla="*/ 0 60000 65536"/>
                  <a:gd name="T5" fmla="*/ 0 60000 65536"/>
                  <a:gd name="T6" fmla="*/ 0 w 60"/>
                  <a:gd name="T7" fmla="*/ 0 h 207"/>
                  <a:gd name="T8" fmla="*/ 60 w 60"/>
                  <a:gd name="T9" fmla="*/ 207 h 20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0" h="207">
                    <a:moveTo>
                      <a:pt x="0" y="207"/>
                    </a:moveTo>
                    <a:cubicBezTo>
                      <a:pt x="10" y="173"/>
                      <a:pt x="48" y="43"/>
                      <a:pt x="6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39" name="Freeform 29"/>
              <p:cNvSpPr>
                <a:spLocks/>
              </p:cNvSpPr>
              <p:nvPr/>
            </p:nvSpPr>
            <p:spPr bwMode="auto">
              <a:xfrm>
                <a:off x="4221" y="3030"/>
                <a:ext cx="150" cy="396"/>
              </a:xfrm>
              <a:custGeom>
                <a:avLst/>
                <a:gdLst>
                  <a:gd name="T0" fmla="*/ 0 w 150"/>
                  <a:gd name="T1" fmla="*/ 396 h 396"/>
                  <a:gd name="T2" fmla="*/ 102 w 150"/>
                  <a:gd name="T3" fmla="*/ 210 h 396"/>
                  <a:gd name="T4" fmla="*/ 150 w 150"/>
                  <a:gd name="T5" fmla="*/ 0 h 396"/>
                  <a:gd name="T6" fmla="*/ 0 60000 65536"/>
                  <a:gd name="T7" fmla="*/ 0 60000 65536"/>
                  <a:gd name="T8" fmla="*/ 0 60000 65536"/>
                  <a:gd name="T9" fmla="*/ 0 w 150"/>
                  <a:gd name="T10" fmla="*/ 0 h 396"/>
                  <a:gd name="T11" fmla="*/ 150 w 150"/>
                  <a:gd name="T12" fmla="*/ 396 h 3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0" h="396">
                    <a:moveTo>
                      <a:pt x="0" y="396"/>
                    </a:moveTo>
                    <a:cubicBezTo>
                      <a:pt x="17" y="365"/>
                      <a:pt x="77" y="276"/>
                      <a:pt x="102" y="210"/>
                    </a:cubicBezTo>
                    <a:cubicBezTo>
                      <a:pt x="127" y="144"/>
                      <a:pt x="140" y="44"/>
                      <a:pt x="15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40" name="Freeform 30"/>
              <p:cNvSpPr>
                <a:spLocks/>
              </p:cNvSpPr>
              <p:nvPr/>
            </p:nvSpPr>
            <p:spPr bwMode="auto">
              <a:xfrm>
                <a:off x="4241" y="2659"/>
                <a:ext cx="136" cy="227"/>
              </a:xfrm>
              <a:custGeom>
                <a:avLst/>
                <a:gdLst>
                  <a:gd name="T0" fmla="*/ 136 w 136"/>
                  <a:gd name="T1" fmla="*/ 0 h 227"/>
                  <a:gd name="T2" fmla="*/ 91 w 136"/>
                  <a:gd name="T3" fmla="*/ 136 h 227"/>
                  <a:gd name="T4" fmla="*/ 0 w 136"/>
                  <a:gd name="T5" fmla="*/ 227 h 227"/>
                  <a:gd name="T6" fmla="*/ 0 60000 65536"/>
                  <a:gd name="T7" fmla="*/ 0 60000 65536"/>
                  <a:gd name="T8" fmla="*/ 0 60000 65536"/>
                  <a:gd name="T9" fmla="*/ 0 w 136"/>
                  <a:gd name="T10" fmla="*/ 0 h 227"/>
                  <a:gd name="T11" fmla="*/ 136 w 136"/>
                  <a:gd name="T12" fmla="*/ 227 h 2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6" h="227">
                    <a:moveTo>
                      <a:pt x="136" y="0"/>
                    </a:moveTo>
                    <a:cubicBezTo>
                      <a:pt x="125" y="49"/>
                      <a:pt x="114" y="98"/>
                      <a:pt x="91" y="136"/>
                    </a:cubicBezTo>
                    <a:cubicBezTo>
                      <a:pt x="68" y="174"/>
                      <a:pt x="34" y="200"/>
                      <a:pt x="0" y="22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41" name="Freeform 31"/>
              <p:cNvSpPr>
                <a:spLocks/>
              </p:cNvSpPr>
              <p:nvPr/>
            </p:nvSpPr>
            <p:spPr bwMode="auto">
              <a:xfrm>
                <a:off x="4329" y="2514"/>
                <a:ext cx="48" cy="117"/>
              </a:xfrm>
              <a:custGeom>
                <a:avLst/>
                <a:gdLst>
                  <a:gd name="T0" fmla="*/ 0 w 48"/>
                  <a:gd name="T1" fmla="*/ 0 h 117"/>
                  <a:gd name="T2" fmla="*/ 27 w 48"/>
                  <a:gd name="T3" fmla="*/ 51 h 117"/>
                  <a:gd name="T4" fmla="*/ 48 w 48"/>
                  <a:gd name="T5" fmla="*/ 117 h 117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117"/>
                  <a:gd name="T11" fmla="*/ 48 w 48"/>
                  <a:gd name="T12" fmla="*/ 117 h 1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117">
                    <a:moveTo>
                      <a:pt x="0" y="0"/>
                    </a:moveTo>
                    <a:cubicBezTo>
                      <a:pt x="4" y="8"/>
                      <a:pt x="19" y="32"/>
                      <a:pt x="27" y="51"/>
                    </a:cubicBezTo>
                    <a:cubicBezTo>
                      <a:pt x="35" y="70"/>
                      <a:pt x="44" y="103"/>
                      <a:pt x="48" y="117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42" name="Freeform 32"/>
              <p:cNvSpPr>
                <a:spLocks/>
              </p:cNvSpPr>
              <p:nvPr/>
            </p:nvSpPr>
            <p:spPr bwMode="auto">
              <a:xfrm>
                <a:off x="4230" y="2934"/>
                <a:ext cx="9" cy="216"/>
              </a:xfrm>
              <a:custGeom>
                <a:avLst/>
                <a:gdLst>
                  <a:gd name="T0" fmla="*/ 0 w 9"/>
                  <a:gd name="T1" fmla="*/ 0 h 216"/>
                  <a:gd name="T2" fmla="*/ 9 w 9"/>
                  <a:gd name="T3" fmla="*/ 216 h 216"/>
                  <a:gd name="T4" fmla="*/ 0 60000 65536"/>
                  <a:gd name="T5" fmla="*/ 0 60000 65536"/>
                  <a:gd name="T6" fmla="*/ 0 w 9"/>
                  <a:gd name="T7" fmla="*/ 0 h 216"/>
                  <a:gd name="T8" fmla="*/ 9 w 9"/>
                  <a:gd name="T9" fmla="*/ 216 h 21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" h="216">
                    <a:moveTo>
                      <a:pt x="0" y="0"/>
                    </a:moveTo>
                    <a:cubicBezTo>
                      <a:pt x="2" y="36"/>
                      <a:pt x="7" y="171"/>
                      <a:pt x="9" y="216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43" name="Freeform 33"/>
              <p:cNvSpPr>
                <a:spLocks/>
              </p:cNvSpPr>
              <p:nvPr/>
            </p:nvSpPr>
            <p:spPr bwMode="auto">
              <a:xfrm>
                <a:off x="3669" y="1965"/>
                <a:ext cx="617" cy="513"/>
              </a:xfrm>
              <a:custGeom>
                <a:avLst/>
                <a:gdLst>
                  <a:gd name="T0" fmla="*/ 0 w 617"/>
                  <a:gd name="T1" fmla="*/ 0 h 513"/>
                  <a:gd name="T2" fmla="*/ 279 w 617"/>
                  <a:gd name="T3" fmla="*/ 207 h 513"/>
                  <a:gd name="T4" fmla="*/ 617 w 617"/>
                  <a:gd name="T5" fmla="*/ 513 h 513"/>
                  <a:gd name="T6" fmla="*/ 0 60000 65536"/>
                  <a:gd name="T7" fmla="*/ 0 60000 65536"/>
                  <a:gd name="T8" fmla="*/ 0 60000 65536"/>
                  <a:gd name="T9" fmla="*/ 0 w 617"/>
                  <a:gd name="T10" fmla="*/ 0 h 513"/>
                  <a:gd name="T11" fmla="*/ 617 w 617"/>
                  <a:gd name="T12" fmla="*/ 513 h 5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7" h="513">
                    <a:moveTo>
                      <a:pt x="0" y="0"/>
                    </a:moveTo>
                    <a:lnTo>
                      <a:pt x="279" y="207"/>
                    </a:lnTo>
                    <a:lnTo>
                      <a:pt x="617" y="513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44" name="Freeform 34"/>
              <p:cNvSpPr>
                <a:spLocks/>
              </p:cNvSpPr>
              <p:nvPr/>
            </p:nvSpPr>
            <p:spPr bwMode="auto">
              <a:xfrm>
                <a:off x="3560" y="1298"/>
                <a:ext cx="772" cy="544"/>
              </a:xfrm>
              <a:custGeom>
                <a:avLst/>
                <a:gdLst>
                  <a:gd name="T0" fmla="*/ 772 w 772"/>
                  <a:gd name="T1" fmla="*/ 544 h 544"/>
                  <a:gd name="T2" fmla="*/ 545 w 772"/>
                  <a:gd name="T3" fmla="*/ 318 h 544"/>
                  <a:gd name="T4" fmla="*/ 0 w 772"/>
                  <a:gd name="T5" fmla="*/ 0 h 544"/>
                  <a:gd name="T6" fmla="*/ 0 60000 65536"/>
                  <a:gd name="T7" fmla="*/ 0 60000 65536"/>
                  <a:gd name="T8" fmla="*/ 0 60000 65536"/>
                  <a:gd name="T9" fmla="*/ 0 w 772"/>
                  <a:gd name="T10" fmla="*/ 0 h 544"/>
                  <a:gd name="T11" fmla="*/ 772 w 772"/>
                  <a:gd name="T12" fmla="*/ 544 h 5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72" h="544">
                    <a:moveTo>
                      <a:pt x="772" y="544"/>
                    </a:moveTo>
                    <a:cubicBezTo>
                      <a:pt x="723" y="476"/>
                      <a:pt x="674" y="409"/>
                      <a:pt x="545" y="318"/>
                    </a:cubicBezTo>
                    <a:cubicBezTo>
                      <a:pt x="416" y="227"/>
                      <a:pt x="208" y="113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  <p:sp>
            <p:nvSpPr>
              <p:cNvPr id="4145" name="Freeform 35"/>
              <p:cNvSpPr>
                <a:spLocks/>
              </p:cNvSpPr>
              <p:nvPr/>
            </p:nvSpPr>
            <p:spPr bwMode="auto">
              <a:xfrm>
                <a:off x="3279" y="1473"/>
                <a:ext cx="657" cy="489"/>
              </a:xfrm>
              <a:custGeom>
                <a:avLst/>
                <a:gdLst>
                  <a:gd name="T0" fmla="*/ 0 w 657"/>
                  <a:gd name="T1" fmla="*/ 0 h 489"/>
                  <a:gd name="T2" fmla="*/ 297 w 657"/>
                  <a:gd name="T3" fmla="*/ 240 h 489"/>
                  <a:gd name="T4" fmla="*/ 657 w 657"/>
                  <a:gd name="T5" fmla="*/ 489 h 489"/>
                  <a:gd name="T6" fmla="*/ 0 60000 65536"/>
                  <a:gd name="T7" fmla="*/ 0 60000 65536"/>
                  <a:gd name="T8" fmla="*/ 0 60000 65536"/>
                  <a:gd name="T9" fmla="*/ 0 w 657"/>
                  <a:gd name="T10" fmla="*/ 0 h 489"/>
                  <a:gd name="T11" fmla="*/ 657 w 657"/>
                  <a:gd name="T12" fmla="*/ 489 h 48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7" h="489">
                    <a:moveTo>
                      <a:pt x="0" y="0"/>
                    </a:moveTo>
                    <a:cubicBezTo>
                      <a:pt x="49" y="40"/>
                      <a:pt x="188" y="159"/>
                      <a:pt x="297" y="240"/>
                    </a:cubicBezTo>
                    <a:cubicBezTo>
                      <a:pt x="406" y="321"/>
                      <a:pt x="597" y="448"/>
                      <a:pt x="657" y="489"/>
                    </a:cubicBezTo>
                  </a:path>
                </a:pathLst>
              </a:cu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wrap="none" lIns="80321" tIns="40160" rIns="80321" bIns="40160" anchor="ctr"/>
              <a:lstStyle/>
              <a:p>
                <a:endParaRPr lang="en-US"/>
              </a:p>
            </p:txBody>
          </p:sp>
        </p:grpSp>
        <p:sp>
          <p:nvSpPr>
            <p:cNvPr id="294948" name="Text Box 36"/>
            <p:cNvSpPr txBox="1">
              <a:spLocks noChangeArrowheads="1"/>
            </p:cNvSpPr>
            <p:nvPr/>
          </p:nvSpPr>
          <p:spPr bwMode="auto">
            <a:xfrm rot="1995112">
              <a:off x="3515" y="1559"/>
              <a:ext cx="5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807" tIns="44904" rIns="89807" bIns="44904">
              <a:spAutoFit/>
            </a:bodyPr>
            <a:lstStyle/>
            <a:p>
              <a:pPr defTabSz="898525" eaLnBrk="0" hangingPunct="0">
                <a:defRPr/>
              </a:pPr>
              <a:r>
                <a:rPr lang="en-US" sz="1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Abu </a:t>
              </a:r>
              <a:r>
                <a:rPr lang="en-US" sz="1000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Graben</a:t>
              </a:r>
              <a:endParaRPr lang="en-US" sz="1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294949" name="Text Box 37"/>
            <p:cNvSpPr txBox="1">
              <a:spLocks noChangeArrowheads="1"/>
            </p:cNvSpPr>
            <p:nvPr/>
          </p:nvSpPr>
          <p:spPr bwMode="auto">
            <a:xfrm rot="-3398069">
              <a:off x="4557" y="1253"/>
              <a:ext cx="79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807" tIns="44904" rIns="89807" bIns="44904">
              <a:spAutoFit/>
            </a:bodyPr>
            <a:lstStyle/>
            <a:p>
              <a:pPr defTabSz="898525" eaLnBrk="0" hangingPunct="0">
                <a:defRPr/>
              </a:pPr>
              <a:r>
                <a:rPr lang="en-US" sz="11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Afar Depression</a:t>
              </a:r>
            </a:p>
          </p:txBody>
        </p:sp>
        <p:sp>
          <p:nvSpPr>
            <p:cNvPr id="294950" name="Text Box 38"/>
            <p:cNvSpPr txBox="1">
              <a:spLocks noChangeArrowheads="1"/>
            </p:cNvSpPr>
            <p:nvPr/>
          </p:nvSpPr>
          <p:spPr bwMode="auto">
            <a:xfrm rot="2461109">
              <a:off x="3611" y="2052"/>
              <a:ext cx="729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807" tIns="44904" rIns="89807" bIns="44904">
              <a:spAutoFit/>
            </a:bodyPr>
            <a:lstStyle/>
            <a:p>
              <a:pPr defTabSz="898525" eaLnBrk="0" hangingPunct="0">
                <a:defRPr/>
              </a:pPr>
              <a:r>
                <a:rPr lang="en-US" sz="1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Aswa Shear zone</a:t>
              </a:r>
            </a:p>
            <a:p>
              <a:pPr defTabSz="898525" eaLnBrk="0" hangingPunct="0">
                <a:defRPr/>
              </a:pPr>
              <a:endParaRPr lang="en-US" sz="4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4113" name="Text Box 39"/>
            <p:cNvSpPr txBox="1">
              <a:spLocks noChangeArrowheads="1"/>
            </p:cNvSpPr>
            <p:nvPr/>
          </p:nvSpPr>
          <p:spPr bwMode="auto">
            <a:xfrm>
              <a:off x="3742" y="3612"/>
              <a:ext cx="451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807" tIns="44904" rIns="89807" bIns="44904">
              <a:spAutoFit/>
            </a:bodyPr>
            <a:lstStyle/>
            <a:p>
              <a:pPr defTabSz="898525" eaLnBrk="0" hangingPunct="0"/>
              <a:r>
                <a:rPr lang="en-US" sz="800">
                  <a:solidFill>
                    <a:srgbClr val="0000FF"/>
                  </a:solidFill>
                  <a:latin typeface="Arial" charset="0"/>
                </a:rPr>
                <a:t>Lake Malawi</a:t>
              </a:r>
            </a:p>
          </p:txBody>
        </p:sp>
        <p:sp>
          <p:nvSpPr>
            <p:cNvPr id="4114" name="Text Box 40"/>
            <p:cNvSpPr txBox="1">
              <a:spLocks noChangeArrowheads="1"/>
            </p:cNvSpPr>
            <p:nvPr/>
          </p:nvSpPr>
          <p:spPr bwMode="auto">
            <a:xfrm>
              <a:off x="3243" y="2976"/>
              <a:ext cx="428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807" tIns="44904" rIns="89807" bIns="44904">
              <a:spAutoFit/>
            </a:bodyPr>
            <a:lstStyle/>
            <a:p>
              <a:pPr defTabSz="898525" eaLnBrk="0" hangingPunct="0"/>
              <a:r>
                <a:rPr lang="en-US" sz="800">
                  <a:solidFill>
                    <a:srgbClr val="0000FF"/>
                  </a:solidFill>
                  <a:latin typeface="Arial" charset="0"/>
                </a:rPr>
                <a:t>Lake </a:t>
              </a:r>
            </a:p>
            <a:p>
              <a:pPr defTabSz="898525" eaLnBrk="0" hangingPunct="0"/>
              <a:r>
                <a:rPr lang="en-US" sz="800">
                  <a:solidFill>
                    <a:srgbClr val="0000FF"/>
                  </a:solidFill>
                  <a:latin typeface="Arial" charset="0"/>
                </a:rPr>
                <a:t>Tanganyika</a:t>
              </a:r>
            </a:p>
          </p:txBody>
        </p:sp>
        <p:sp>
          <p:nvSpPr>
            <p:cNvPr id="4115" name="Text Box 41"/>
            <p:cNvSpPr txBox="1">
              <a:spLocks noChangeArrowheads="1"/>
            </p:cNvSpPr>
            <p:nvPr/>
          </p:nvSpPr>
          <p:spPr bwMode="auto">
            <a:xfrm>
              <a:off x="3787" y="2357"/>
              <a:ext cx="421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9807" tIns="44904" rIns="89807" bIns="44904">
              <a:spAutoFit/>
            </a:bodyPr>
            <a:lstStyle/>
            <a:p>
              <a:pPr defTabSz="898525" eaLnBrk="0" hangingPunct="0"/>
              <a:r>
                <a:rPr lang="en-US" sz="800">
                  <a:solidFill>
                    <a:srgbClr val="0000FF"/>
                  </a:solidFill>
                  <a:latin typeface="Arial" charset="0"/>
                </a:rPr>
                <a:t>Lake Albert</a:t>
              </a:r>
            </a:p>
          </p:txBody>
        </p:sp>
        <p:sp>
          <p:nvSpPr>
            <p:cNvPr id="294954" name="Rectangle 42"/>
            <p:cNvSpPr>
              <a:spLocks noChangeArrowheads="1"/>
            </p:cNvSpPr>
            <p:nvPr/>
          </p:nvSpPr>
          <p:spPr bwMode="auto">
            <a:xfrm rot="-3578500">
              <a:off x="3205" y="2284"/>
              <a:ext cx="86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807" tIns="44904" rIns="89807" bIns="44904">
              <a:spAutoFit/>
            </a:bodyPr>
            <a:lstStyle/>
            <a:p>
              <a:pPr defTabSz="898525" eaLnBrk="0" hangingPunct="0">
                <a:defRPr/>
              </a:pPr>
              <a:r>
                <a:rPr lang="en-US" sz="11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Albertine Graben</a:t>
              </a:r>
            </a:p>
          </p:txBody>
        </p:sp>
        <p:sp>
          <p:nvSpPr>
            <p:cNvPr id="294955" name="Rectangle 43"/>
            <p:cNvSpPr>
              <a:spLocks noChangeArrowheads="1"/>
            </p:cNvSpPr>
            <p:nvPr/>
          </p:nvSpPr>
          <p:spPr bwMode="auto">
            <a:xfrm>
              <a:off x="4422" y="2387"/>
              <a:ext cx="861" cy="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9807" tIns="44904" rIns="89807" bIns="44904">
              <a:spAutoFit/>
            </a:bodyPr>
            <a:lstStyle/>
            <a:p>
              <a:pPr defTabSz="898525" eaLnBrk="0" hangingPunct="0">
                <a:defRPr/>
              </a:pPr>
              <a:r>
                <a:rPr lang="en-US" sz="1400" b="1">
                  <a:solidFill>
                    <a:srgbClr val="80008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Eastern Arm</a:t>
              </a:r>
            </a:p>
          </p:txBody>
        </p:sp>
        <p:sp>
          <p:nvSpPr>
            <p:cNvPr id="4118" name="Freeform 44"/>
            <p:cNvSpPr>
              <a:spLocks/>
            </p:cNvSpPr>
            <p:nvPr/>
          </p:nvSpPr>
          <p:spPr bwMode="auto">
            <a:xfrm>
              <a:off x="3570" y="2145"/>
              <a:ext cx="399" cy="543"/>
            </a:xfrm>
            <a:custGeom>
              <a:avLst/>
              <a:gdLst>
                <a:gd name="T0" fmla="*/ 0 w 399"/>
                <a:gd name="T1" fmla="*/ 477 h 543"/>
                <a:gd name="T2" fmla="*/ 150 w 399"/>
                <a:gd name="T3" fmla="*/ 543 h 543"/>
                <a:gd name="T4" fmla="*/ 393 w 399"/>
                <a:gd name="T5" fmla="*/ 180 h 543"/>
                <a:gd name="T6" fmla="*/ 399 w 399"/>
                <a:gd name="T7" fmla="*/ 3 h 543"/>
                <a:gd name="T8" fmla="*/ 243 w 399"/>
                <a:gd name="T9" fmla="*/ 0 h 543"/>
                <a:gd name="T10" fmla="*/ 231 w 399"/>
                <a:gd name="T11" fmla="*/ 150 h 543"/>
                <a:gd name="T12" fmla="*/ 0 w 399"/>
                <a:gd name="T13" fmla="*/ 477 h 5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9"/>
                <a:gd name="T22" fmla="*/ 0 h 543"/>
                <a:gd name="T23" fmla="*/ 399 w 399"/>
                <a:gd name="T24" fmla="*/ 543 h 5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9" h="543">
                  <a:moveTo>
                    <a:pt x="0" y="477"/>
                  </a:moveTo>
                  <a:lnTo>
                    <a:pt x="150" y="543"/>
                  </a:lnTo>
                  <a:lnTo>
                    <a:pt x="393" y="180"/>
                  </a:lnTo>
                  <a:lnTo>
                    <a:pt x="399" y="3"/>
                  </a:lnTo>
                  <a:lnTo>
                    <a:pt x="243" y="0"/>
                  </a:lnTo>
                  <a:lnTo>
                    <a:pt x="231" y="150"/>
                  </a:lnTo>
                  <a:lnTo>
                    <a:pt x="0" y="477"/>
                  </a:lnTo>
                  <a:close/>
                </a:path>
              </a:pathLst>
            </a:custGeom>
            <a:noFill/>
            <a:ln w="19050">
              <a:solidFill>
                <a:srgbClr val="800080"/>
              </a:solidFill>
              <a:round/>
              <a:headEnd/>
              <a:tailEnd/>
            </a:ln>
          </p:spPr>
          <p:txBody>
            <a:bodyPr wrap="none" lIns="80321" tIns="40160" rIns="80321" bIns="40160" anchor="ctr"/>
            <a:lstStyle/>
            <a:p>
              <a:endParaRPr lang="en-US"/>
            </a:p>
          </p:txBody>
        </p:sp>
      </p:grpSp>
      <p:grpSp>
        <p:nvGrpSpPr>
          <p:cNvPr id="4101" name="Group 45"/>
          <p:cNvGrpSpPr>
            <a:grpSpLocks/>
          </p:cNvGrpSpPr>
          <p:nvPr/>
        </p:nvGrpSpPr>
        <p:grpSpPr bwMode="auto">
          <a:xfrm>
            <a:off x="7810500" y="5083175"/>
            <a:ext cx="1282700" cy="1527175"/>
            <a:chOff x="4920" y="3202"/>
            <a:chExt cx="808" cy="962"/>
          </a:xfrm>
        </p:grpSpPr>
        <p:pic>
          <p:nvPicPr>
            <p:cNvPr id="4106" name="Picture 46"/>
            <p:cNvPicPr>
              <a:picLocks noChangeAspect="1" noChangeArrowheads="1"/>
            </p:cNvPicPr>
            <p:nvPr/>
          </p:nvPicPr>
          <p:blipFill>
            <a:blip r:embed="rId4" cstate="print"/>
            <a:srcRect l="2133" t="1778" r="2133" b="1778"/>
            <a:stretch>
              <a:fillRect/>
            </a:stretch>
          </p:blipFill>
          <p:spPr bwMode="auto">
            <a:xfrm>
              <a:off x="4920" y="3202"/>
              <a:ext cx="808" cy="962"/>
            </a:xfrm>
            <a:prstGeom prst="rect">
              <a:avLst/>
            </a:prstGeom>
            <a:noFill/>
            <a:ln w="0" algn="in">
              <a:solidFill>
                <a:srgbClr val="FFFFFF"/>
              </a:solidFill>
              <a:miter lim="800000"/>
              <a:headEnd/>
              <a:tailEnd/>
            </a:ln>
          </p:spPr>
        </p:pic>
        <p:sp>
          <p:nvSpPr>
            <p:cNvPr id="4107" name="Freeform 47"/>
            <p:cNvSpPr>
              <a:spLocks/>
            </p:cNvSpPr>
            <p:nvPr/>
          </p:nvSpPr>
          <p:spPr bwMode="auto">
            <a:xfrm>
              <a:off x="5431" y="3621"/>
              <a:ext cx="180" cy="202"/>
            </a:xfrm>
            <a:custGeom>
              <a:avLst/>
              <a:gdLst>
                <a:gd name="T0" fmla="*/ 0 w 200025"/>
                <a:gd name="T1" fmla="*/ 0 h 228600"/>
                <a:gd name="T2" fmla="*/ 0 w 200025"/>
                <a:gd name="T3" fmla="*/ 0 h 228600"/>
                <a:gd name="T4" fmla="*/ 0 w 200025"/>
                <a:gd name="T5" fmla="*/ 0 h 228600"/>
                <a:gd name="T6" fmla="*/ 0 w 200025"/>
                <a:gd name="T7" fmla="*/ 0 h 228600"/>
                <a:gd name="T8" fmla="*/ 0 w 200025"/>
                <a:gd name="T9" fmla="*/ 0 h 228600"/>
                <a:gd name="T10" fmla="*/ 0 w 200025"/>
                <a:gd name="T11" fmla="*/ 0 h 228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0025"/>
                <a:gd name="T19" fmla="*/ 0 h 228600"/>
                <a:gd name="T20" fmla="*/ 200025 w 200025"/>
                <a:gd name="T21" fmla="*/ 228600 h 228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0025" h="228600">
                  <a:moveTo>
                    <a:pt x="0" y="0"/>
                  </a:moveTo>
                  <a:lnTo>
                    <a:pt x="0" y="228600"/>
                  </a:lnTo>
                  <a:lnTo>
                    <a:pt x="171450" y="228600"/>
                  </a:lnTo>
                  <a:lnTo>
                    <a:pt x="200025" y="228600"/>
                  </a:lnTo>
                  <a:lnTo>
                    <a:pt x="20002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lIns="32128" tIns="32128" rIns="32128" bIns="32128"/>
            <a:lstStyle/>
            <a:p>
              <a:endParaRPr lang="en-US"/>
            </a:p>
          </p:txBody>
        </p:sp>
      </p:grpSp>
      <p:sp>
        <p:nvSpPr>
          <p:cNvPr id="294960" name="Text Box 48"/>
          <p:cNvSpPr txBox="1">
            <a:spLocks noChangeArrowheads="1"/>
          </p:cNvSpPr>
          <p:nvPr/>
        </p:nvSpPr>
        <p:spPr bwMode="auto">
          <a:xfrm>
            <a:off x="5867400" y="4457700"/>
            <a:ext cx="86836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9807" tIns="44904" rIns="89807" bIns="44904">
            <a:spAutoFit/>
          </a:bodyPr>
          <a:lstStyle/>
          <a:p>
            <a:pPr defTabSz="898525" eaLnBrk="0" hangingPunct="0">
              <a:defRPr/>
            </a:pPr>
            <a:r>
              <a:rPr lang="en-US" sz="11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Tanzanian</a:t>
            </a:r>
          </a:p>
          <a:p>
            <a:pPr defTabSz="898525" eaLnBrk="0" hangingPunct="0">
              <a:defRPr/>
            </a:pPr>
            <a:r>
              <a:rPr lang="en-US" sz="11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Craton</a:t>
            </a:r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285750" y="1643063"/>
            <a:ext cx="414337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37" tIns="47517" rIns="95037" bIns="47517"/>
          <a:lstStyle/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GB" sz="2400">
                <a:solidFill>
                  <a:srgbClr val="000000"/>
                </a:solidFill>
                <a:latin typeface="Arial Narrow" pitchFamily="34" charset="0"/>
              </a:rPr>
              <a:t>The Albertine Graben is the principal area of petroleum prospectivity in Uganda</a:t>
            </a:r>
          </a:p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en-GB" sz="2400">
              <a:solidFill>
                <a:srgbClr val="000000"/>
              </a:solidFill>
              <a:latin typeface="Arial Narrow" pitchFamily="34" charset="0"/>
            </a:endParaRPr>
          </a:p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GB" sz="2400">
                <a:solidFill>
                  <a:srgbClr val="000000"/>
                </a:solidFill>
                <a:latin typeface="Arial Narrow" pitchFamily="34" charset="0"/>
              </a:rPr>
              <a:t>The Graben forms the northern most part of the Western arm of the East African Rift System</a:t>
            </a:r>
          </a:p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en-GB" sz="2400">
              <a:solidFill>
                <a:srgbClr val="000000"/>
              </a:solidFill>
              <a:latin typeface="Arial Narrow" pitchFamily="34" charset="0"/>
            </a:endParaRPr>
          </a:p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GB" sz="2400">
                <a:solidFill>
                  <a:srgbClr val="000000"/>
                </a:solidFill>
                <a:latin typeface="Arial Narrow" pitchFamily="34" charset="0"/>
              </a:rPr>
              <a:t>Runs along Uganda – DRC Border</a:t>
            </a:r>
          </a:p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endParaRPr lang="en-GB" sz="2400">
              <a:solidFill>
                <a:srgbClr val="000000"/>
              </a:solidFill>
              <a:latin typeface="Arial Narrow" pitchFamily="34" charset="0"/>
            </a:endParaRPr>
          </a:p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00000"/>
              <a:buFont typeface="Wingdings" pitchFamily="2" charset="2"/>
              <a:buChar char="Ø"/>
            </a:pPr>
            <a:r>
              <a:rPr lang="en-GB" sz="2400">
                <a:solidFill>
                  <a:srgbClr val="000000"/>
                </a:solidFill>
                <a:latin typeface="Arial Narrow" pitchFamily="34" charset="0"/>
              </a:rPr>
              <a:t>1300 km from the coast</a:t>
            </a:r>
          </a:p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Char char="Ø"/>
            </a:pPr>
            <a:endParaRPr lang="en-GB" sz="2400">
              <a:latin typeface="Arial Narrow" pitchFamily="34" charset="0"/>
            </a:endParaRPr>
          </a:p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Char char="Ø"/>
            </a:pPr>
            <a:endParaRPr lang="en-GB" sz="2400">
              <a:solidFill>
                <a:srgbClr val="000000"/>
              </a:solidFill>
              <a:latin typeface="Arial Narrow" pitchFamily="34" charset="0"/>
            </a:endParaRPr>
          </a:p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Char char="Ø"/>
            </a:pPr>
            <a:endParaRPr lang="en-GB" sz="2400">
              <a:solidFill>
                <a:srgbClr val="000000"/>
              </a:solidFill>
              <a:latin typeface="Arial Narrow" pitchFamily="34" charset="0"/>
            </a:endParaRPr>
          </a:p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60000"/>
            </a:pPr>
            <a:endParaRPr lang="en-GB" sz="2400">
              <a:solidFill>
                <a:srgbClr val="000000"/>
              </a:solidFill>
            </a:endParaRPr>
          </a:p>
          <a:p>
            <a:pPr marL="236538" indent="-236538" defTabSz="9525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60000"/>
              <a:buFont typeface="Wingdings" pitchFamily="2" charset="2"/>
              <a:buNone/>
            </a:pPr>
            <a:endParaRPr lang="en-GB" sz="2400">
              <a:solidFill>
                <a:srgbClr val="000000"/>
              </a:solidFill>
            </a:endParaRPr>
          </a:p>
        </p:txBody>
      </p:sp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0" y="74613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0" tIns="45216" rIns="90430" bIns="45216" anchor="ctr"/>
          <a:lstStyle/>
          <a:p>
            <a:pPr algn="ctr" defTabSz="898525">
              <a:defRPr/>
            </a:pPr>
            <a:r>
              <a:rPr lang="en-GB" sz="3600" b="1" cap="all" dirty="0">
                <a:solidFill>
                  <a:srgbClr val="CC3300"/>
                </a:solidFill>
                <a:latin typeface="Arial Narrow" pitchFamily="34" charset="0"/>
              </a:rPr>
              <a:t>Introduction </a:t>
            </a:r>
            <a:endParaRPr lang="en-GB" sz="2400" b="1" cap="all" dirty="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4105" name="Slide Number Placeholder 4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7ECCB5-F226-4DAC-9D24-C9DCEAD174C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7"/>
          <p:cNvSpPr>
            <a:spLocks noChangeArrowheads="1"/>
          </p:cNvSpPr>
          <p:nvPr/>
        </p:nvSpPr>
        <p:spPr bwMode="auto">
          <a:xfrm>
            <a:off x="1022350" y="4857750"/>
            <a:ext cx="2233613" cy="17557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1800">
              <a:latin typeface="Arial" charset="0"/>
            </a:endParaRPr>
          </a:p>
        </p:txBody>
      </p:sp>
      <p:sp>
        <p:nvSpPr>
          <p:cNvPr id="5123" name="Rectangle 28"/>
          <p:cNvSpPr>
            <a:spLocks noChangeArrowheads="1"/>
          </p:cNvSpPr>
          <p:nvPr/>
        </p:nvSpPr>
        <p:spPr bwMode="auto">
          <a:xfrm>
            <a:off x="50800" y="1484313"/>
            <a:ext cx="4089400" cy="317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9807" tIns="44904" rIns="89807" bIns="44904">
            <a:spAutoFit/>
          </a:bodyPr>
          <a:lstStyle/>
          <a:p>
            <a:pPr marL="406400" indent="-406400" defTabSz="898525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30000"/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Arial Narrow" pitchFamily="34" charset="0"/>
              </a:rPr>
              <a:t>Albertine Graben is sub divided into 10 Exploration Areas (EAs)</a:t>
            </a:r>
          </a:p>
          <a:p>
            <a:pPr marL="406400" indent="-406400" defTabSz="898525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30000"/>
              <a:buFont typeface="Wingdings" pitchFamily="2" charset="2"/>
              <a:buChar char="Ø"/>
            </a:pPr>
            <a:endParaRPr lang="en-US" sz="900" i="1">
              <a:solidFill>
                <a:srgbClr val="000000"/>
              </a:solidFill>
              <a:latin typeface="Arial Narrow" pitchFamily="34" charset="0"/>
            </a:endParaRPr>
          </a:p>
          <a:p>
            <a:pPr marL="406400" indent="-406400" defTabSz="898525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30000"/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Arial Narrow" pitchFamily="34" charset="0"/>
              </a:rPr>
              <a:t>5 Active PSAs</a:t>
            </a:r>
          </a:p>
          <a:p>
            <a:pPr marL="406400" indent="-406400" defTabSz="898525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30000"/>
              <a:buFont typeface="Wingdings" pitchFamily="2" charset="2"/>
              <a:buChar char="Ø"/>
            </a:pPr>
            <a:endParaRPr lang="en-US" sz="900">
              <a:solidFill>
                <a:srgbClr val="000000"/>
              </a:solidFill>
              <a:latin typeface="Arial Narrow" pitchFamily="34" charset="0"/>
            </a:endParaRPr>
          </a:p>
          <a:p>
            <a:pPr marL="406400" indent="-406400" defTabSz="898525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30000"/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Arial Narrow" pitchFamily="34" charset="0"/>
              </a:rPr>
              <a:t>3 PSA Operators</a:t>
            </a:r>
          </a:p>
          <a:p>
            <a:pPr marL="406400" indent="-406400" defTabSz="898525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30000"/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Arial Narrow" pitchFamily="34" charset="0"/>
              </a:rPr>
              <a:t>Licensing currently suspended</a:t>
            </a:r>
            <a:endParaRPr lang="en-US" sz="1200">
              <a:solidFill>
                <a:srgbClr val="000000"/>
              </a:solidFill>
              <a:latin typeface="Arial Narrow" pitchFamily="34" charset="0"/>
            </a:endParaRPr>
          </a:p>
          <a:p>
            <a:pPr marL="406400" indent="-406400" defTabSz="898525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30000"/>
              <a:buFont typeface="Wingdings" pitchFamily="2" charset="2"/>
              <a:buChar char="Ø"/>
            </a:pPr>
            <a:endParaRPr lang="en-US" sz="900">
              <a:solidFill>
                <a:srgbClr val="000000"/>
              </a:solidFill>
              <a:latin typeface="Arial Narrow" pitchFamily="34" charset="0"/>
            </a:endParaRPr>
          </a:p>
          <a:p>
            <a:pPr marL="406400" indent="-406400" defTabSz="898525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30000"/>
              <a:buFont typeface="Wingdings" pitchFamily="2" charset="2"/>
              <a:buChar char="Ø"/>
            </a:pPr>
            <a:r>
              <a:rPr lang="en-US" sz="2400">
                <a:solidFill>
                  <a:srgbClr val="000000"/>
                </a:solidFill>
                <a:latin typeface="Arial Narrow" pitchFamily="34" charset="0"/>
              </a:rPr>
              <a:t>Tullow  is finalizing farm-down to TOTAL and CNOOC</a:t>
            </a:r>
            <a:endParaRPr lang="en-US" sz="2400" b="1">
              <a:solidFill>
                <a:srgbClr val="000000"/>
              </a:solidFill>
              <a:latin typeface="Arial Narrow" pitchFamily="34" charset="0"/>
            </a:endParaRPr>
          </a:p>
        </p:txBody>
      </p:sp>
      <p:grpSp>
        <p:nvGrpSpPr>
          <p:cNvPr id="5124" name="Group 41"/>
          <p:cNvGrpSpPr>
            <a:grpSpLocks/>
          </p:cNvGrpSpPr>
          <p:nvPr/>
        </p:nvGrpSpPr>
        <p:grpSpPr bwMode="auto">
          <a:xfrm>
            <a:off x="1208088" y="5064125"/>
            <a:ext cx="1571625" cy="1268413"/>
            <a:chOff x="522" y="2835"/>
            <a:chExt cx="1146" cy="889"/>
          </a:xfrm>
        </p:grpSpPr>
        <p:pic>
          <p:nvPicPr>
            <p:cNvPr id="5128" name="Picture 30" descr="Tullow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0" y="2835"/>
              <a:ext cx="408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31" descr="Tower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5" y="2880"/>
              <a:ext cx="453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32" descr="Domini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" y="3375"/>
              <a:ext cx="113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8"/>
          <p:cNvSpPr txBox="1">
            <a:spLocks noChangeArrowheads="1"/>
          </p:cNvSpPr>
          <p:nvPr/>
        </p:nvSpPr>
        <p:spPr>
          <a:xfrm>
            <a:off x="139700" y="1042988"/>
            <a:ext cx="3803650" cy="692150"/>
          </a:xfrm>
          <a:prstGeom prst="rect">
            <a:avLst/>
          </a:prstGeom>
        </p:spPr>
        <p:txBody>
          <a:bodyPr/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475798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9pPr>
            <a:extLst/>
          </a:lstStyle>
          <a:p>
            <a:pPr marL="54864" indent="0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  <a:latin typeface="Arial Narrow" pitchFamily="34" charset="0"/>
              </a:rPr>
              <a:t>Status of Licensing</a:t>
            </a:r>
            <a:endParaRPr lang="en-US" sz="2800" b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5126" name="Picture 10" descr="C:\Users\g.sebikari\Desktop\Status of Licensing_2011_May-2011.jpg"/>
          <p:cNvPicPr>
            <a:picLocks noChangeAspect="1" noChangeArrowheads="1"/>
          </p:cNvPicPr>
          <p:nvPr/>
        </p:nvPicPr>
        <p:blipFill>
          <a:blip r:embed="rId6" cstate="print"/>
          <a:srcRect l="10097" t="7993" b="4831"/>
          <a:stretch>
            <a:fillRect/>
          </a:stretch>
        </p:blipFill>
        <p:spPr bwMode="auto">
          <a:xfrm>
            <a:off x="4140200" y="974725"/>
            <a:ext cx="4895850" cy="589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74613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30" tIns="45216" rIns="90430" bIns="45216" anchor="ctr"/>
          <a:lstStyle/>
          <a:p>
            <a:pPr algn="ctr" defTabSz="898525">
              <a:defRPr/>
            </a:pPr>
            <a:r>
              <a:rPr lang="en-GB" sz="3600" b="1" cap="all" dirty="0">
                <a:solidFill>
                  <a:srgbClr val="CC3300"/>
                </a:solidFill>
                <a:latin typeface="Arial Narrow" pitchFamily="34" charset="0"/>
              </a:rPr>
              <a:t>Introduction </a:t>
            </a:r>
            <a:endParaRPr lang="en-GB" sz="2400" b="1" cap="all" dirty="0">
              <a:solidFill>
                <a:srgbClr val="CC33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205288" y="1052513"/>
          <a:ext cx="4583112" cy="489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389"/>
                <a:gridCol w="1818723"/>
              </a:tblGrid>
              <a:tr h="552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Data Type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762" marR="78762" marT="41957" marB="41957"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Coverage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762" marR="78762" marT="41957" marB="41957" horzOverflow="overflow">
                    <a:solidFill>
                      <a:schemeClr val="tx1"/>
                    </a:solidFill>
                  </a:tcPr>
                </a:tc>
              </a:tr>
              <a:tr h="815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Geological Surface Mapping</a:t>
                      </a:r>
                    </a:p>
                  </a:txBody>
                  <a:tcPr marL="78762" marR="78762" marT="41957" marB="4195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&gt;10,000 sq km</a:t>
                      </a:r>
                    </a:p>
                  </a:txBody>
                  <a:tcPr marL="78762" marR="78762" marT="41957" marB="41957" horzOverflow="overflow"/>
                </a:tc>
              </a:tr>
              <a:tr h="815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Aeromag&amp;Aerograv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762" marR="78762" marT="41957" marB="4195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16,560 line km</a:t>
                      </a:r>
                    </a:p>
                  </a:txBody>
                  <a:tcPr marL="78762" marR="78762" marT="41957" marB="41957" horzOverflow="overflow"/>
                </a:tc>
              </a:tr>
              <a:tr h="815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Ground/lake gravity and magnetic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78762" marR="78762" marT="41957" marB="4195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10,500 line km</a:t>
                      </a:r>
                    </a:p>
                  </a:txBody>
                  <a:tcPr marL="78762" marR="78762" marT="41957" marB="41957" horzOverflow="overflow"/>
                </a:tc>
              </a:tr>
              <a:tr h="82293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0000"/>
                          </a:solidFill>
                        </a:rPr>
                        <a:t>2-D Seismic</a:t>
                      </a:r>
                      <a:endParaRPr lang="en-GB" sz="2400" dirty="0">
                        <a:solidFill>
                          <a:srgbClr val="000000"/>
                        </a:solidFill>
                      </a:endParaRPr>
                    </a:p>
                  </a:txBody>
                  <a:tcPr marL="78218" marR="78218" marT="41667" marB="41667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0000"/>
                          </a:solidFill>
                        </a:rPr>
                        <a:t>~7,000</a:t>
                      </a:r>
                      <a:r>
                        <a:rPr lang="en-GB" sz="2400" baseline="0" dirty="0" smtClean="0">
                          <a:solidFill>
                            <a:srgbClr val="000000"/>
                          </a:solidFill>
                        </a:rPr>
                        <a:t> line Km</a:t>
                      </a:r>
                      <a:endParaRPr lang="en-GB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57" marR="91457" marT="45717" marB="45717"/>
                </a:tc>
              </a:tr>
              <a:tr h="53719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0000"/>
                          </a:solidFill>
                        </a:rPr>
                        <a:t>3-D Seismic</a:t>
                      </a:r>
                      <a:endParaRPr lang="en-GB" sz="2400" dirty="0">
                        <a:solidFill>
                          <a:srgbClr val="000000"/>
                        </a:solidFill>
                      </a:endParaRPr>
                    </a:p>
                  </a:txBody>
                  <a:tcPr marL="78218" marR="78218" marT="41667" marB="41667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0000"/>
                          </a:solidFill>
                        </a:rPr>
                        <a:t>1,600km2</a:t>
                      </a:r>
                      <a:endParaRPr lang="en-GB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57" marR="91457" marT="45717" marB="45717"/>
                </a:tc>
              </a:tr>
              <a:tr h="537192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0000"/>
                          </a:solidFill>
                        </a:rPr>
                        <a:t>Well data</a:t>
                      </a:r>
                      <a:endParaRPr lang="en-GB" sz="2400" dirty="0">
                        <a:solidFill>
                          <a:srgbClr val="000000"/>
                        </a:solidFill>
                      </a:endParaRPr>
                    </a:p>
                  </a:txBody>
                  <a:tcPr marL="78218" marR="78218" marT="41667" marB="41667"/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000000"/>
                          </a:solidFill>
                        </a:rPr>
                        <a:t>64 wells</a:t>
                      </a:r>
                      <a:endParaRPr lang="en-GB" sz="2400" dirty="0">
                        <a:solidFill>
                          <a:srgbClr val="000000"/>
                        </a:solidFill>
                      </a:endParaRPr>
                    </a:p>
                  </a:txBody>
                  <a:tcPr marL="91457" marR="91457" marT="45717" marB="45717"/>
                </a:tc>
              </a:tr>
            </a:tbl>
          </a:graphicData>
        </a:graphic>
      </p:graphicFrame>
      <p:pic>
        <p:nvPicPr>
          <p:cNvPr id="6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149725"/>
            <a:ext cx="3671888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79475" y="101600"/>
            <a:ext cx="7005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3600" b="1" cap="all" dirty="0" smtClean="0">
                <a:solidFill>
                  <a:srgbClr val="CC3300"/>
                </a:solidFill>
                <a:latin typeface="Arial Narrow" pitchFamily="34" charset="0"/>
              </a:rPr>
              <a:t>Recent Developments</a:t>
            </a:r>
            <a:endParaRPr lang="en-GB" sz="2400" b="1" cap="all" dirty="0" smtClean="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34925" y="1042988"/>
            <a:ext cx="1552575" cy="1162050"/>
          </a:xfrm>
          <a:prstGeom prst="rect">
            <a:avLst/>
          </a:prstGeom>
        </p:spPr>
        <p:txBody>
          <a:bodyPr/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475798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9pPr>
            <a:extLst/>
          </a:lstStyle>
          <a:p>
            <a:pPr marL="54864" indent="0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0000FF"/>
                </a:solidFill>
                <a:latin typeface="Arial Narrow" pitchFamily="34" charset="0"/>
              </a:rPr>
              <a:t>Data Acquired to date</a:t>
            </a:r>
            <a:endParaRPr lang="en-US" sz="2400" b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6175" name="Picture 62" descr="C:\Users\t.ddungu\Desktop\Graben_Seismic.emf"/>
          <p:cNvPicPr>
            <a:picLocks noChangeAspect="1" noChangeArrowheads="1"/>
          </p:cNvPicPr>
          <p:nvPr/>
        </p:nvPicPr>
        <p:blipFill>
          <a:blip r:embed="rId3" cstate="print"/>
          <a:srcRect l="6641" t="1643" r="3127" b="650"/>
          <a:stretch>
            <a:fillRect/>
          </a:stretch>
        </p:blipFill>
        <p:spPr bwMode="auto">
          <a:xfrm>
            <a:off x="1443038" y="914400"/>
            <a:ext cx="219233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E0B9B9-EB94-43E1-8022-772F9C1F654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312" name="TextBox 13"/>
          <p:cNvSpPr txBox="1">
            <a:spLocks noChangeArrowheads="1"/>
          </p:cNvSpPr>
          <p:nvPr/>
        </p:nvSpPr>
        <p:spPr bwMode="auto">
          <a:xfrm>
            <a:off x="5456238" y="893763"/>
            <a:ext cx="36004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61938" indent="-261938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 Narrow" pitchFamily="34" charset="0"/>
              </a:rPr>
              <a:t>64 exploration and appraisal wells drilled; 58 successful.</a:t>
            </a:r>
          </a:p>
          <a:p>
            <a:pPr marL="261938" indent="-261938" eaLnBrk="1" hangingPunct="1">
              <a:buFont typeface="Wingdings" pitchFamily="2" charset="2"/>
              <a:buChar char="Ø"/>
              <a:defRPr/>
            </a:pPr>
            <a:endParaRPr lang="en-US" sz="1200" dirty="0" smtClean="0">
              <a:latin typeface="Arial Narrow" pitchFamily="34" charset="0"/>
            </a:endParaRPr>
          </a:p>
          <a:p>
            <a:pPr marL="261938" indent="-261938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 Narrow" pitchFamily="34" charset="0"/>
              </a:rPr>
              <a:t>20 oil and/ or gas discoveries made to date.</a:t>
            </a:r>
          </a:p>
          <a:p>
            <a:pPr marL="261938" indent="-261938" eaLnBrk="1" hangingPunct="1">
              <a:buFont typeface="Wingdings" pitchFamily="2" charset="2"/>
              <a:buChar char="Ø"/>
              <a:defRPr/>
            </a:pPr>
            <a:endParaRPr lang="en-US" sz="1200" dirty="0">
              <a:latin typeface="Arial Narrow" pitchFamily="34" charset="0"/>
            </a:endParaRPr>
          </a:p>
          <a:p>
            <a:pPr marL="261938" indent="-261938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 Narrow" pitchFamily="34" charset="0"/>
              </a:rPr>
              <a:t>Over 2.5 billion barrels of oil equiv. in place.</a:t>
            </a:r>
          </a:p>
          <a:p>
            <a:pPr eaLnBrk="1" hangingPunct="1">
              <a:defRPr/>
            </a:pPr>
            <a:endParaRPr lang="en-US" sz="1200" dirty="0" smtClean="0">
              <a:latin typeface="Arial Narrow" pitchFamily="34" charset="0"/>
            </a:endParaRPr>
          </a:p>
          <a:p>
            <a:pPr marL="261938" indent="-261938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 Narrow" pitchFamily="34" charset="0"/>
              </a:rPr>
              <a:t>Estimated 1 billion barrels recoverable.</a:t>
            </a:r>
          </a:p>
          <a:p>
            <a:pPr marL="261938" indent="-261938" eaLnBrk="1" hangingPunct="1">
              <a:buFont typeface="Wingdings" pitchFamily="2" charset="2"/>
              <a:buChar char="Ø"/>
              <a:defRPr/>
            </a:pPr>
            <a:endParaRPr lang="en-US" sz="1200" dirty="0" smtClean="0">
              <a:latin typeface="Arial Narrow" pitchFamily="34" charset="0"/>
            </a:endParaRPr>
          </a:p>
          <a:p>
            <a:pPr marL="261938" indent="-261938" eaLnBrk="1" hangingPunct="1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Arial Narrow" pitchFamily="34" charset="0"/>
              </a:rPr>
              <a:t>Less than 40% of the Albertine Graben has been evaluated.</a:t>
            </a:r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879475" y="101600"/>
            <a:ext cx="7005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3600" b="1" cap="all" dirty="0" smtClean="0">
                <a:solidFill>
                  <a:srgbClr val="CC3300"/>
                </a:solidFill>
                <a:latin typeface="Arial Narrow" pitchFamily="34" charset="0"/>
              </a:rPr>
              <a:t>Recent Developments</a:t>
            </a:r>
            <a:endParaRPr lang="en-GB" sz="2400" b="1" cap="all" dirty="0" smtClean="0">
              <a:solidFill>
                <a:srgbClr val="CC3300"/>
              </a:solidFill>
              <a:latin typeface="Arial Narrow" pitchFamily="34" charset="0"/>
            </a:endParaRPr>
          </a:p>
        </p:txBody>
      </p:sp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2" cstate="print"/>
          <a:srcRect t="3029" b="6255"/>
          <a:stretch>
            <a:fillRect/>
          </a:stretch>
        </p:blipFill>
        <p:spPr bwMode="auto">
          <a:xfrm>
            <a:off x="0" y="931863"/>
            <a:ext cx="5364163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38113" y="1268413"/>
            <a:ext cx="26812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 Narrow" pitchFamily="34" charset="0"/>
              </a:rPr>
              <a:t>Discoveries and Reserves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80872C-D49F-4A63-95FA-0B372FB209C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5" name="Slide Number Placeholder 5"/>
          <p:cNvSpPr txBox="1">
            <a:spLocks noGrp="1"/>
          </p:cNvSpPr>
          <p:nvPr/>
        </p:nvSpPr>
        <p:spPr bwMode="auto">
          <a:xfrm>
            <a:off x="6696075" y="60039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/>
          <a:lstStyle/>
          <a:p>
            <a:pPr algn="r" eaLnBrk="0" hangingPunct="0"/>
            <a:fld id="{B63B8003-5010-44A7-9D3E-75F78BA930B0}" type="slidenum">
              <a:rPr lang="en-GB" sz="1400">
                <a:solidFill>
                  <a:schemeClr val="bg2"/>
                </a:solidFill>
              </a:rPr>
              <a:pPr algn="r" eaLnBrk="0" hangingPunct="0"/>
              <a:t>7</a:t>
            </a:fld>
            <a:endParaRPr lang="en-GB" sz="1400">
              <a:solidFill>
                <a:schemeClr val="bg2"/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879475" y="101600"/>
            <a:ext cx="7005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3600" b="1" cap="all" dirty="0" smtClean="0">
                <a:solidFill>
                  <a:srgbClr val="CC3300"/>
                </a:solidFill>
                <a:latin typeface="Arial Narrow" pitchFamily="34" charset="0"/>
              </a:rPr>
              <a:t>Recent Developments</a:t>
            </a:r>
            <a:endParaRPr lang="en-GB" sz="2400" b="1" cap="all" dirty="0" smtClean="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85750" y="1125538"/>
            <a:ext cx="86233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79" tIns="47890" rIns="95779" bIns="47890"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700" dirty="0">
                <a:solidFill>
                  <a:srgbClr val="FF3300"/>
                </a:solidFill>
                <a:latin typeface="Arial Narrow" pitchFamily="34" charset="0"/>
              </a:rPr>
              <a:t>Exploration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dirty="0">
                <a:latin typeface="Arial Narrow" pitchFamily="34" charset="0"/>
              </a:rPr>
              <a:t>Exploration continues in Exploration Areas 1, 4B and 5.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GB" sz="2400" dirty="0">
                <a:latin typeface="Arial Narrow" pitchFamily="34" charset="0"/>
              </a:rPr>
              <a:t>Appraisal is being undertaken on the discoveries made  in Exploration Areas 1 and 2.</a:t>
            </a:r>
            <a:r>
              <a:rPr lang="en-GB" sz="2700" dirty="0">
                <a:latin typeface="Arial Narrow" pitchFamily="34" charset="0"/>
              </a:rPr>
              <a:t>	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700" dirty="0">
                <a:solidFill>
                  <a:srgbClr val="FF3300"/>
                </a:solidFill>
                <a:latin typeface="Arial Narrow" pitchFamily="34" charset="0"/>
              </a:rPr>
              <a:t>Development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en-GB" sz="2400" dirty="0">
                <a:latin typeface="Arial Narrow" pitchFamily="34" charset="0"/>
              </a:rPr>
              <a:t>Production License applications have been submitted for Kingfisher discovery in EA 3A and </a:t>
            </a:r>
            <a:r>
              <a:rPr lang="en-GB" sz="2400" dirty="0" err="1">
                <a:latin typeface="Arial Narrow" pitchFamily="34" charset="0"/>
              </a:rPr>
              <a:t>Mputa</a:t>
            </a:r>
            <a:r>
              <a:rPr lang="en-GB" sz="2400" dirty="0">
                <a:latin typeface="Arial Narrow" pitchFamily="34" charset="0"/>
              </a:rPr>
              <a:t>, </a:t>
            </a:r>
            <a:r>
              <a:rPr lang="en-GB" sz="2400" dirty="0" err="1">
                <a:latin typeface="Arial Narrow" pitchFamily="34" charset="0"/>
              </a:rPr>
              <a:t>Kasamene</a:t>
            </a:r>
            <a:r>
              <a:rPr lang="en-GB" sz="2400" dirty="0">
                <a:latin typeface="Arial Narrow" pitchFamily="34" charset="0"/>
              </a:rPr>
              <a:t> and </a:t>
            </a:r>
            <a:r>
              <a:rPr lang="en-GB" sz="2400" dirty="0" err="1">
                <a:latin typeface="Arial Narrow" pitchFamily="34" charset="0"/>
              </a:rPr>
              <a:t>Nzizi</a:t>
            </a:r>
            <a:r>
              <a:rPr lang="en-GB" sz="2400" dirty="0">
                <a:latin typeface="Arial Narrow" pitchFamily="34" charset="0"/>
              </a:rPr>
              <a:t> discoveries in EA 2.</a:t>
            </a:r>
          </a:p>
          <a:p>
            <a:pPr marL="342900" indent="-342900" eaLnBrk="0" hangingPunct="0">
              <a:buFontTx/>
              <a:buChar char="•"/>
              <a:defRPr/>
            </a:pPr>
            <a:endParaRPr lang="en-GB" sz="2700" dirty="0">
              <a:solidFill>
                <a:srgbClr val="FF3300"/>
              </a:solidFill>
              <a:latin typeface="Arial Narrow" pitchFamily="34" charset="0"/>
            </a:endParaRPr>
          </a:p>
          <a:p>
            <a:pPr marL="342900" indent="-342900" eaLnBrk="0" hangingPunct="0">
              <a:defRPr/>
            </a:pPr>
            <a:r>
              <a:rPr lang="en-GB" sz="2400" dirty="0">
                <a:solidFill>
                  <a:srgbClr val="FF3300"/>
                </a:solidFill>
                <a:latin typeface="Arial Narrow" pitchFamily="34" charset="0"/>
              </a:rPr>
              <a:t>Plans for Production and Refining</a:t>
            </a: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GB" sz="2400" dirty="0">
                <a:latin typeface="Arial Narrow" pitchFamily="34" charset="0"/>
              </a:rPr>
              <a:t>Plans for an integrated power project using gas and crude to supply a 50MW power plant</a:t>
            </a:r>
          </a:p>
          <a:p>
            <a:pPr eaLnBrk="0" hangingPunct="0">
              <a:defRPr/>
            </a:pPr>
            <a:endParaRPr lang="en-GB" sz="2400" dirty="0">
              <a:latin typeface="Arial Narrow" pitchFamily="34" charset="0"/>
            </a:endParaRPr>
          </a:p>
          <a:p>
            <a:pPr marL="342900" indent="-342900" eaLnBrk="0" hangingPunct="0">
              <a:buFont typeface="Arial" charset="0"/>
              <a:buChar char="•"/>
              <a:defRPr/>
            </a:pPr>
            <a:r>
              <a:rPr lang="en-GB" sz="2400" dirty="0">
                <a:latin typeface="Arial Narrow" pitchFamily="34" charset="0"/>
              </a:rPr>
              <a:t>Plans for in-country refinery by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88" y="1844675"/>
            <a:ext cx="8286750" cy="467995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 Narrow" pitchFamily="34" charset="0"/>
              </a:rPr>
              <a:t>The </a:t>
            </a:r>
            <a:r>
              <a:rPr lang="en-US" sz="2800" dirty="0" smtClean="0">
                <a:latin typeface="Arial Narrow" pitchFamily="34" charset="0"/>
              </a:rPr>
              <a:t>NOGP is the key govt. document guiding the development of the oil and gas sector in Uganda.</a:t>
            </a:r>
            <a:endParaRPr lang="en-US" sz="2800" dirty="0">
              <a:latin typeface="Arial Narrow" pitchFamily="34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GB" sz="2800" b="1" u="sng" dirty="0" smtClean="0">
              <a:latin typeface="Arial Narrow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 Narrow" pitchFamily="34" charset="0"/>
              </a:rPr>
              <a:t>The Policy was approved in </a:t>
            </a:r>
            <a:r>
              <a:rPr lang="en-US" sz="2800" dirty="0">
                <a:latin typeface="Arial Narrow" pitchFamily="34" charset="0"/>
              </a:rPr>
              <a:t>February 2008 after </a:t>
            </a:r>
            <a:r>
              <a:rPr lang="en-US" sz="2800" dirty="0" smtClean="0">
                <a:latin typeface="Arial Narrow" pitchFamily="34" charset="0"/>
              </a:rPr>
              <a:t>a wide </a:t>
            </a:r>
            <a:r>
              <a:rPr lang="en-US" sz="2800" dirty="0">
                <a:latin typeface="Arial Narrow" pitchFamily="34" charset="0"/>
              </a:rPr>
              <a:t>consultative process</a:t>
            </a:r>
            <a:r>
              <a:rPr lang="en-US" sz="2800" dirty="0" smtClean="0">
                <a:latin typeface="Arial Narrow" pitchFamily="34" charset="0"/>
              </a:rPr>
              <a:t>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 smtClean="0">
              <a:latin typeface="Arial Narrow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atin typeface="Arial Narrow" pitchFamily="34" charset="0"/>
              </a:rPr>
              <a:t>Policy sets objectives and strategies to achieve these objectives.</a:t>
            </a:r>
            <a:endParaRPr lang="en-US" sz="2800" dirty="0">
              <a:latin typeface="Arial Narrow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Arial Narrow" pitchFamily="34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sz="2800" b="1" u="sng" dirty="0" smtClean="0">
              <a:solidFill>
                <a:srgbClr val="0000FF"/>
              </a:solidFill>
              <a:latin typeface="Arial Narrow" pitchFamily="34" charset="0"/>
            </a:endParaRPr>
          </a:p>
          <a:p>
            <a:pPr marL="457200" lvl="2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2800" b="1" u="sng" dirty="0" smtClean="0">
                <a:solidFill>
                  <a:srgbClr val="0000FF"/>
                </a:solidFill>
                <a:latin typeface="Arial Narrow" pitchFamily="34" charset="0"/>
              </a:rPr>
              <a:t>Policy Goal: </a:t>
            </a:r>
          </a:p>
          <a:p>
            <a:pPr marL="36512" lvl="1" indent="-4572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>
                <a:latin typeface="Arial Narrow" pitchFamily="34" charset="0"/>
              </a:rPr>
              <a:t>“To use the country’s oil and gas resources to contribute to early achievement of poverty eradication and create lasting value to  society.”</a:t>
            </a:r>
          </a:p>
          <a:p>
            <a:pPr marL="36512" lvl="1" indent="-457200" eaLnBrk="1" fontAlgn="auto" hangingPunct="1"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en-US" sz="3200" dirty="0" smtClean="0">
                <a:latin typeface="Arial Narrow" pitchFamily="34" charset="0"/>
              </a:rPr>
              <a:t>			</a:t>
            </a:r>
            <a:r>
              <a:rPr lang="en-US" sz="2300" dirty="0" smtClean="0">
                <a:latin typeface="Arial Narrow" pitchFamily="34" charset="0"/>
              </a:rPr>
              <a:t>Policy </a:t>
            </a:r>
            <a:r>
              <a:rPr lang="en-US" sz="2300" dirty="0">
                <a:latin typeface="Arial Narrow" pitchFamily="34" charset="0"/>
              </a:rPr>
              <a:t>available in print and website</a:t>
            </a:r>
            <a:r>
              <a:rPr lang="en-US" sz="2300" dirty="0" smtClean="0">
                <a:solidFill>
                  <a:srgbClr val="0000FF"/>
                </a:solidFill>
                <a:latin typeface="Arial Narrow" pitchFamily="34" charset="0"/>
              </a:rPr>
              <a:t>; www.petroleum.go.ug</a:t>
            </a:r>
            <a:endParaRPr lang="en-US" sz="2300" dirty="0">
              <a:solidFill>
                <a:srgbClr val="0000FF"/>
              </a:solidFill>
              <a:latin typeface="Arial Narrow" pitchFamily="34" charset="0"/>
            </a:endParaRPr>
          </a:p>
          <a:p>
            <a:pPr marL="36512" lvl="1" indent="-45720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>
              <a:latin typeface="Arial Narrow" pitchFamily="34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>
              <a:latin typeface="Arial Narrow" pitchFamily="34" charset="0"/>
            </a:endParaRP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03E6F6-36CB-4884-B2DA-B3A2A26870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79475" y="101600"/>
            <a:ext cx="7005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3600" b="1" cap="all" dirty="0" smtClean="0">
                <a:solidFill>
                  <a:srgbClr val="CC3300"/>
                </a:solidFill>
                <a:latin typeface="Arial Narrow" pitchFamily="34" charset="0"/>
              </a:rPr>
              <a:t>Recent Developments</a:t>
            </a:r>
            <a:endParaRPr lang="en-GB" sz="2400" b="1" cap="all" dirty="0" smtClean="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7" name="Rectangle 18"/>
          <p:cNvSpPr txBox="1">
            <a:spLocks noChangeArrowheads="1"/>
          </p:cNvSpPr>
          <p:nvPr/>
        </p:nvSpPr>
        <p:spPr>
          <a:xfrm>
            <a:off x="139700" y="1081088"/>
            <a:ext cx="7961313" cy="692150"/>
          </a:xfrm>
          <a:prstGeom prst="rect">
            <a:avLst/>
          </a:prstGeom>
        </p:spPr>
        <p:txBody>
          <a:bodyPr/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475798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9pPr>
            <a:extLst/>
          </a:lstStyle>
          <a:p>
            <a:pPr marL="54864" indent="0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  <a:latin typeface="Arial Narrow" pitchFamily="34" charset="0"/>
              </a:rPr>
              <a:t>Implementation of the National Oil and Gas Policy</a:t>
            </a:r>
            <a:endParaRPr lang="en-US" sz="2800" b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DE2AAB-540E-4779-868D-F995D373744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879475" y="101600"/>
            <a:ext cx="70056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9852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985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GB" sz="3600" b="1" cap="all" dirty="0" smtClean="0">
                <a:solidFill>
                  <a:srgbClr val="CC3300"/>
                </a:solidFill>
                <a:latin typeface="Arial Narrow" pitchFamily="34" charset="0"/>
              </a:rPr>
              <a:t>Recent Developments</a:t>
            </a:r>
            <a:endParaRPr lang="en-GB" sz="2400" b="1" cap="all" dirty="0" smtClean="0">
              <a:solidFill>
                <a:srgbClr val="CC3300"/>
              </a:solidFill>
              <a:latin typeface="Arial Narrow" pitchFamily="34" charset="0"/>
            </a:endParaRPr>
          </a:p>
        </p:txBody>
      </p:sp>
      <p:sp>
        <p:nvSpPr>
          <p:cNvPr id="6" name="Rectangle 18"/>
          <p:cNvSpPr txBox="1">
            <a:spLocks noChangeArrowheads="1"/>
          </p:cNvSpPr>
          <p:nvPr/>
        </p:nvSpPr>
        <p:spPr>
          <a:xfrm>
            <a:off x="139700" y="981075"/>
            <a:ext cx="7961313" cy="692150"/>
          </a:xfrm>
          <a:prstGeom prst="rect">
            <a:avLst/>
          </a:prstGeom>
        </p:spPr>
        <p:txBody>
          <a:bodyPr/>
          <a:lstStyle>
            <a:lvl1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475798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2pPr>
            <a:lvl3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3pPr>
            <a:lvl4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4pPr>
            <a:lvl5pPr marL="53975" indent="-53975" algn="r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475798"/>
                </a:solidFill>
                <a:latin typeface="Arial" pitchFamily="34" charset="0"/>
              </a:defRPr>
            </a:lvl9pPr>
            <a:extLst/>
          </a:lstStyle>
          <a:p>
            <a:pPr marL="54864" indent="0"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  <a:latin typeface="Arial Narrow" pitchFamily="34" charset="0"/>
              </a:rPr>
              <a:t>Implementation of the National Oil and Gas Policy</a:t>
            </a:r>
            <a:endParaRPr lang="en-US" sz="2800" b="1" dirty="0" smtClean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323850" y="1327150"/>
            <a:ext cx="8569325" cy="52705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2400" smtClean="0">
                <a:latin typeface="Arial Narrow" pitchFamily="34" charset="0"/>
                <a:cs typeface="Arial" charset="0"/>
              </a:rPr>
              <a:t>On-going formulation of new petroleum legislation. Current halt in licensing until the new law is put in place</a:t>
            </a:r>
          </a:p>
          <a:p>
            <a:pPr eaLnBrk="1" hangingPunct="1">
              <a:spcBef>
                <a:spcPct val="0"/>
              </a:spcBef>
            </a:pPr>
            <a:r>
              <a:rPr lang="en-GB" sz="2400" smtClean="0">
                <a:latin typeface="Arial Narrow" pitchFamily="34" charset="0"/>
                <a:cs typeface="Arial" charset="0"/>
              </a:rPr>
              <a:t>A comprehensive feasibility study on in country refining has been undertaken to ensure value addition. </a:t>
            </a:r>
          </a:p>
          <a:p>
            <a:pPr eaLnBrk="1" hangingPunct="1">
              <a:spcBef>
                <a:spcPct val="0"/>
              </a:spcBef>
            </a:pPr>
            <a:r>
              <a:rPr lang="en-GB" sz="2400" smtClean="0">
                <a:latin typeface="Arial Narrow" pitchFamily="34" charset="0"/>
                <a:cs typeface="Arial" charset="0"/>
              </a:rPr>
              <a:t>A petroleum transportation and storage study for the country has commenced.  Study to co cover both crude and products.</a:t>
            </a:r>
          </a:p>
          <a:p>
            <a:pPr marL="358775" lvl="1" indent="-358775"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lang="en-GB" sz="2400" smtClean="0">
                <a:latin typeface="Arial Narrow" pitchFamily="34" charset="0"/>
                <a:cs typeface="Arial" charset="0"/>
              </a:rPr>
              <a:t>Environment Sensitivity Atlas for the Albertine Graben was developed. Strategic Environment Assessment of areas where petroleum has been discovered is on-going.</a:t>
            </a:r>
          </a:p>
          <a:p>
            <a:pPr marL="358775" lvl="1" indent="-358775"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lang="en-GB" sz="2400" smtClean="0">
                <a:latin typeface="Arial Narrow" pitchFamily="34" charset="0"/>
                <a:cs typeface="Arial" charset="0"/>
              </a:rPr>
              <a:t>Local Content study concluded.</a:t>
            </a:r>
          </a:p>
          <a:p>
            <a:pPr marL="358775" lvl="1" indent="-358775"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lang="en-GB" sz="2400" smtClean="0">
                <a:latin typeface="Arial Narrow" pitchFamily="34" charset="0"/>
                <a:cs typeface="Arial" charset="0"/>
              </a:rPr>
              <a:t>Skills development for the sector – University /artisan courses in oil and gas</a:t>
            </a:r>
          </a:p>
          <a:p>
            <a:pPr marL="358775" lvl="1" indent="-358775"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lang="en-GB" sz="2400" smtClean="0">
                <a:latin typeface="Arial Narrow" pitchFamily="34" charset="0"/>
                <a:cs typeface="Arial" charset="0"/>
              </a:rPr>
              <a:t>Communication strategy for the sector has been developed</a:t>
            </a:r>
          </a:p>
          <a:p>
            <a:pPr marL="358775" lvl="1" indent="-358775"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lang="en-GB" sz="2400" smtClean="0">
                <a:latin typeface="Arial Narrow" pitchFamily="34" charset="0"/>
                <a:cs typeface="Arial" charset="0"/>
              </a:rPr>
              <a:t>Institutional development in on-going</a:t>
            </a:r>
          </a:p>
          <a:p>
            <a:pPr marL="358775" lvl="1" indent="-358775"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endParaRPr lang="en-GB" sz="2400" smtClean="0">
              <a:latin typeface="Arial Narrow" pitchFamily="34" charset="0"/>
              <a:cs typeface="Arial" charset="0"/>
            </a:endParaRPr>
          </a:p>
          <a:p>
            <a:pPr marL="358775" lvl="1" indent="-358775"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endParaRPr lang="en-GB" sz="2000" smtClean="0">
              <a:latin typeface="Arial Narrow" pitchFamily="34" charset="0"/>
              <a:cs typeface="Arial" charset="0"/>
            </a:endParaRPr>
          </a:p>
          <a:p>
            <a:pPr marL="358775" lvl="1" indent="-358775"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endParaRPr lang="en-GB" sz="2000" smtClean="0">
              <a:latin typeface="Arial Narrow" pitchFamily="34" charset="0"/>
              <a:cs typeface="Arial" charset="0"/>
            </a:endParaRPr>
          </a:p>
          <a:p>
            <a:pPr marL="358775" lvl="1" indent="-358775" eaLnBrk="1" hangingPunct="1">
              <a:spcBef>
                <a:spcPct val="0"/>
              </a:spcBef>
              <a:buSzPct val="70000"/>
              <a:buFont typeface="Wingdings" pitchFamily="2" charset="2"/>
              <a:buChar char="l"/>
            </a:pPr>
            <a:endParaRPr lang="en-GB" sz="2000" smtClean="0">
              <a:latin typeface="Arial Narrow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sz="2000" smtClean="0">
              <a:latin typeface="Arial Narrow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sz="2000" smtClean="0">
              <a:latin typeface="Arial Narrow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sz="2000" smtClean="0">
              <a:latin typeface="Arial Narrow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sz="2000" smtClean="0">
              <a:latin typeface="Arial Narrow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sz="2000" smtClean="0">
              <a:latin typeface="Arial Narrow" pitchFamily="34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GB" sz="2000" b="1" u="sng" smtClean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aring">
  <a:themeElements>
    <a:clrScheme name="Soaring 6">
      <a:dk1>
        <a:srgbClr val="000000"/>
      </a:dk1>
      <a:lt1>
        <a:srgbClr val="FFFFFF"/>
      </a:lt1>
      <a:dk2>
        <a:srgbClr val="000000"/>
      </a:dk2>
      <a:lt2>
        <a:srgbClr val="FF99FF"/>
      </a:lt2>
      <a:accent1>
        <a:srgbClr val="FF99FF"/>
      </a:accent1>
      <a:accent2>
        <a:srgbClr val="66CCFF"/>
      </a:accent2>
      <a:accent3>
        <a:srgbClr val="FFFFFF"/>
      </a:accent3>
      <a:accent4>
        <a:srgbClr val="000000"/>
      </a:accent4>
      <a:accent5>
        <a:srgbClr val="FFCAFF"/>
      </a:accent5>
      <a:accent6>
        <a:srgbClr val="5CB9E7"/>
      </a:accent6>
      <a:hlink>
        <a:srgbClr val="CC99FF"/>
      </a:hlink>
      <a:folHlink>
        <a:srgbClr val="00CCCC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6">
        <a:dk1>
          <a:srgbClr val="000000"/>
        </a:dk1>
        <a:lt1>
          <a:srgbClr val="FFFFFF"/>
        </a:lt1>
        <a:dk2>
          <a:srgbClr val="000000"/>
        </a:dk2>
        <a:lt2>
          <a:srgbClr val="FF99FF"/>
        </a:lt2>
        <a:accent1>
          <a:srgbClr val="FF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FF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11748</TotalTime>
  <Words>988</Words>
  <Application>Microsoft Office PowerPoint</Application>
  <PresentationFormat>On-screen Show (4:3)</PresentationFormat>
  <Paragraphs>195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Soaring</vt:lpstr>
      <vt:lpstr>Slide 1</vt:lpstr>
      <vt:lpstr>PRESENTATION  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eped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Commissioner</dc:creator>
  <cp:lastModifiedBy>International</cp:lastModifiedBy>
  <cp:revision>2364</cp:revision>
  <cp:lastPrinted>2011-08-29T11:28:55Z</cp:lastPrinted>
  <dcterms:created xsi:type="dcterms:W3CDTF">2003-03-02T15:25:02Z</dcterms:created>
  <dcterms:modified xsi:type="dcterms:W3CDTF">2011-10-24T09:38:03Z</dcterms:modified>
</cp:coreProperties>
</file>