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284" r:id="rId1"/>
  </p:sldMasterIdLst>
  <p:notesMasterIdLst>
    <p:notesMasterId r:id="rId29"/>
  </p:notesMasterIdLst>
  <p:sldIdLst>
    <p:sldId id="256" r:id="rId2"/>
    <p:sldId id="301" r:id="rId3"/>
    <p:sldId id="270" r:id="rId4"/>
    <p:sldId id="271" r:id="rId5"/>
    <p:sldId id="272" r:id="rId6"/>
    <p:sldId id="302" r:id="rId7"/>
    <p:sldId id="304" r:id="rId8"/>
    <p:sldId id="303"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00" r:id="rId22"/>
    <p:sldId id="295" r:id="rId23"/>
    <p:sldId id="296" r:id="rId24"/>
    <p:sldId id="297" r:id="rId25"/>
    <p:sldId id="298" r:id="rId26"/>
    <p:sldId id="317" r:id="rId27"/>
    <p:sldId id="29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3399"/>
    <a:srgbClr val="0099CC"/>
    <a:srgbClr val="3366FF"/>
    <a:srgbClr val="33CC33"/>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379" y="1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6D945-948B-4CFE-931B-152E1776990D}" type="datetimeFigureOut">
              <a:rPr lang="en-US" smtClean="0"/>
              <a:pPr/>
              <a:t>10/24/2011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74F0A-AB86-4A8A-A137-12A221BA4B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874F0A-AB86-4A8A-A137-12A221BA4BB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0CFDB-B1D5-423F-8DA5-0F08767D0957}" type="datetimeFigureOut">
              <a:rPr lang="es-ES" smtClean="0"/>
              <a:pPr/>
              <a:t>24/10/2011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C535CFA-A50C-400F-9F24-E597D4526C62}"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0CFDB-B1D5-423F-8DA5-0F08767D0957}" type="datetimeFigureOut">
              <a:rPr lang="es-ES" smtClean="0"/>
              <a:pPr/>
              <a:t>24/10/2011</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35CFA-A50C-400F-9F24-E597D4526C62}"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http://www.mme.gov.na/images/buck2.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10" Type="http://schemas.openxmlformats.org/officeDocument/2006/relationships/image" Target="../media/image3.emf"/><Relationship Id="rId4" Type="http://schemas.openxmlformats.org/officeDocument/2006/relationships/image" Target="../media/image4.pn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 Id="rId9"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 Id="rId9"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http://www.mme.gov.na/images/buck2.gif"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14678" y="479746"/>
            <a:ext cx="2928958" cy="1173420"/>
          </a:xfrm>
          <a:prstGeom prst="flowChartPunchedTape">
            <a:avLst/>
          </a:prstGeom>
          <a:noFill/>
          <a:effectLst>
            <a:softEdge rad="63500"/>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AAPG International </a:t>
            </a:r>
            <a:r>
              <a:rPr lang="es-ES" sz="20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Conference</a:t>
            </a:r>
            <a:r>
              <a:rPr lang="es-ES" sz="20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 &amp; </a:t>
            </a:r>
            <a:r>
              <a:rPr lang="es-ES" sz="20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Exhibition</a:t>
            </a:r>
            <a:endParaRPr lang="es-ES" sz="20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endParaRPr>
          </a:p>
        </p:txBody>
      </p:sp>
      <p:sp>
        <p:nvSpPr>
          <p:cNvPr id="7" name="TextBox 6"/>
          <p:cNvSpPr txBox="1"/>
          <p:nvPr/>
        </p:nvSpPr>
        <p:spPr>
          <a:xfrm>
            <a:off x="785786" y="2208906"/>
            <a:ext cx="7500990" cy="10772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Hydrocarbon Exploration in Namibia, current status and future challenges  </a:t>
            </a:r>
          </a:p>
        </p:txBody>
      </p:sp>
      <p:sp>
        <p:nvSpPr>
          <p:cNvPr id="9" name="TextBox 8"/>
          <p:cNvSpPr txBox="1"/>
          <p:nvPr/>
        </p:nvSpPr>
        <p:spPr>
          <a:xfrm>
            <a:off x="1285852" y="3857628"/>
            <a:ext cx="1571636"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Speaker</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a:t>
            </a:r>
            <a:endParaRPr lang="es-ES" sz="2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endParaRPr>
          </a:p>
        </p:txBody>
      </p:sp>
      <p:sp>
        <p:nvSpPr>
          <p:cNvPr id="10" name="Rectangle 9"/>
          <p:cNvSpPr/>
          <p:nvPr/>
        </p:nvSpPr>
        <p:spPr>
          <a:xfrm>
            <a:off x="2998280" y="3861048"/>
            <a:ext cx="3355086" cy="830997"/>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Manfriedt</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 </a:t>
            </a: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Muundjua</a:t>
            </a:r>
            <a:endParaRPr lang="en-US" sz="2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endParaRPr>
          </a:p>
          <a:p>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Geoscientits</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 (NAMCOR)</a:t>
            </a:r>
            <a:endParaRPr lang="es-ES" sz="2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endParaRPr>
          </a:p>
        </p:txBody>
      </p:sp>
      <p:pic>
        <p:nvPicPr>
          <p:cNvPr id="16" name="Picture 15" descr="namibia-flag.gif"/>
          <p:cNvPicPr>
            <a:picLocks noChangeAspect="1"/>
          </p:cNvPicPr>
          <p:nvPr/>
        </p:nvPicPr>
        <p:blipFill>
          <a:blip r:embed="rId4"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pic>
        <p:nvPicPr>
          <p:cNvPr id="1029" name="Picture 5"/>
          <p:cNvPicPr>
            <a:picLocks noChangeAspect="1" noChangeArrowheads="1"/>
          </p:cNvPicPr>
          <p:nvPr/>
        </p:nvPicPr>
        <p:blipFill>
          <a:blip r:embed="rId5" cstate="print"/>
          <a:srcRect/>
          <a:stretch>
            <a:fillRect/>
          </a:stretch>
        </p:blipFill>
        <p:spPr bwMode="auto">
          <a:xfrm>
            <a:off x="4283968" y="6332464"/>
            <a:ext cx="360040" cy="525536"/>
          </a:xfrm>
          <a:prstGeom prst="rect">
            <a:avLst/>
          </a:prstGeom>
          <a:noFill/>
          <a:ln w="9525">
            <a:noFill/>
            <a:miter lim="800000"/>
            <a:headEnd/>
            <a:tailEnd/>
          </a:ln>
          <a:effectLst/>
        </p:spPr>
      </p:pic>
      <p:pic>
        <p:nvPicPr>
          <p:cNvPr id="19" name="Picture 2" descr="buck2.gif (14256 bytes)"/>
          <p:cNvPicPr>
            <a:picLocks noChangeAspect="1" noChangeArrowheads="1"/>
          </p:cNvPicPr>
          <p:nvPr/>
        </p:nvPicPr>
        <p:blipFill>
          <a:blip r:embed="rId6" r:link="rId7" cstate="print"/>
          <a:srcRect/>
          <a:stretch>
            <a:fillRect/>
          </a:stretch>
        </p:blipFill>
        <p:spPr bwMode="auto">
          <a:xfrm>
            <a:off x="8532440" y="6297976"/>
            <a:ext cx="467543" cy="56002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2" name="Title 1"/>
          <p:cNvSpPr txBox="1">
            <a:spLocks/>
          </p:cNvSpPr>
          <p:nvPr/>
        </p:nvSpPr>
        <p:spPr>
          <a:xfrm>
            <a:off x="3071802" y="-285776"/>
            <a:ext cx="3036115" cy="78579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err="1"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Nama</a:t>
            </a: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 basin (cont…)</a:t>
            </a:r>
          </a:p>
        </p:txBody>
      </p:sp>
      <p:sp>
        <p:nvSpPr>
          <p:cNvPr id="10" name="TextBox 9"/>
          <p:cNvSpPr txBox="1"/>
          <p:nvPr/>
        </p:nvSpPr>
        <p:spPr>
          <a:xfrm>
            <a:off x="0" y="642918"/>
            <a:ext cx="9144000" cy="2092881"/>
          </a:xfrm>
          <a:prstGeom prst="rect">
            <a:avLst/>
          </a:prstGeom>
          <a:noFill/>
        </p:spPr>
        <p:txBody>
          <a:bodyPr wrap="square" rtlCol="0">
            <a:spAutoFit/>
          </a:bodyPr>
          <a:lstStyle/>
          <a:p>
            <a:pPr algn="just"/>
            <a:r>
              <a:rPr lang="en-US" sz="2600" b="1" dirty="0" smtClean="0"/>
              <a:t>The interpretation of the seismic data resulted in the identification of 2 prospects and 1 lead for exploration. For the two prospects a total of 1.8 billion barrels of original oil in place (OOIP) and of about 403 million barrels of mean prospective resources were estimated.</a:t>
            </a:r>
          </a:p>
        </p:txBody>
      </p:sp>
      <p:pic>
        <p:nvPicPr>
          <p:cNvPr id="11" name="Picture 10"/>
          <p:cNvPicPr/>
          <p:nvPr/>
        </p:nvPicPr>
        <p:blipFill>
          <a:blip r:embed="rId7" cstate="print"/>
          <a:srcRect l="23195" t="12502" r="18275" b="10001"/>
          <a:stretch>
            <a:fillRect/>
          </a:stretch>
        </p:blipFill>
        <p:spPr bwMode="auto">
          <a:xfrm>
            <a:off x="4572000" y="2428868"/>
            <a:ext cx="4572000" cy="3857652"/>
          </a:xfrm>
          <a:prstGeom prst="rect">
            <a:avLst/>
          </a:prstGeom>
          <a:noFill/>
          <a:ln w="9525">
            <a:noFill/>
            <a:miter lim="800000"/>
            <a:headEnd/>
            <a:tailEnd/>
          </a:ln>
        </p:spPr>
      </p:pic>
      <p:sp>
        <p:nvSpPr>
          <p:cNvPr id="12" name="TextBox 11"/>
          <p:cNvSpPr txBox="1"/>
          <p:nvPr/>
        </p:nvSpPr>
        <p:spPr>
          <a:xfrm>
            <a:off x="0" y="2857496"/>
            <a:ext cx="4357686" cy="3293209"/>
          </a:xfrm>
          <a:prstGeom prst="rect">
            <a:avLst/>
          </a:prstGeom>
          <a:noFill/>
        </p:spPr>
        <p:txBody>
          <a:bodyPr wrap="square" rtlCol="0">
            <a:spAutoFit/>
          </a:bodyPr>
          <a:lstStyle/>
          <a:p>
            <a:pPr algn="just"/>
            <a:r>
              <a:rPr lang="en-US" sz="2600" b="1" dirty="0" smtClean="0"/>
              <a:t>The trap associated with the </a:t>
            </a:r>
            <a:r>
              <a:rPr lang="en-US" sz="2600" b="1" dirty="0" err="1" smtClean="0"/>
              <a:t>Zaris</a:t>
            </a:r>
            <a:r>
              <a:rPr lang="en-US" sz="2600" b="1" dirty="0" smtClean="0"/>
              <a:t> prospect is a structural three way closure against a normal fault. </a:t>
            </a:r>
          </a:p>
          <a:p>
            <a:pPr algn="just"/>
            <a:r>
              <a:rPr lang="en-US" sz="2600" b="1" dirty="0" smtClean="0"/>
              <a:t>Note that there are three different reservoir levels within the same structure </a:t>
            </a:r>
            <a:r>
              <a:rPr lang="en-US" sz="2600" b="1" dirty="0" smtClean="0"/>
              <a:t>pattern (INA, 2008)</a:t>
            </a:r>
            <a:endParaRPr lang="en-US" sz="2600" b="1" dirty="0"/>
          </a:p>
        </p:txBody>
      </p:sp>
      <p:pic>
        <p:nvPicPr>
          <p:cNvPr id="13"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320804" y="-24"/>
            <a:ext cx="4465774"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EXPLORATION PROJECTS</a:t>
            </a:r>
          </a:p>
        </p:txBody>
      </p:sp>
      <p:sp>
        <p:nvSpPr>
          <p:cNvPr id="21" name="Title 1"/>
          <p:cNvSpPr txBox="1">
            <a:spLocks/>
          </p:cNvSpPr>
          <p:nvPr/>
        </p:nvSpPr>
        <p:spPr>
          <a:xfrm>
            <a:off x="-428660" y="214290"/>
            <a:ext cx="8286808"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Onshore Exploration: Non Conventional Oil and Gas</a:t>
            </a:r>
          </a:p>
        </p:txBody>
      </p:sp>
      <p:sp>
        <p:nvSpPr>
          <p:cNvPr id="22" name="Title 1"/>
          <p:cNvSpPr txBox="1">
            <a:spLocks/>
          </p:cNvSpPr>
          <p:nvPr/>
        </p:nvSpPr>
        <p:spPr>
          <a:xfrm>
            <a:off x="285720" y="1012736"/>
            <a:ext cx="2714644" cy="48743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4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Coal Bed Methane</a:t>
            </a:r>
          </a:p>
        </p:txBody>
      </p:sp>
      <p:pic>
        <p:nvPicPr>
          <p:cNvPr id="9" name="Picture 8" descr="Terrein3DViewReady"/>
          <p:cNvPicPr/>
          <p:nvPr/>
        </p:nvPicPr>
        <p:blipFill>
          <a:blip r:embed="rId7" cstate="print"/>
          <a:srcRect/>
          <a:stretch>
            <a:fillRect/>
          </a:stretch>
        </p:blipFill>
        <p:spPr bwMode="auto">
          <a:xfrm>
            <a:off x="6215074" y="1071546"/>
            <a:ext cx="2928926" cy="2357454"/>
          </a:xfrm>
          <a:prstGeom prst="rect">
            <a:avLst/>
          </a:prstGeom>
          <a:noFill/>
          <a:ln w="9525">
            <a:noFill/>
            <a:miter lim="800000"/>
            <a:headEnd/>
            <a:tailEnd/>
          </a:ln>
        </p:spPr>
      </p:pic>
      <p:sp>
        <p:nvSpPr>
          <p:cNvPr id="10" name="TextBox 9"/>
          <p:cNvSpPr txBox="1"/>
          <p:nvPr/>
        </p:nvSpPr>
        <p:spPr>
          <a:xfrm>
            <a:off x="0" y="1500174"/>
            <a:ext cx="6215074" cy="2677656"/>
          </a:xfrm>
          <a:prstGeom prst="rect">
            <a:avLst/>
          </a:prstGeom>
          <a:noFill/>
        </p:spPr>
        <p:txBody>
          <a:bodyPr wrap="square" rtlCol="0">
            <a:spAutoFit/>
          </a:bodyPr>
          <a:lstStyle/>
          <a:p>
            <a:pPr algn="just"/>
            <a:r>
              <a:rPr lang="en-US" sz="2400" dirty="0" smtClean="0"/>
              <a:t>In southern Africa there exist several basins in which coal beds were deposited from the Carboniferous up to Jurassic, in a </a:t>
            </a:r>
            <a:r>
              <a:rPr lang="en-US" sz="2400" dirty="0" err="1" smtClean="0"/>
              <a:t>lacustrine</a:t>
            </a:r>
            <a:r>
              <a:rPr lang="en-US" sz="2400" dirty="0" smtClean="0"/>
              <a:t> environment. In Namibia studies in this regard have shown the occurrence of coal beds in </a:t>
            </a:r>
            <a:r>
              <a:rPr lang="en-US" sz="2400" dirty="0" err="1" smtClean="0"/>
              <a:t>Owambo</a:t>
            </a:r>
            <a:r>
              <a:rPr lang="en-US" sz="2400" dirty="0" smtClean="0"/>
              <a:t> (central part), </a:t>
            </a:r>
            <a:r>
              <a:rPr lang="en-US" sz="2400" dirty="0" err="1" smtClean="0"/>
              <a:t>Nama</a:t>
            </a:r>
            <a:r>
              <a:rPr lang="en-US" sz="2400" dirty="0" smtClean="0"/>
              <a:t> (eastern part), </a:t>
            </a:r>
            <a:r>
              <a:rPr lang="en-US" sz="2400" dirty="0" err="1" smtClean="0"/>
              <a:t>Haub</a:t>
            </a:r>
            <a:r>
              <a:rPr lang="en-US" sz="2400" dirty="0" smtClean="0"/>
              <a:t> and Waterberg basins.</a:t>
            </a:r>
            <a:endParaRPr lang="en-US" sz="2400" dirty="0"/>
          </a:p>
        </p:txBody>
      </p:sp>
      <p:sp>
        <p:nvSpPr>
          <p:cNvPr id="11" name="TextBox 10"/>
          <p:cNvSpPr txBox="1"/>
          <p:nvPr/>
        </p:nvSpPr>
        <p:spPr>
          <a:xfrm>
            <a:off x="0" y="4121072"/>
            <a:ext cx="9144000" cy="2308324"/>
          </a:xfrm>
          <a:prstGeom prst="rect">
            <a:avLst/>
          </a:prstGeom>
          <a:noFill/>
        </p:spPr>
        <p:txBody>
          <a:bodyPr wrap="square" rtlCol="0">
            <a:spAutoFit/>
          </a:bodyPr>
          <a:lstStyle/>
          <a:p>
            <a:r>
              <a:rPr lang="en-US" sz="2400" dirty="0" smtClean="0"/>
              <a:t>The first project carried out for coal bed methane was by </a:t>
            </a:r>
            <a:r>
              <a:rPr lang="en-US" sz="2400" dirty="0" err="1" smtClean="0"/>
              <a:t>Aranos</a:t>
            </a:r>
            <a:r>
              <a:rPr lang="en-US" sz="2400" dirty="0" smtClean="0"/>
              <a:t> Gas in the onshore Block 2419 and 2519. The project consisted of a drilling campaign to evaluate the methane gas content in the coal. After drilling the 6 proposed wells the operator decided to terminate the project due to the very low concentration of methane gas desorbed from the cores of coal.</a:t>
            </a:r>
            <a:endParaRPr lang="en-US" sz="2400" dirty="0"/>
          </a:p>
        </p:txBody>
      </p:sp>
      <p:pic>
        <p:nvPicPr>
          <p:cNvPr id="13"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320804" y="-24"/>
            <a:ext cx="4465774"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EXPLORATION PROJECTS</a:t>
            </a:r>
          </a:p>
        </p:txBody>
      </p:sp>
      <p:sp>
        <p:nvSpPr>
          <p:cNvPr id="21" name="Title 1"/>
          <p:cNvSpPr txBox="1">
            <a:spLocks/>
          </p:cNvSpPr>
          <p:nvPr/>
        </p:nvSpPr>
        <p:spPr>
          <a:xfrm>
            <a:off x="142844" y="142852"/>
            <a:ext cx="3214710"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Onshore Exploration </a:t>
            </a:r>
          </a:p>
        </p:txBody>
      </p:sp>
      <p:sp>
        <p:nvSpPr>
          <p:cNvPr id="22" name="Title 1"/>
          <p:cNvSpPr txBox="1">
            <a:spLocks/>
          </p:cNvSpPr>
          <p:nvPr/>
        </p:nvSpPr>
        <p:spPr>
          <a:xfrm>
            <a:off x="142844" y="357166"/>
            <a:ext cx="9001156" cy="98750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4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Current status and future perspective for exploration in onshore area</a:t>
            </a:r>
          </a:p>
        </p:txBody>
      </p:sp>
      <p:pic>
        <p:nvPicPr>
          <p:cNvPr id="13" name="Picture 12" descr="License_map2011_onshore.jpg"/>
          <p:cNvPicPr/>
          <p:nvPr/>
        </p:nvPicPr>
        <p:blipFill>
          <a:blip r:embed="rId7" cstate="print"/>
          <a:srcRect t="5440"/>
          <a:stretch>
            <a:fillRect/>
          </a:stretch>
        </p:blipFill>
        <p:spPr>
          <a:xfrm>
            <a:off x="1142976" y="1500174"/>
            <a:ext cx="6858048" cy="4714908"/>
          </a:xfrm>
          <a:prstGeom prst="rect">
            <a:avLst/>
          </a:prstGeom>
        </p:spPr>
      </p:pic>
      <p:pic>
        <p:nvPicPr>
          <p:cNvPr id="10"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320804" y="-24"/>
            <a:ext cx="4465774"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EXPLORATION PROJECTS</a:t>
            </a:r>
          </a:p>
        </p:txBody>
      </p:sp>
      <p:sp>
        <p:nvSpPr>
          <p:cNvPr id="21" name="Title 1"/>
          <p:cNvSpPr txBox="1">
            <a:spLocks/>
          </p:cNvSpPr>
          <p:nvPr/>
        </p:nvSpPr>
        <p:spPr>
          <a:xfrm>
            <a:off x="214282" y="142852"/>
            <a:ext cx="8286808"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Offshore Exploration</a:t>
            </a:r>
          </a:p>
        </p:txBody>
      </p:sp>
      <p:sp>
        <p:nvSpPr>
          <p:cNvPr id="22" name="Title 1"/>
          <p:cNvSpPr txBox="1">
            <a:spLocks/>
          </p:cNvSpPr>
          <p:nvPr/>
        </p:nvSpPr>
        <p:spPr>
          <a:xfrm>
            <a:off x="214282" y="857232"/>
            <a:ext cx="7786742" cy="48743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4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Seismic exploration carried out to date and plan until 2016</a:t>
            </a:r>
          </a:p>
        </p:txBody>
      </p:sp>
      <p:sp>
        <p:nvSpPr>
          <p:cNvPr id="13" name="TextBox 12"/>
          <p:cNvSpPr txBox="1"/>
          <p:nvPr/>
        </p:nvSpPr>
        <p:spPr>
          <a:xfrm>
            <a:off x="142844" y="1285860"/>
            <a:ext cx="9001156" cy="1569660"/>
          </a:xfrm>
          <a:prstGeom prst="rect">
            <a:avLst/>
          </a:prstGeom>
          <a:noFill/>
        </p:spPr>
        <p:txBody>
          <a:bodyPr wrap="square" rtlCol="0">
            <a:spAutoFit/>
          </a:bodyPr>
          <a:lstStyle/>
          <a:p>
            <a:pPr algn="just"/>
            <a:r>
              <a:rPr lang="en-US" sz="2400" dirty="0" smtClean="0"/>
              <a:t>Hydrocarbon exploration offshore Namibia has passed through different </a:t>
            </a:r>
            <a:r>
              <a:rPr lang="en-US" sz="2400" dirty="0" err="1" smtClean="0"/>
              <a:t>phases:Phase</a:t>
            </a:r>
            <a:r>
              <a:rPr lang="en-US" sz="2400" dirty="0" smtClean="0"/>
              <a:t> 1 from 1968 to 1974; Phase 2 from 1974 to 1986; Phase 3 from 1986 to 1990; Phase 4 from 1990 to 1999, and; Phase 5 from 1999 to date.</a:t>
            </a:r>
            <a:endParaRPr lang="en-US" sz="2400" dirty="0"/>
          </a:p>
        </p:txBody>
      </p:sp>
      <p:pic>
        <p:nvPicPr>
          <p:cNvPr id="3074" name="Picture 2"/>
          <p:cNvPicPr>
            <a:picLocks noChangeAspect="1" noChangeArrowheads="1"/>
          </p:cNvPicPr>
          <p:nvPr/>
        </p:nvPicPr>
        <p:blipFill>
          <a:blip r:embed="rId7" cstate="print"/>
          <a:srcRect/>
          <a:stretch>
            <a:fillRect/>
          </a:stretch>
        </p:blipFill>
        <p:spPr bwMode="auto">
          <a:xfrm>
            <a:off x="642910" y="2428868"/>
            <a:ext cx="7792381" cy="4000528"/>
          </a:xfrm>
          <a:prstGeom prst="rect">
            <a:avLst/>
          </a:prstGeom>
          <a:noFill/>
          <a:ln w="9525">
            <a:noFill/>
            <a:miter lim="800000"/>
            <a:headEnd/>
            <a:tailEnd/>
          </a:ln>
          <a:effectLst/>
        </p:spPr>
      </p:pic>
      <p:pic>
        <p:nvPicPr>
          <p:cNvPr id="11"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2" name="Title 1"/>
          <p:cNvSpPr txBox="1">
            <a:spLocks/>
          </p:cNvSpPr>
          <p:nvPr/>
        </p:nvSpPr>
        <p:spPr>
          <a:xfrm>
            <a:off x="142908" y="-71462"/>
            <a:ext cx="9144000" cy="48743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4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Seismic exploration carried out to date and plan until 2016 (Cont…)</a:t>
            </a:r>
          </a:p>
        </p:txBody>
      </p:sp>
      <p:pic>
        <p:nvPicPr>
          <p:cNvPr id="11" name="Picture 10" descr="Namibia_SeismicLines"/>
          <p:cNvPicPr/>
          <p:nvPr/>
        </p:nvPicPr>
        <p:blipFill>
          <a:blip r:embed="rId7" cstate="print"/>
          <a:srcRect/>
          <a:stretch>
            <a:fillRect/>
          </a:stretch>
        </p:blipFill>
        <p:spPr bwMode="auto">
          <a:xfrm>
            <a:off x="4572000" y="463722"/>
            <a:ext cx="4572000" cy="5822798"/>
          </a:xfrm>
          <a:prstGeom prst="rect">
            <a:avLst/>
          </a:prstGeom>
          <a:noFill/>
          <a:ln w="9525">
            <a:noFill/>
            <a:miter lim="800000"/>
            <a:headEnd/>
            <a:tailEnd/>
          </a:ln>
        </p:spPr>
      </p:pic>
      <p:sp>
        <p:nvSpPr>
          <p:cNvPr id="14" name="TextBox 13"/>
          <p:cNvSpPr txBox="1"/>
          <p:nvPr/>
        </p:nvSpPr>
        <p:spPr>
          <a:xfrm>
            <a:off x="142844" y="714356"/>
            <a:ext cx="4429156" cy="5262979"/>
          </a:xfrm>
          <a:prstGeom prst="rect">
            <a:avLst/>
          </a:prstGeom>
          <a:noFill/>
        </p:spPr>
        <p:txBody>
          <a:bodyPr wrap="square" rtlCol="0">
            <a:spAutoFit/>
          </a:bodyPr>
          <a:lstStyle/>
          <a:p>
            <a:r>
              <a:rPr lang="en-US" sz="2400" dirty="0" smtClean="0"/>
              <a:t>Although the 2D coverage offshore Namibia is quite impressive (which constitute a data base of more than 85,000 line km). </a:t>
            </a:r>
          </a:p>
          <a:p>
            <a:r>
              <a:rPr lang="en-US" sz="2400" dirty="0" smtClean="0"/>
              <a:t>There are some areas were 2D data is desperately needed. </a:t>
            </a:r>
          </a:p>
          <a:p>
            <a:r>
              <a:rPr lang="en-US" sz="2400" dirty="0" smtClean="0"/>
              <a:t>We have also noted a marked increase in the amount of 3D acquired in recent years, with more than 9,000 km</a:t>
            </a:r>
            <a:r>
              <a:rPr lang="en-US" sz="2400" baseline="30000" dirty="0" smtClean="0"/>
              <a:t>2</a:t>
            </a:r>
            <a:r>
              <a:rPr lang="en-US" sz="2400" dirty="0" smtClean="0"/>
              <a:t> to be acquired by the end of 2011, bringing the total 3D data base to just under 20,000 km</a:t>
            </a:r>
            <a:r>
              <a:rPr lang="en-US" sz="2400" baseline="30000" dirty="0" smtClean="0"/>
              <a:t>2</a:t>
            </a:r>
            <a:r>
              <a:rPr lang="en-US" sz="2400" dirty="0" smtClean="0"/>
              <a:t>.</a:t>
            </a:r>
            <a:endParaRPr lang="en-US" sz="2400" dirty="0"/>
          </a:p>
        </p:txBody>
      </p:sp>
      <p:pic>
        <p:nvPicPr>
          <p:cNvPr id="9"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2" name="Title 1"/>
          <p:cNvSpPr txBox="1">
            <a:spLocks/>
          </p:cNvSpPr>
          <p:nvPr/>
        </p:nvSpPr>
        <p:spPr>
          <a:xfrm>
            <a:off x="142908" y="-71462"/>
            <a:ext cx="9144000" cy="48743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4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Seismic exploration carried out to date and plan until 2016 (Cont…)</a:t>
            </a:r>
          </a:p>
        </p:txBody>
      </p:sp>
      <p:pic>
        <p:nvPicPr>
          <p:cNvPr id="4098" name="Picture 2"/>
          <p:cNvPicPr>
            <a:picLocks noChangeAspect="1" noChangeArrowheads="1"/>
          </p:cNvPicPr>
          <p:nvPr/>
        </p:nvPicPr>
        <p:blipFill>
          <a:blip r:embed="rId7" cstate="print"/>
          <a:srcRect b="21400"/>
          <a:stretch>
            <a:fillRect/>
          </a:stretch>
        </p:blipFill>
        <p:spPr bwMode="auto">
          <a:xfrm>
            <a:off x="714348" y="3857628"/>
            <a:ext cx="7675666" cy="2214578"/>
          </a:xfrm>
          <a:prstGeom prst="rect">
            <a:avLst/>
          </a:prstGeom>
          <a:noFill/>
          <a:ln w="9525">
            <a:noFill/>
            <a:miter lim="800000"/>
            <a:headEnd/>
            <a:tailEnd/>
          </a:ln>
          <a:effectLst/>
        </p:spPr>
      </p:pic>
      <p:pic>
        <p:nvPicPr>
          <p:cNvPr id="17" name="Picture 16" descr="Terrein3DViewReady"/>
          <p:cNvPicPr/>
          <p:nvPr/>
        </p:nvPicPr>
        <p:blipFill>
          <a:blip r:embed="rId8" cstate="print"/>
          <a:srcRect/>
          <a:stretch>
            <a:fillRect/>
          </a:stretch>
        </p:blipFill>
        <p:spPr bwMode="auto">
          <a:xfrm>
            <a:off x="5004997" y="500042"/>
            <a:ext cx="3638969" cy="2928958"/>
          </a:xfrm>
          <a:prstGeom prst="rect">
            <a:avLst/>
          </a:prstGeom>
          <a:noFill/>
          <a:ln w="9525">
            <a:noFill/>
            <a:miter lim="800000"/>
            <a:headEnd/>
            <a:tailEnd/>
          </a:ln>
        </p:spPr>
      </p:pic>
      <p:pic>
        <p:nvPicPr>
          <p:cNvPr id="18" name="Picture 17"/>
          <p:cNvPicPr/>
          <p:nvPr/>
        </p:nvPicPr>
        <p:blipFill>
          <a:blip r:embed="rId9" cstate="print"/>
          <a:srcRect/>
          <a:stretch>
            <a:fillRect/>
          </a:stretch>
        </p:blipFill>
        <p:spPr bwMode="auto">
          <a:xfrm>
            <a:off x="285720" y="500042"/>
            <a:ext cx="3929090" cy="2928958"/>
          </a:xfrm>
          <a:prstGeom prst="rect">
            <a:avLst/>
          </a:prstGeom>
          <a:noFill/>
          <a:ln w="9525">
            <a:noFill/>
            <a:miter lim="800000"/>
            <a:headEnd/>
            <a:tailEnd/>
          </a:ln>
        </p:spPr>
      </p:pic>
      <p:pic>
        <p:nvPicPr>
          <p:cNvPr id="10" name="Picture 5"/>
          <p:cNvPicPr>
            <a:picLocks noChangeAspect="1" noChangeArrowheads="1"/>
          </p:cNvPicPr>
          <p:nvPr/>
        </p:nvPicPr>
        <p:blipFill>
          <a:blip r:embed="rId10"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320804" y="-24"/>
            <a:ext cx="4465774"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EXPLORATION PROJECTS</a:t>
            </a:r>
          </a:p>
        </p:txBody>
      </p:sp>
      <p:sp>
        <p:nvSpPr>
          <p:cNvPr id="21" name="Title 1"/>
          <p:cNvSpPr txBox="1">
            <a:spLocks/>
          </p:cNvSpPr>
          <p:nvPr/>
        </p:nvSpPr>
        <p:spPr>
          <a:xfrm>
            <a:off x="214282" y="214290"/>
            <a:ext cx="8286808"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Offshore Exploration: Exploration drilling</a:t>
            </a:r>
          </a:p>
        </p:txBody>
      </p:sp>
      <p:sp>
        <p:nvSpPr>
          <p:cNvPr id="13" name="TextBox 12"/>
          <p:cNvSpPr txBox="1"/>
          <p:nvPr/>
        </p:nvSpPr>
        <p:spPr>
          <a:xfrm>
            <a:off x="71406" y="1071546"/>
            <a:ext cx="9001156" cy="830997"/>
          </a:xfrm>
          <a:prstGeom prst="rect">
            <a:avLst/>
          </a:prstGeom>
          <a:noFill/>
        </p:spPr>
        <p:txBody>
          <a:bodyPr wrap="square" rtlCol="0">
            <a:spAutoFit/>
          </a:bodyPr>
          <a:lstStyle/>
          <a:p>
            <a:pPr algn="just"/>
            <a:r>
              <a:rPr lang="en-US" sz="2400" dirty="0" smtClean="0"/>
              <a:t>To date 16 exploration and appraisal wells have been drilled offshore Namibia. However of these 16 wells, 8 are in the Kudu gas field. </a:t>
            </a:r>
          </a:p>
        </p:txBody>
      </p:sp>
      <p:pic>
        <p:nvPicPr>
          <p:cNvPr id="11" name="Picture 10"/>
          <p:cNvPicPr/>
          <p:nvPr/>
        </p:nvPicPr>
        <p:blipFill>
          <a:blip r:embed="rId7" cstate="print"/>
          <a:srcRect l="7973" t="9917" r="1993" b="23140"/>
          <a:stretch>
            <a:fillRect/>
          </a:stretch>
        </p:blipFill>
        <p:spPr bwMode="auto">
          <a:xfrm>
            <a:off x="2928267" y="1965960"/>
            <a:ext cx="3287466" cy="1463040"/>
          </a:xfrm>
          <a:prstGeom prst="rect">
            <a:avLst/>
          </a:prstGeom>
          <a:noFill/>
          <a:ln w="9525">
            <a:noFill/>
            <a:miter lim="800000"/>
            <a:headEnd/>
            <a:tailEnd/>
          </a:ln>
        </p:spPr>
      </p:pic>
      <p:pic>
        <p:nvPicPr>
          <p:cNvPr id="14" name="Picture 13"/>
          <p:cNvPicPr/>
          <p:nvPr/>
        </p:nvPicPr>
        <p:blipFill>
          <a:blip r:embed="rId8" cstate="print"/>
          <a:srcRect/>
          <a:stretch>
            <a:fillRect/>
          </a:stretch>
        </p:blipFill>
        <p:spPr bwMode="auto">
          <a:xfrm>
            <a:off x="1371600" y="3643314"/>
            <a:ext cx="6400800" cy="2650490"/>
          </a:xfrm>
          <a:prstGeom prst="rect">
            <a:avLst/>
          </a:prstGeom>
          <a:noFill/>
          <a:ln w="9525">
            <a:noFill/>
            <a:miter lim="800000"/>
            <a:headEnd/>
            <a:tailEnd/>
          </a:ln>
        </p:spPr>
      </p:pic>
      <p:pic>
        <p:nvPicPr>
          <p:cNvPr id="15" name="Picture 5"/>
          <p:cNvPicPr>
            <a:picLocks noChangeAspect="1" noChangeArrowheads="1"/>
          </p:cNvPicPr>
          <p:nvPr/>
        </p:nvPicPr>
        <p:blipFill>
          <a:blip r:embed="rId9"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1" name="Title 1"/>
          <p:cNvSpPr txBox="1">
            <a:spLocks/>
          </p:cNvSpPr>
          <p:nvPr/>
        </p:nvSpPr>
        <p:spPr>
          <a:xfrm>
            <a:off x="214282" y="-285776"/>
            <a:ext cx="8286808"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Offshore Exploration: Well failure analysis</a:t>
            </a:r>
          </a:p>
        </p:txBody>
      </p:sp>
      <p:sp>
        <p:nvSpPr>
          <p:cNvPr id="13" name="TextBox 12"/>
          <p:cNvSpPr txBox="1"/>
          <p:nvPr/>
        </p:nvSpPr>
        <p:spPr>
          <a:xfrm>
            <a:off x="71406" y="428604"/>
            <a:ext cx="9001156" cy="830997"/>
          </a:xfrm>
          <a:prstGeom prst="rect">
            <a:avLst/>
          </a:prstGeom>
          <a:noFill/>
        </p:spPr>
        <p:txBody>
          <a:bodyPr wrap="square" rtlCol="0">
            <a:spAutoFit/>
          </a:bodyPr>
          <a:lstStyle/>
          <a:p>
            <a:pPr algn="just"/>
            <a:r>
              <a:rPr lang="en-US" sz="2400" dirty="0" smtClean="0"/>
              <a:t>A detailed analysis of the current 16 exploration wells was conducted, based on source rock potential, reservoir, trap and seal.</a:t>
            </a:r>
          </a:p>
        </p:txBody>
      </p:sp>
      <p:pic>
        <p:nvPicPr>
          <p:cNvPr id="15" name="Picture 14"/>
          <p:cNvPicPr/>
          <p:nvPr/>
        </p:nvPicPr>
        <p:blipFill>
          <a:blip r:embed="rId7" cstate="print"/>
          <a:srcRect/>
          <a:stretch>
            <a:fillRect/>
          </a:stretch>
        </p:blipFill>
        <p:spPr bwMode="auto">
          <a:xfrm>
            <a:off x="497590" y="1500174"/>
            <a:ext cx="7646310" cy="2714644"/>
          </a:xfrm>
          <a:prstGeom prst="rect">
            <a:avLst/>
          </a:prstGeom>
          <a:noFill/>
          <a:ln w="9525">
            <a:noFill/>
            <a:miter lim="800000"/>
            <a:headEnd/>
            <a:tailEnd/>
          </a:ln>
        </p:spPr>
      </p:pic>
      <p:sp>
        <p:nvSpPr>
          <p:cNvPr id="18" name="TextBox 17"/>
          <p:cNvSpPr txBox="1"/>
          <p:nvPr/>
        </p:nvSpPr>
        <p:spPr>
          <a:xfrm>
            <a:off x="714348" y="1142984"/>
            <a:ext cx="3929090" cy="369332"/>
          </a:xfrm>
          <a:prstGeom prst="rect">
            <a:avLst/>
          </a:prstGeom>
          <a:noFill/>
        </p:spPr>
        <p:txBody>
          <a:bodyPr wrap="square" rtlCol="0">
            <a:spAutoFit/>
          </a:bodyPr>
          <a:lstStyle/>
          <a:p>
            <a:r>
              <a:rPr lang="en-US" b="1" dirty="0" smtClean="0"/>
              <a:t>Source potential- migration pathways</a:t>
            </a:r>
            <a:endParaRPr lang="en-US" dirty="0"/>
          </a:p>
        </p:txBody>
      </p:sp>
      <p:sp>
        <p:nvSpPr>
          <p:cNvPr id="19" name="TextBox 18"/>
          <p:cNvSpPr txBox="1"/>
          <p:nvPr/>
        </p:nvSpPr>
        <p:spPr>
          <a:xfrm>
            <a:off x="5857884" y="1142984"/>
            <a:ext cx="3143272" cy="369332"/>
          </a:xfrm>
          <a:prstGeom prst="rect">
            <a:avLst/>
          </a:prstGeom>
          <a:noFill/>
        </p:spPr>
        <p:txBody>
          <a:bodyPr wrap="square" rtlCol="0">
            <a:spAutoFit/>
          </a:bodyPr>
          <a:lstStyle/>
          <a:p>
            <a:r>
              <a:rPr lang="en-US" b="1" dirty="0" smtClean="0"/>
              <a:t>Reservoir</a:t>
            </a:r>
            <a:endParaRPr lang="en-US" dirty="0"/>
          </a:p>
        </p:txBody>
      </p:sp>
      <p:sp>
        <p:nvSpPr>
          <p:cNvPr id="22" name="TextBox 21"/>
          <p:cNvSpPr txBox="1"/>
          <p:nvPr/>
        </p:nvSpPr>
        <p:spPr>
          <a:xfrm>
            <a:off x="0" y="4214818"/>
            <a:ext cx="4572000" cy="1200329"/>
          </a:xfrm>
          <a:prstGeom prst="rect">
            <a:avLst/>
          </a:prstGeom>
          <a:noFill/>
        </p:spPr>
        <p:txBody>
          <a:bodyPr wrap="square" rtlCol="0">
            <a:spAutoFit/>
          </a:bodyPr>
          <a:lstStyle/>
          <a:p>
            <a:r>
              <a:rPr lang="en-US" dirty="0" smtClean="0"/>
              <a:t>50% of the wells had good source rock potential and migration pathways, while 30% have poor source rock potential and migration pathways.</a:t>
            </a:r>
            <a:endParaRPr lang="en-US" dirty="0"/>
          </a:p>
        </p:txBody>
      </p:sp>
      <p:sp>
        <p:nvSpPr>
          <p:cNvPr id="24" name="TextBox 23"/>
          <p:cNvSpPr txBox="1"/>
          <p:nvPr/>
        </p:nvSpPr>
        <p:spPr>
          <a:xfrm>
            <a:off x="0" y="5357826"/>
            <a:ext cx="4572000" cy="923330"/>
          </a:xfrm>
          <a:prstGeom prst="rect">
            <a:avLst/>
          </a:prstGeom>
          <a:noFill/>
        </p:spPr>
        <p:txBody>
          <a:bodyPr wrap="square" rtlCol="0">
            <a:spAutoFit/>
          </a:bodyPr>
          <a:lstStyle/>
          <a:p>
            <a:r>
              <a:rPr lang="en-US" dirty="0" smtClean="0"/>
              <a:t>Detailed mapping of faults, fracture areas etc, could reduce the risk by analyzing which of the prospects are connected to the kitchen areas.</a:t>
            </a:r>
            <a:endParaRPr lang="en-US" dirty="0"/>
          </a:p>
        </p:txBody>
      </p:sp>
      <p:sp>
        <p:nvSpPr>
          <p:cNvPr id="25" name="TextBox 24"/>
          <p:cNvSpPr txBox="1"/>
          <p:nvPr/>
        </p:nvSpPr>
        <p:spPr>
          <a:xfrm>
            <a:off x="4572000" y="4357694"/>
            <a:ext cx="4572000" cy="2215991"/>
          </a:xfrm>
          <a:prstGeom prst="rect">
            <a:avLst/>
          </a:prstGeom>
          <a:noFill/>
        </p:spPr>
        <p:txBody>
          <a:bodyPr wrap="square" rtlCol="0">
            <a:spAutoFit/>
          </a:bodyPr>
          <a:lstStyle/>
          <a:p>
            <a:r>
              <a:rPr lang="en-US" dirty="0" smtClean="0"/>
              <a:t>The reservoir analysis shows that most of the wells had good reservoir quality in multiple stratigraphic levels, from the Synrift (Barremian) section to the Tertiary section. </a:t>
            </a:r>
          </a:p>
          <a:p>
            <a:r>
              <a:rPr lang="en-US" sz="2400" b="1" dirty="0" smtClean="0"/>
              <a:t>In offshore Namibia, reservoir is not a risk factor at all.</a:t>
            </a:r>
          </a:p>
          <a:p>
            <a:endParaRPr lang="en-US" dirty="0"/>
          </a:p>
        </p:txBody>
      </p:sp>
      <p:sp>
        <p:nvSpPr>
          <p:cNvPr id="28" name="Rounded Rectangular Callout 27"/>
          <p:cNvSpPr/>
          <p:nvPr/>
        </p:nvSpPr>
        <p:spPr>
          <a:xfrm rot="10800000">
            <a:off x="0" y="4143380"/>
            <a:ext cx="4429124" cy="2143140"/>
          </a:xfrm>
          <a:prstGeom prst="wedgeRoundRectCallou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ular Callout 28"/>
          <p:cNvSpPr/>
          <p:nvPr/>
        </p:nvSpPr>
        <p:spPr>
          <a:xfrm rot="10800000">
            <a:off x="4572032" y="4143380"/>
            <a:ext cx="4429124" cy="2143140"/>
          </a:xfrm>
          <a:prstGeom prst="wedgeRoundRectCallout">
            <a:avLst/>
          </a:prstGeom>
          <a:solidFill>
            <a:schemeClr val="accent1">
              <a:alpha val="27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214282" y="3429000"/>
            <a:ext cx="4286248" cy="2954655"/>
          </a:xfrm>
          <a:prstGeom prst="rect">
            <a:avLst/>
          </a:prstGeom>
          <a:noFill/>
        </p:spPr>
        <p:txBody>
          <a:bodyPr wrap="square" rtlCol="0">
            <a:spAutoFit/>
          </a:bodyPr>
          <a:lstStyle/>
          <a:p>
            <a:r>
              <a:rPr lang="en-US" dirty="0" smtClean="0"/>
              <a:t>Trap has been the main cause for the failure of most (75%) of the wells. </a:t>
            </a:r>
          </a:p>
          <a:p>
            <a:r>
              <a:rPr lang="en-US" dirty="0" smtClean="0"/>
              <a:t>The failure can be attributed to the historical mapping of traps based on 2D seismic, which is not adequate to image subtle structures, stratigraphic traps, closure of traps and trapping mechanism. </a:t>
            </a:r>
          </a:p>
          <a:p>
            <a:r>
              <a:rPr lang="en-US" sz="2000" b="1" dirty="0" smtClean="0"/>
              <a:t>We are hoping to mitigate this risk element by insisting that future wells are drilled based on 3D seismic.</a:t>
            </a:r>
            <a:endParaRPr lang="en-US" sz="2000" b="1" dirty="0"/>
          </a:p>
        </p:txBody>
      </p:sp>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2612834" y="571480"/>
            <a:ext cx="642942" cy="369332"/>
          </a:xfrm>
          <a:prstGeom prst="rect">
            <a:avLst/>
          </a:prstGeom>
          <a:noFill/>
        </p:spPr>
        <p:txBody>
          <a:bodyPr wrap="square" rtlCol="0">
            <a:spAutoFit/>
          </a:bodyPr>
          <a:lstStyle/>
          <a:p>
            <a:r>
              <a:rPr lang="en-US" b="1" dirty="0" smtClean="0"/>
              <a:t>Trap</a:t>
            </a:r>
            <a:endParaRPr lang="en-US" dirty="0"/>
          </a:p>
        </p:txBody>
      </p:sp>
      <p:sp>
        <p:nvSpPr>
          <p:cNvPr id="19" name="TextBox 18"/>
          <p:cNvSpPr txBox="1"/>
          <p:nvPr/>
        </p:nvSpPr>
        <p:spPr>
          <a:xfrm>
            <a:off x="5898982" y="571480"/>
            <a:ext cx="816158" cy="369332"/>
          </a:xfrm>
          <a:prstGeom prst="rect">
            <a:avLst/>
          </a:prstGeom>
          <a:noFill/>
        </p:spPr>
        <p:txBody>
          <a:bodyPr wrap="square" rtlCol="0">
            <a:spAutoFit/>
          </a:bodyPr>
          <a:lstStyle/>
          <a:p>
            <a:r>
              <a:rPr lang="en-US" b="1" dirty="0" smtClean="0"/>
              <a:t>Seal</a:t>
            </a:r>
            <a:endParaRPr lang="en-US" dirty="0"/>
          </a:p>
        </p:txBody>
      </p:sp>
      <p:sp>
        <p:nvSpPr>
          <p:cNvPr id="25" name="TextBox 24"/>
          <p:cNvSpPr txBox="1"/>
          <p:nvPr/>
        </p:nvSpPr>
        <p:spPr>
          <a:xfrm>
            <a:off x="4714876" y="4000504"/>
            <a:ext cx="4214842" cy="1569660"/>
          </a:xfrm>
          <a:prstGeom prst="rect">
            <a:avLst/>
          </a:prstGeom>
          <a:noFill/>
        </p:spPr>
        <p:txBody>
          <a:bodyPr wrap="square" rtlCol="0">
            <a:spAutoFit/>
          </a:bodyPr>
          <a:lstStyle/>
          <a:p>
            <a:r>
              <a:rPr lang="en-US" dirty="0" smtClean="0"/>
              <a:t>All the wells the quality of the seal was either good or fair. </a:t>
            </a:r>
          </a:p>
          <a:p>
            <a:r>
              <a:rPr lang="en-US" sz="2000" b="1" dirty="0" smtClean="0"/>
              <a:t>Like reservoir, seal is everywhere in offshore Namibia. It thus not a risk factor at all.</a:t>
            </a:r>
            <a:endParaRPr lang="en-US" sz="2000" b="1" dirty="0"/>
          </a:p>
        </p:txBody>
      </p:sp>
      <p:pic>
        <p:nvPicPr>
          <p:cNvPr id="17" name="Picture 16"/>
          <p:cNvPicPr/>
          <p:nvPr/>
        </p:nvPicPr>
        <p:blipFill>
          <a:blip r:embed="rId7" cstate="print"/>
          <a:srcRect/>
          <a:stretch>
            <a:fillRect/>
          </a:stretch>
        </p:blipFill>
        <p:spPr bwMode="auto">
          <a:xfrm>
            <a:off x="1184074" y="1000108"/>
            <a:ext cx="6674074" cy="2467621"/>
          </a:xfrm>
          <a:prstGeom prst="rect">
            <a:avLst/>
          </a:prstGeom>
          <a:noFill/>
          <a:ln w="9525">
            <a:noFill/>
            <a:miter lim="800000"/>
            <a:headEnd/>
            <a:tailEnd/>
          </a:ln>
        </p:spPr>
      </p:pic>
      <p:sp>
        <p:nvSpPr>
          <p:cNvPr id="28" name="Rounded Rectangular Callout 27"/>
          <p:cNvSpPr/>
          <p:nvPr/>
        </p:nvSpPr>
        <p:spPr>
          <a:xfrm rot="10800000">
            <a:off x="0" y="3429000"/>
            <a:ext cx="4572000" cy="2857520"/>
          </a:xfrm>
          <a:prstGeom prst="wedgeRoundRectCallou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ular Callout 28"/>
          <p:cNvSpPr/>
          <p:nvPr/>
        </p:nvSpPr>
        <p:spPr>
          <a:xfrm rot="10800000">
            <a:off x="4572032" y="3429000"/>
            <a:ext cx="4429124" cy="2857520"/>
          </a:xfrm>
          <a:prstGeom prst="wedgeRoundRectCallout">
            <a:avLst/>
          </a:prstGeom>
          <a:solidFill>
            <a:schemeClr val="accent1">
              <a:alpha val="27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214282" y="-285776"/>
            <a:ext cx="8286808"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Offshore Exploration: Well failure analysis (Cont…)</a:t>
            </a:r>
          </a:p>
        </p:txBody>
      </p:sp>
      <p:pic>
        <p:nvPicPr>
          <p:cNvPr id="14"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pic>
        <p:nvPicPr>
          <p:cNvPr id="14" name="Picture 13"/>
          <p:cNvPicPr/>
          <p:nvPr/>
        </p:nvPicPr>
        <p:blipFill>
          <a:blip r:embed="rId7" cstate="print"/>
          <a:srcRect l="9950" t="16529" r="1990" b="19835"/>
          <a:stretch>
            <a:fillRect/>
          </a:stretch>
        </p:blipFill>
        <p:spPr bwMode="auto">
          <a:xfrm>
            <a:off x="428596" y="1142984"/>
            <a:ext cx="8286808" cy="4429156"/>
          </a:xfrm>
          <a:prstGeom prst="rect">
            <a:avLst/>
          </a:prstGeom>
          <a:noFill/>
        </p:spPr>
      </p:pic>
      <p:sp>
        <p:nvSpPr>
          <p:cNvPr id="15" name="Title 1"/>
          <p:cNvSpPr txBox="1">
            <a:spLocks/>
          </p:cNvSpPr>
          <p:nvPr/>
        </p:nvSpPr>
        <p:spPr>
          <a:xfrm>
            <a:off x="214282" y="428604"/>
            <a:ext cx="1500198" cy="500066"/>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Summary  </a:t>
            </a:r>
          </a:p>
        </p:txBody>
      </p:sp>
      <p:sp>
        <p:nvSpPr>
          <p:cNvPr id="24" name="Title 1"/>
          <p:cNvSpPr txBox="1">
            <a:spLocks/>
          </p:cNvSpPr>
          <p:nvPr/>
        </p:nvSpPr>
        <p:spPr>
          <a:xfrm>
            <a:off x="214282" y="-285776"/>
            <a:ext cx="8286808"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Offshore Exploration: Well failure analysis</a:t>
            </a:r>
          </a:p>
        </p:txBody>
      </p:sp>
      <p:pic>
        <p:nvPicPr>
          <p:cNvPr id="8"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5" name="Rectangle 14"/>
          <p:cNvSpPr/>
          <p:nvPr/>
        </p:nvSpPr>
        <p:spPr>
          <a:xfrm>
            <a:off x="357158" y="1072108"/>
            <a:ext cx="9003372" cy="3785652"/>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rPr>
              <a:t>INTRODUCTION</a:t>
            </a:r>
          </a:p>
          <a:p>
            <a:r>
              <a:rPr lang="en-US" sz="2400" b="1" dirty="0" smtClean="0">
                <a:ln w="10541" cmpd="sng">
                  <a:solidFill>
                    <a:schemeClr val="accent1">
                      <a:shade val="88000"/>
                      <a:satMod val="110000"/>
                    </a:schemeClr>
                  </a:solidFill>
                  <a:prstDash val="solid"/>
                </a:ln>
              </a:rPr>
              <a:t>PRODUCTION PROJECT</a:t>
            </a:r>
          </a:p>
          <a:p>
            <a:r>
              <a:rPr lang="en-US" sz="2400" b="1" dirty="0" smtClean="0">
                <a:ln w="10541" cmpd="sng">
                  <a:solidFill>
                    <a:schemeClr val="accent1">
                      <a:shade val="88000"/>
                      <a:satMod val="110000"/>
                    </a:schemeClr>
                  </a:solidFill>
                  <a:prstDash val="solid"/>
                </a:ln>
              </a:rPr>
              <a:t>    Kudu gas field</a:t>
            </a:r>
          </a:p>
          <a:p>
            <a:r>
              <a:rPr lang="en-US" sz="2400" b="1" dirty="0" smtClean="0">
                <a:ln w="10541" cmpd="sng">
                  <a:solidFill>
                    <a:schemeClr val="accent1">
                      <a:shade val="88000"/>
                      <a:satMod val="110000"/>
                    </a:schemeClr>
                  </a:solidFill>
                  <a:prstDash val="solid"/>
                </a:ln>
              </a:rPr>
              <a:t>EXPLORATION PROJECTS</a:t>
            </a:r>
          </a:p>
          <a:p>
            <a:r>
              <a:rPr lang="en-US" sz="2400" b="1" dirty="0" smtClean="0">
                <a:ln w="10541" cmpd="sng">
                  <a:solidFill>
                    <a:schemeClr val="accent1">
                      <a:shade val="88000"/>
                      <a:satMod val="110000"/>
                    </a:schemeClr>
                  </a:solidFill>
                  <a:prstDash val="solid"/>
                </a:ln>
              </a:rPr>
              <a:t>   Onshore Exploration</a:t>
            </a:r>
          </a:p>
          <a:p>
            <a:r>
              <a:rPr lang="en-US" sz="2400" b="1" dirty="0" smtClean="0">
                <a:ln w="10541" cmpd="sng">
                  <a:solidFill>
                    <a:schemeClr val="accent1">
                      <a:shade val="88000"/>
                      <a:satMod val="110000"/>
                    </a:schemeClr>
                  </a:solidFill>
                  <a:prstDash val="solid"/>
                </a:ln>
              </a:rPr>
              <a:t>      Conventional Oil and Gas</a:t>
            </a:r>
          </a:p>
          <a:p>
            <a:r>
              <a:rPr lang="en-US" sz="2400" b="1" dirty="0" smtClean="0">
                <a:ln w="10541" cmpd="sng">
                  <a:solidFill>
                    <a:schemeClr val="accent1">
                      <a:shade val="88000"/>
                      <a:satMod val="110000"/>
                    </a:schemeClr>
                  </a:solidFill>
                  <a:prstDash val="solid"/>
                </a:ln>
              </a:rPr>
              <a:t>      Non-Conventional Gas</a:t>
            </a:r>
          </a:p>
          <a:p>
            <a:r>
              <a:rPr lang="en-US" sz="2400" b="1" dirty="0" smtClean="0">
                <a:ln w="10541" cmpd="sng">
                  <a:solidFill>
                    <a:schemeClr val="accent1">
                      <a:shade val="88000"/>
                      <a:satMod val="110000"/>
                    </a:schemeClr>
                  </a:solidFill>
                  <a:prstDash val="solid"/>
                </a:ln>
              </a:rPr>
              <a:t>  Offshore Exploration</a:t>
            </a:r>
          </a:p>
          <a:p>
            <a:r>
              <a:rPr lang="en-US" sz="2400" b="1" dirty="0" smtClean="0">
                <a:ln w="10541" cmpd="sng">
                  <a:solidFill>
                    <a:schemeClr val="accent1">
                      <a:shade val="88000"/>
                      <a:satMod val="110000"/>
                    </a:schemeClr>
                  </a:solidFill>
                  <a:prstDash val="solid"/>
                </a:ln>
              </a:rPr>
              <a:t>Current exploration activity in offshore Namibia basins and future perspective</a:t>
            </a:r>
          </a:p>
        </p:txBody>
      </p:sp>
      <p:sp>
        <p:nvSpPr>
          <p:cNvPr id="27" name="Rectangle 26"/>
          <p:cNvSpPr/>
          <p:nvPr/>
        </p:nvSpPr>
        <p:spPr>
          <a:xfrm>
            <a:off x="285720" y="4714884"/>
            <a:ext cx="2204450" cy="584775"/>
          </a:xfrm>
          <a:prstGeom prst="rect">
            <a:avLst/>
          </a:prstGeom>
        </p:spPr>
        <p:txBody>
          <a:bodyPr wrap="none">
            <a:spAutoFit/>
          </a:bodyPr>
          <a:lstStyle/>
          <a:p>
            <a:r>
              <a:rPr lang="en-US" sz="3200" b="1" dirty="0" smtClean="0">
                <a:ln w="10541" cmpd="sng">
                  <a:solidFill>
                    <a:schemeClr val="accent1">
                      <a:shade val="88000"/>
                      <a:satMod val="110000"/>
                    </a:schemeClr>
                  </a:solidFill>
                  <a:prstDash val="solid"/>
                </a:ln>
              </a:rPr>
              <a:t>Conclusions</a:t>
            </a:r>
          </a:p>
        </p:txBody>
      </p:sp>
      <p:sp>
        <p:nvSpPr>
          <p:cNvPr id="28" name="Rectangle 27"/>
          <p:cNvSpPr/>
          <p:nvPr/>
        </p:nvSpPr>
        <p:spPr>
          <a:xfrm>
            <a:off x="260920" y="201019"/>
            <a:ext cx="3662990" cy="584775"/>
          </a:xfrm>
          <a:prstGeom prst="rect">
            <a:avLst/>
          </a:prstGeom>
        </p:spPr>
        <p:txBody>
          <a:bodyPr wrap="none">
            <a:spAutoFit/>
          </a:bodyPr>
          <a:lstStyle/>
          <a:p>
            <a:r>
              <a:rPr lang="en-US" sz="3200" b="1" u="sng" dirty="0" smtClean="0">
                <a:ln w="10541" cmpd="sng">
                  <a:solidFill>
                    <a:schemeClr val="accent1">
                      <a:shade val="88000"/>
                      <a:satMod val="110000"/>
                    </a:schemeClr>
                  </a:solidFill>
                  <a:prstDash val="solid"/>
                </a:ln>
              </a:rPr>
              <a:t>Presentation outline</a:t>
            </a:r>
          </a:p>
        </p:txBody>
      </p:sp>
      <p:pic>
        <p:nvPicPr>
          <p:cNvPr id="9" name="Picture 5"/>
          <p:cNvPicPr>
            <a:picLocks noChangeAspect="1" noChangeArrowheads="1"/>
          </p:cNvPicPr>
          <p:nvPr/>
        </p:nvPicPr>
        <p:blipFill>
          <a:blip r:embed="rId7"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320804" y="-24"/>
            <a:ext cx="4465774"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EXPLORATION PROJECTS</a:t>
            </a:r>
          </a:p>
        </p:txBody>
      </p:sp>
      <p:sp>
        <p:nvSpPr>
          <p:cNvPr id="21" name="Title 1"/>
          <p:cNvSpPr txBox="1">
            <a:spLocks/>
          </p:cNvSpPr>
          <p:nvPr/>
        </p:nvSpPr>
        <p:spPr>
          <a:xfrm>
            <a:off x="142844" y="142852"/>
            <a:ext cx="3214710"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Offshore Exploration </a:t>
            </a:r>
          </a:p>
        </p:txBody>
      </p:sp>
      <p:sp>
        <p:nvSpPr>
          <p:cNvPr id="22" name="Title 1"/>
          <p:cNvSpPr txBox="1">
            <a:spLocks/>
          </p:cNvSpPr>
          <p:nvPr/>
        </p:nvSpPr>
        <p:spPr>
          <a:xfrm>
            <a:off x="71406" y="857232"/>
            <a:ext cx="9429816" cy="428628"/>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2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Current exploration activity in offshore Namibia basins and future perspective</a:t>
            </a:r>
          </a:p>
        </p:txBody>
      </p:sp>
      <p:pic>
        <p:nvPicPr>
          <p:cNvPr id="10" name="Picture 9" descr="License_map2011_offshore.jpg"/>
          <p:cNvPicPr/>
          <p:nvPr/>
        </p:nvPicPr>
        <p:blipFill>
          <a:blip r:embed="rId7" cstate="print"/>
          <a:srcRect t="4591"/>
          <a:stretch>
            <a:fillRect/>
          </a:stretch>
        </p:blipFill>
        <p:spPr>
          <a:xfrm>
            <a:off x="1000100" y="1296307"/>
            <a:ext cx="7052502" cy="4990213"/>
          </a:xfrm>
          <a:prstGeom prst="rect">
            <a:avLst/>
          </a:prstGeom>
        </p:spPr>
      </p:pic>
      <p:pic>
        <p:nvPicPr>
          <p:cNvPr id="11"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9" name="Title 1"/>
          <p:cNvSpPr txBox="1">
            <a:spLocks/>
          </p:cNvSpPr>
          <p:nvPr/>
        </p:nvSpPr>
        <p:spPr>
          <a:xfrm>
            <a:off x="467544" y="-127992"/>
            <a:ext cx="8355704" cy="1252736"/>
          </a:xfrm>
          <a:prstGeom prst="rect">
            <a:avLst/>
          </a:prstGeom>
        </p:spPr>
        <p:txBody>
          <a:bodyPr vert="horz" lIns="91440" tIns="45720" rIns="91440" bIns="45720" rtlCol="0" anchor="ctr">
            <a:normAutofit/>
          </a:bodyPr>
          <a:lstStyle/>
          <a:p>
            <a:pPr algn="ctr">
              <a:spcBef>
                <a:spcPct val="0"/>
              </a:spcBef>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Leading exploration companies in offshore Namibia in the last 5 years </a:t>
            </a:r>
          </a:p>
        </p:txBody>
      </p:sp>
      <p:sp>
        <p:nvSpPr>
          <p:cNvPr id="22" name="Rectangle 21"/>
          <p:cNvSpPr/>
          <p:nvPr/>
        </p:nvSpPr>
        <p:spPr>
          <a:xfrm>
            <a:off x="251520" y="1052736"/>
            <a:ext cx="2880320" cy="2520280"/>
          </a:xfrm>
          <a:prstGeom prst="rect">
            <a:avLst/>
          </a:prstGeom>
          <a:solidFill>
            <a:srgbClr val="00CC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Drilled Kudu-8</a:t>
            </a:r>
          </a:p>
          <a:p>
            <a:pPr algn="ctr"/>
            <a:r>
              <a:rPr lang="en-US" dirty="0" smtClean="0">
                <a:solidFill>
                  <a:schemeClr val="tx1"/>
                </a:solidFill>
              </a:rPr>
              <a:t>Production license (Kudu)</a:t>
            </a:r>
          </a:p>
          <a:p>
            <a:pPr algn="ctr"/>
            <a:r>
              <a:rPr lang="es-ES" dirty="0" smtClean="0">
                <a:solidFill>
                  <a:schemeClr val="tx1"/>
                </a:solidFill>
              </a:rPr>
              <a:t> </a:t>
            </a:r>
            <a:endParaRPr lang="en-US" dirty="0" smtClean="0">
              <a:solidFill>
                <a:schemeClr val="tx1"/>
              </a:solidFill>
            </a:endParaRPr>
          </a:p>
          <a:p>
            <a:pPr algn="ctr"/>
            <a:endParaRPr lang="en-US" dirty="0" smtClean="0">
              <a:solidFill>
                <a:schemeClr val="tx1"/>
              </a:solidFill>
            </a:endParaRPr>
          </a:p>
        </p:txBody>
      </p:sp>
      <p:sp>
        <p:nvSpPr>
          <p:cNvPr id="14" name="Rectangle 13"/>
          <p:cNvSpPr/>
          <p:nvPr/>
        </p:nvSpPr>
        <p:spPr>
          <a:xfrm>
            <a:off x="883395" y="980728"/>
            <a:ext cx="1672381" cy="523220"/>
          </a:xfrm>
          <a:prstGeom prst="rect">
            <a:avLst/>
          </a:prstGeom>
          <a:noFill/>
        </p:spPr>
        <p:txBody>
          <a:bodyPr wrap="none" lIns="91440" tIns="45720" rIns="91440" bIns="45720">
            <a:spAutoFit/>
          </a:bodyPr>
          <a:lstStyle/>
          <a:p>
            <a:pPr algn="ct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Tullow</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 Oil</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28" name="Rectangle 27"/>
          <p:cNvSpPr/>
          <p:nvPr/>
        </p:nvSpPr>
        <p:spPr>
          <a:xfrm>
            <a:off x="3203848" y="1052736"/>
            <a:ext cx="2880320" cy="2520280"/>
          </a:xfrm>
          <a:prstGeom prst="rect">
            <a:avLst/>
          </a:prstGeom>
          <a:solidFill>
            <a:srgbClr val="00CC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Drilled Kunene-1 well</a:t>
            </a:r>
          </a:p>
          <a:p>
            <a:pPr algn="ctr"/>
            <a:r>
              <a:rPr lang="en-US" dirty="0" smtClean="0">
                <a:solidFill>
                  <a:schemeClr val="tx1"/>
                </a:solidFill>
              </a:rPr>
              <a:t>Demonstrated 2 active petroleum systems similar to the present in offshore Brazil.</a:t>
            </a:r>
          </a:p>
          <a:p>
            <a:pPr algn="ctr"/>
            <a:endParaRPr lang="en-US" dirty="0">
              <a:solidFill>
                <a:schemeClr val="tx1"/>
              </a:solidFill>
            </a:endParaRPr>
          </a:p>
        </p:txBody>
      </p:sp>
      <p:sp>
        <p:nvSpPr>
          <p:cNvPr id="29" name="Rectangle 28"/>
          <p:cNvSpPr/>
          <p:nvPr/>
        </p:nvSpPr>
        <p:spPr>
          <a:xfrm>
            <a:off x="6156176" y="1052736"/>
            <a:ext cx="2880320" cy="2520280"/>
          </a:xfrm>
          <a:prstGeom prst="rect">
            <a:avLst/>
          </a:prstGeom>
          <a:solidFill>
            <a:srgbClr val="00CC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4500 km</a:t>
            </a:r>
            <a:r>
              <a:rPr lang="en-US" baseline="30000" dirty="0" smtClean="0">
                <a:solidFill>
                  <a:schemeClr val="tx1"/>
                </a:solidFill>
              </a:rPr>
              <a:t>2</a:t>
            </a:r>
            <a:r>
              <a:rPr lang="en-US" dirty="0" smtClean="0">
                <a:solidFill>
                  <a:schemeClr val="tx1"/>
                </a:solidFill>
              </a:rPr>
              <a:t> 3D Seismic</a:t>
            </a:r>
          </a:p>
          <a:p>
            <a:pPr algn="ctr"/>
            <a:r>
              <a:rPr lang="en-US" dirty="0" smtClean="0">
                <a:solidFill>
                  <a:schemeClr val="tx1"/>
                </a:solidFill>
              </a:rPr>
              <a:t>1500 km 2D Seismic</a:t>
            </a:r>
          </a:p>
          <a:p>
            <a:pPr algn="ctr"/>
            <a:r>
              <a:rPr lang="en-GB" dirty="0" smtClean="0">
                <a:solidFill>
                  <a:schemeClr val="tx1"/>
                </a:solidFill>
              </a:rPr>
              <a:t>US$ 80 million to date</a:t>
            </a:r>
            <a:endParaRPr lang="en-US" dirty="0" smtClean="0">
              <a:solidFill>
                <a:schemeClr val="tx1"/>
              </a:solidFill>
            </a:endParaRPr>
          </a:p>
          <a:p>
            <a:pPr algn="ctr"/>
            <a:r>
              <a:rPr lang="en-US" dirty="0" smtClean="0">
                <a:solidFill>
                  <a:schemeClr val="tx1"/>
                </a:solidFill>
              </a:rPr>
              <a:t>Mapped 17 prospects and leads</a:t>
            </a:r>
          </a:p>
          <a:p>
            <a:pPr algn="ctr"/>
            <a:r>
              <a:rPr lang="en-US" dirty="0" smtClean="0">
                <a:solidFill>
                  <a:schemeClr val="tx1"/>
                </a:solidFill>
              </a:rPr>
              <a:t>Ready for drilling northern and southern blocks</a:t>
            </a:r>
          </a:p>
        </p:txBody>
      </p:sp>
      <p:sp>
        <p:nvSpPr>
          <p:cNvPr id="30" name="Rectangle 29"/>
          <p:cNvSpPr/>
          <p:nvPr/>
        </p:nvSpPr>
        <p:spPr>
          <a:xfrm>
            <a:off x="3444309" y="980728"/>
            <a:ext cx="2343591" cy="523220"/>
          </a:xfrm>
          <a:prstGeom prst="rect">
            <a:avLst/>
          </a:prstGeom>
          <a:noFill/>
        </p:spPr>
        <p:txBody>
          <a:bodyPr wrap="none" lIns="91440" tIns="45720" rIns="91440" bIns="45720">
            <a:spAutoFit/>
          </a:bodyPr>
          <a:lstStyle/>
          <a:p>
            <a:pPr algn="ct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Sintezneftegaz</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31" name="Rectangle 30"/>
          <p:cNvSpPr/>
          <p:nvPr/>
        </p:nvSpPr>
        <p:spPr>
          <a:xfrm>
            <a:off x="6357950" y="980728"/>
            <a:ext cx="2528256"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Enigma/Chariot</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32" name="Rectangle 31"/>
          <p:cNvSpPr/>
          <p:nvPr/>
        </p:nvSpPr>
        <p:spPr>
          <a:xfrm>
            <a:off x="251520" y="3717032"/>
            <a:ext cx="2880320" cy="2520280"/>
          </a:xfrm>
          <a:prstGeom prst="rect">
            <a:avLst/>
          </a:prstGeom>
          <a:solidFill>
            <a:srgbClr val="00CC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1500 km</a:t>
            </a:r>
            <a:r>
              <a:rPr lang="en-US" baseline="30000" dirty="0" smtClean="0">
                <a:solidFill>
                  <a:schemeClr val="tx1"/>
                </a:solidFill>
              </a:rPr>
              <a:t>2</a:t>
            </a:r>
            <a:r>
              <a:rPr lang="en-US" dirty="0" smtClean="0">
                <a:solidFill>
                  <a:schemeClr val="tx1"/>
                </a:solidFill>
              </a:rPr>
              <a:t> 3D seismic</a:t>
            </a:r>
          </a:p>
          <a:p>
            <a:pPr algn="ctr"/>
            <a:r>
              <a:rPr lang="en-US" dirty="0" smtClean="0">
                <a:solidFill>
                  <a:schemeClr val="tx1"/>
                </a:solidFill>
              </a:rPr>
              <a:t>Processing and interpreting seismic information.</a:t>
            </a:r>
          </a:p>
          <a:p>
            <a:pPr algn="ctr"/>
            <a:r>
              <a:rPr lang="en-US" dirty="0" smtClean="0">
                <a:solidFill>
                  <a:schemeClr val="tx1"/>
                </a:solidFill>
              </a:rPr>
              <a:t>Good prospects have been revealed , possibility to drill in 2012</a:t>
            </a:r>
          </a:p>
        </p:txBody>
      </p:sp>
      <p:sp>
        <p:nvSpPr>
          <p:cNvPr id="33" name="Rectangle 32"/>
          <p:cNvSpPr/>
          <p:nvPr/>
        </p:nvSpPr>
        <p:spPr>
          <a:xfrm>
            <a:off x="1064183" y="3645024"/>
            <a:ext cx="1310808"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Arcadia</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34" name="Rectangle 33"/>
          <p:cNvSpPr/>
          <p:nvPr/>
        </p:nvSpPr>
        <p:spPr>
          <a:xfrm>
            <a:off x="3203848" y="3717032"/>
            <a:ext cx="2880320" cy="2520280"/>
          </a:xfrm>
          <a:prstGeom prst="rect">
            <a:avLst/>
          </a:prstGeom>
          <a:solidFill>
            <a:srgbClr val="00CC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Re-processing  &amp; interpreting 1130km existing of 2D seismic, high resolution geochemical analysis, satellite seepage detection, advance geochemical evaluation</a:t>
            </a:r>
            <a:endParaRPr lang="en-US" dirty="0">
              <a:solidFill>
                <a:schemeClr val="tx1"/>
              </a:solidFill>
            </a:endParaRPr>
          </a:p>
        </p:txBody>
      </p:sp>
      <p:sp>
        <p:nvSpPr>
          <p:cNvPr id="35" name="Rectangle 34"/>
          <p:cNvSpPr/>
          <p:nvPr/>
        </p:nvSpPr>
        <p:spPr>
          <a:xfrm>
            <a:off x="3208409" y="3717032"/>
            <a:ext cx="2935227" cy="461665"/>
          </a:xfrm>
          <a:prstGeom prst="rect">
            <a:avLst/>
          </a:prstGeom>
          <a:noFill/>
        </p:spPr>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Universal Power Corp</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36" name="Rectangle 35"/>
          <p:cNvSpPr/>
          <p:nvPr/>
        </p:nvSpPr>
        <p:spPr>
          <a:xfrm>
            <a:off x="6156176" y="3717032"/>
            <a:ext cx="2880320" cy="2520280"/>
          </a:xfrm>
          <a:prstGeom prst="rect">
            <a:avLst/>
          </a:prstGeom>
          <a:solidFill>
            <a:srgbClr val="00CC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Raised $ 1.54 billion in IPO Re-processing &amp;</a:t>
            </a:r>
          </a:p>
          <a:p>
            <a:pPr algn="ctr"/>
            <a:r>
              <a:rPr lang="en-US" dirty="0" smtClean="0">
                <a:solidFill>
                  <a:schemeClr val="tx1"/>
                </a:solidFill>
              </a:rPr>
              <a:t>Acquisition of more 9 000 km2 of 3D and planning to drill more than two wells from 2012.</a:t>
            </a:r>
            <a:endParaRPr lang="en-US" dirty="0"/>
          </a:p>
        </p:txBody>
      </p:sp>
      <p:sp>
        <p:nvSpPr>
          <p:cNvPr id="37" name="Rectangle 36"/>
          <p:cNvSpPr/>
          <p:nvPr/>
        </p:nvSpPr>
        <p:spPr>
          <a:xfrm>
            <a:off x="6497333" y="3645024"/>
            <a:ext cx="2253822" cy="523220"/>
          </a:xfrm>
          <a:prstGeom prst="rect">
            <a:avLst/>
          </a:prstGeom>
          <a:noFill/>
        </p:spPr>
        <p:txBody>
          <a:bodyPr wrap="none" lIns="91440" tIns="45720" rIns="91440" bIns="45720">
            <a:spAutoFit/>
          </a:bodyPr>
          <a:lstStyle/>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HRT Oil &amp; Gas</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19" name="Rectangle 18"/>
          <p:cNvSpPr/>
          <p:nvPr/>
        </p:nvSpPr>
        <p:spPr>
          <a:xfrm>
            <a:off x="1000100" y="1357298"/>
            <a:ext cx="1339854" cy="461665"/>
          </a:xfrm>
          <a:prstGeom prst="rect">
            <a:avLst/>
          </a:prstGeom>
          <a:noFill/>
        </p:spPr>
        <p:txBody>
          <a:bodyPr wrap="none" lIns="91440" tIns="45720" rIns="91440" bIns="45720">
            <a:spAutoFit/>
          </a:bodyPr>
          <a:lstStyle/>
          <a:p>
            <a:pPr algn="ctr"/>
            <a:r>
              <a:rPr lang="en-U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Gazprom</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sp>
        <p:nvSpPr>
          <p:cNvPr id="21" name="Rectangle 20"/>
          <p:cNvSpPr/>
          <p:nvPr/>
        </p:nvSpPr>
        <p:spPr>
          <a:xfrm>
            <a:off x="1142976" y="1737642"/>
            <a:ext cx="994375" cy="461665"/>
          </a:xfrm>
          <a:prstGeom prst="rect">
            <a:avLst/>
          </a:prstGeom>
          <a:noFill/>
        </p:spPr>
        <p:txBody>
          <a:bodyPr wrap="none" lIns="91440" tIns="45720" rIns="91440" bIns="45720">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Itochu</a:t>
            </a:r>
          </a:p>
        </p:txBody>
      </p:sp>
      <p:sp>
        <p:nvSpPr>
          <p:cNvPr id="24" name="Rectangle 23"/>
          <p:cNvSpPr/>
          <p:nvPr/>
        </p:nvSpPr>
        <p:spPr>
          <a:xfrm>
            <a:off x="1000100" y="2094832"/>
            <a:ext cx="1189878" cy="461665"/>
          </a:xfrm>
          <a:prstGeom prst="rect">
            <a:avLst/>
          </a:prstGeom>
          <a:noFill/>
        </p:spPr>
        <p:txBody>
          <a:bodyPr wrap="none" lIns="91440" tIns="45720" rIns="91440" bIns="45720">
            <a:spAutoFit/>
          </a:bodyPr>
          <a:lstStyle/>
          <a:p>
            <a:pPr algn="ct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rPr>
              <a:t>Namcor</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1">
                    <a:satMod val="175000"/>
                    <a:alpha val="40000"/>
                  </a:schemeClr>
                </a:glow>
              </a:effectLst>
            </a:endParaRPr>
          </a:p>
        </p:txBody>
      </p:sp>
      <p:pic>
        <p:nvPicPr>
          <p:cNvPr id="25" name="Picture 5"/>
          <p:cNvPicPr>
            <a:picLocks noChangeAspect="1" noChangeArrowheads="1"/>
          </p:cNvPicPr>
          <p:nvPr/>
        </p:nvPicPr>
        <p:blipFill>
          <a:blip r:embed="rId7"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0" y="44624"/>
            <a:ext cx="9036496" cy="1077218"/>
          </a:xfrm>
          <a:prstGeom prst="rect">
            <a:avLst/>
          </a:prstGeom>
        </p:spPr>
        <p:txBody>
          <a:bodyPr wrap="square">
            <a:spAutoFit/>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Estimates of resources and reserves and future perspective of exploration</a:t>
            </a:r>
          </a:p>
        </p:txBody>
      </p:sp>
      <p:sp>
        <p:nvSpPr>
          <p:cNvPr id="7" name="Rectangle 6"/>
          <p:cNvSpPr/>
          <p:nvPr/>
        </p:nvSpPr>
        <p:spPr>
          <a:xfrm>
            <a:off x="0" y="1470263"/>
            <a:ext cx="9144000" cy="3108543"/>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Recent estimates suggest offshore Namibia contains about 166 billion barrels of original oil in place (OOIP). </a:t>
            </a:r>
          </a:p>
          <a:p>
            <a:endParaRPr lang="en-US" sz="28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r>
              <a:rPr lang="en-US" sz="28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The mean prospective resources are of about 42.6 billion barrels of oil and 128.8 </a:t>
            </a:r>
            <a:r>
              <a:rPr lang="en-US" sz="2800" b="1" dirty="0" err="1"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Tcf</a:t>
            </a:r>
            <a:r>
              <a:rPr lang="en-US" sz="2800" b="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(3.6 T cubic meters) of gas prospective resources.</a:t>
            </a:r>
          </a:p>
        </p:txBody>
      </p:sp>
      <p:sp>
        <p:nvSpPr>
          <p:cNvPr id="70657" name="Rectangle 1"/>
          <p:cNvSpPr>
            <a:spLocks noChangeArrowheads="1"/>
          </p:cNvSpPr>
          <p:nvPr/>
        </p:nvSpPr>
        <p:spPr bwMode="auto">
          <a:xfrm>
            <a:off x="0" y="4687211"/>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This result could locate offshore Namibia as one of the larger oil and gas resources container in West Africa coast.</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pic>
        <p:nvPicPr>
          <p:cNvPr id="10" name="Picture 5"/>
          <p:cNvPicPr>
            <a:picLocks noChangeAspect="1" noChangeArrowheads="1"/>
          </p:cNvPicPr>
          <p:nvPr/>
        </p:nvPicPr>
        <p:blipFill>
          <a:blip r:embed="rId7"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9" name="Rectangle 8"/>
          <p:cNvSpPr/>
          <p:nvPr/>
        </p:nvSpPr>
        <p:spPr>
          <a:xfrm>
            <a:off x="251520" y="-27384"/>
            <a:ext cx="8784976" cy="1077218"/>
          </a:xfrm>
          <a:prstGeom prst="rect">
            <a:avLst/>
          </a:prstGeom>
        </p:spPr>
        <p:txBody>
          <a:bodyPr wrap="square">
            <a:spAutoFit/>
          </a:bodyPr>
          <a:lstStyle/>
          <a:p>
            <a:pPr algn="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Estimates of resources and reserves and future perspective of exploration</a:t>
            </a:r>
          </a:p>
        </p:txBody>
      </p:sp>
      <p:pic>
        <p:nvPicPr>
          <p:cNvPr id="68609" name="Chart 1"/>
          <p:cNvPicPr>
            <a:picLocks noChangeArrowheads="1"/>
          </p:cNvPicPr>
          <p:nvPr/>
        </p:nvPicPr>
        <p:blipFill>
          <a:blip r:embed="rId7" cstate="print"/>
          <a:srcRect l="9201" t="16727" r="7668" b="2788"/>
          <a:stretch>
            <a:fillRect/>
          </a:stretch>
        </p:blipFill>
        <p:spPr bwMode="auto">
          <a:xfrm>
            <a:off x="2159224" y="2118270"/>
            <a:ext cx="6984776" cy="4119042"/>
          </a:xfrm>
          <a:prstGeom prst="rect">
            <a:avLst/>
          </a:prstGeom>
          <a:noFill/>
          <a:ln w="9525">
            <a:noFill/>
            <a:miter lim="800000"/>
            <a:headEnd/>
            <a:tailEnd/>
          </a:ln>
        </p:spPr>
      </p:pic>
      <p:sp>
        <p:nvSpPr>
          <p:cNvPr id="68610" name="Rectangle 2"/>
          <p:cNvSpPr>
            <a:spLocks noChangeArrowheads="1"/>
          </p:cNvSpPr>
          <p:nvPr/>
        </p:nvSpPr>
        <p:spPr bwMode="auto">
          <a:xfrm>
            <a:off x="0" y="98072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Results of resource estimation and play analysis show the relevant importance of the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Barremian-Aptian</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play in offshore Namibia; it estimated to contain 30 % of the total estimated resources. Other relevant plays intervals are the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Albian-Turonian</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and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Conocian</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Santonian</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t>
            </a:r>
            <a:endPar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ndParaRPr>
          </a:p>
        </p:txBody>
      </p:sp>
      <p:sp>
        <p:nvSpPr>
          <p:cNvPr id="10" name="Rounded Rectangle 9"/>
          <p:cNvSpPr/>
          <p:nvPr/>
        </p:nvSpPr>
        <p:spPr>
          <a:xfrm>
            <a:off x="7164288" y="2348880"/>
            <a:ext cx="936104" cy="1944216"/>
          </a:xfrm>
          <a:prstGeom prst="round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88024" y="3068960"/>
            <a:ext cx="1512168" cy="1224136"/>
          </a:xfrm>
          <a:prstGeom prst="roundRect">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564904"/>
            <a:ext cx="2051720" cy="3477875"/>
          </a:xfrm>
          <a:prstGeom prst="rect">
            <a:avLst/>
          </a:prstGeom>
        </p:spPr>
        <p:txBody>
          <a:bodyPr wrap="square">
            <a:spAutoFit/>
          </a:bodyPr>
          <a:lstStyle/>
          <a:p>
            <a:pPr algn="r"/>
            <a:r>
              <a:rPr lang="en-US" sz="2000" b="1" dirty="0" smtClean="0">
                <a:effectLst>
                  <a:outerShdw blurRad="38100" dist="38100" dir="2700000" algn="tl">
                    <a:srgbClr val="000000">
                      <a:alpha val="43137"/>
                    </a:srgbClr>
                  </a:outerShdw>
                </a:effectLst>
              </a:rPr>
              <a:t>This permits to direct the exploration effort to the more prolific plays in the area, so that the exploratory perspective should be focused on those plays.</a:t>
            </a:r>
            <a:endParaRPr lang="en-US" sz="2000" b="1" dirty="0">
              <a:effectLst>
                <a:outerShdw blurRad="38100" dist="38100" dir="2700000" algn="tl">
                  <a:srgbClr val="000000">
                    <a:alpha val="43137"/>
                  </a:srgbClr>
                </a:outerShdw>
              </a:effectLst>
            </a:endParaRPr>
          </a:p>
        </p:txBody>
      </p:sp>
      <p:pic>
        <p:nvPicPr>
          <p:cNvPr id="13"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7" name="Rectangle 6"/>
          <p:cNvSpPr/>
          <p:nvPr/>
        </p:nvSpPr>
        <p:spPr>
          <a:xfrm>
            <a:off x="3131840" y="179929"/>
            <a:ext cx="2274982"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Conclusions</a:t>
            </a:r>
          </a:p>
        </p:txBody>
      </p:sp>
      <p:sp>
        <p:nvSpPr>
          <p:cNvPr id="73730" name="Rectangle 2"/>
          <p:cNvSpPr>
            <a:spLocks noChangeArrowheads="1"/>
          </p:cNvSpPr>
          <p:nvPr/>
        </p:nvSpPr>
        <p:spPr bwMode="auto">
          <a:xfrm>
            <a:off x="-32" y="928670"/>
            <a:ext cx="8964488" cy="5170646"/>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457200" lvl="0" indent="-457200" algn="just" eaLnBrk="0" fontAlgn="base" hangingPunct="0">
              <a:spcBef>
                <a:spcPct val="0"/>
              </a:spcBef>
              <a:spcAft>
                <a:spcPct val="0"/>
              </a:spcAft>
              <a:buFont typeface="+mj-lt"/>
              <a:buAutoNum type="arabicPeriod"/>
            </a:pPr>
            <a:r>
              <a:rPr lang="en-US" sz="2800" b="1" dirty="0" smtClean="0">
                <a:latin typeface="Arial" pitchFamily="34" charset="0"/>
                <a:ea typeface="Times New Roman" pitchFamily="18" charset="0"/>
                <a:cs typeface="Arial" pitchFamily="34" charset="0"/>
              </a:rPr>
              <a:t>Heighten interest in the Namibian basins, particularly in the offshore areas.</a:t>
            </a:r>
          </a:p>
          <a:p>
            <a:pPr marL="457200" lvl="0" indent="-457200" algn="just" eaLnBrk="0" fontAlgn="base" hangingPunct="0">
              <a:spcBef>
                <a:spcPct val="0"/>
              </a:spcBef>
              <a:spcAft>
                <a:spcPct val="0"/>
              </a:spcAft>
              <a:buFont typeface="+mj-lt"/>
              <a:buAutoNum type="arabicPeriod"/>
            </a:pPr>
            <a:r>
              <a:rPr lang="en-US" sz="2800" b="1" dirty="0" smtClean="0">
                <a:latin typeface="Arial" pitchFamily="34" charset="0"/>
                <a:ea typeface="Times New Roman" pitchFamily="18" charset="0"/>
                <a:cs typeface="Arial" pitchFamily="34" charset="0"/>
              </a:rPr>
              <a:t>According to analyses of current exploration wells, the main reasons for well failure were traps, source and migration pathways.</a:t>
            </a:r>
          </a:p>
          <a:p>
            <a:pPr marL="457200" lvl="0" indent="-457200" algn="just" eaLnBrk="0" fontAlgn="base" hangingPunct="0">
              <a:spcBef>
                <a:spcPct val="0"/>
              </a:spcBef>
              <a:spcAft>
                <a:spcPct val="0"/>
              </a:spcAft>
              <a:buFont typeface="+mj-lt"/>
              <a:buAutoNum type="arabicPeriod"/>
            </a:pPr>
            <a:r>
              <a:rPr lang="en-US" sz="2800" b="1" dirty="0" smtClean="0">
                <a:latin typeface="Arial" pitchFamily="34" charset="0"/>
                <a:ea typeface="Times New Roman" pitchFamily="18" charset="0"/>
                <a:cs typeface="Arial" pitchFamily="34" charset="0"/>
              </a:rPr>
              <a:t>The risk associated with reservoir and seal rocks is minimal or zero. There is reservoir and seal rocks everywhere and in different age intervals. From the Barremian to present day.</a:t>
            </a:r>
          </a:p>
          <a:p>
            <a:pPr marL="457200" lvl="0" indent="-457200" algn="just" eaLnBrk="0" fontAlgn="base" hangingPunct="0">
              <a:spcBef>
                <a:spcPct val="0"/>
              </a:spcBef>
              <a:spcAft>
                <a:spcPct val="0"/>
              </a:spcAft>
              <a:buFont typeface="+mj-lt"/>
              <a:buAutoNum type="arabicPeriod"/>
            </a:pPr>
            <a:r>
              <a:rPr lang="en-US" sz="2800" b="1" dirty="0" smtClean="0">
                <a:latin typeface="Arial" pitchFamily="34" charset="0"/>
                <a:ea typeface="Times New Roman" pitchFamily="18" charset="0"/>
                <a:cs typeface="Arial" pitchFamily="34" charset="0"/>
              </a:rPr>
              <a:t>All wells were drilled on the basis of 2D seismic, which is not highly attractive if most of the plays are stratigraphic in nature.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5"/>
          <p:cNvPicPr>
            <a:picLocks noChangeAspect="1" noChangeArrowheads="1"/>
          </p:cNvPicPr>
          <p:nvPr/>
        </p:nvPicPr>
        <p:blipFill>
          <a:blip r:embed="rId7"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7" name="Rectangle 6"/>
          <p:cNvSpPr/>
          <p:nvPr/>
        </p:nvSpPr>
        <p:spPr>
          <a:xfrm>
            <a:off x="3131840" y="179929"/>
            <a:ext cx="2274982"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Conclusions</a:t>
            </a:r>
          </a:p>
        </p:txBody>
      </p:sp>
      <p:sp>
        <p:nvSpPr>
          <p:cNvPr id="73730" name="Rectangle 2"/>
          <p:cNvSpPr>
            <a:spLocks noChangeArrowheads="1"/>
          </p:cNvSpPr>
          <p:nvPr/>
        </p:nvSpPr>
        <p:spPr bwMode="auto">
          <a:xfrm>
            <a:off x="108074" y="1122651"/>
            <a:ext cx="8821644" cy="38779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457200" lvl="0" indent="-457200" algn="just">
              <a:buFont typeface="+mj-lt"/>
              <a:buAutoNum type="arabicPeriod" startAt="5"/>
            </a:pPr>
            <a:r>
              <a:rPr lang="en-US" sz="2800" b="1" dirty="0" smtClean="0">
                <a:latin typeface="Arial" pitchFamily="34" charset="0"/>
                <a:ea typeface="Times New Roman" pitchFamily="18" charset="0"/>
                <a:cs typeface="Arial" pitchFamily="34" charset="0"/>
              </a:rPr>
              <a:t>Commitment to acquire a large quantity of data including unprecedented campaign for 3D seismic will enable the drilling of mapped prospects in the shortest possible time.</a:t>
            </a:r>
          </a:p>
          <a:p>
            <a:pPr marL="457200" lvl="0" indent="-457200" algn="just">
              <a:buFont typeface="+mj-lt"/>
              <a:buAutoNum type="arabicPeriod" startAt="5"/>
            </a:pPr>
            <a:r>
              <a:rPr lang="en-US" sz="2800" b="1" dirty="0" smtClean="0">
                <a:latin typeface="Arial" pitchFamily="34" charset="0"/>
                <a:ea typeface="Times New Roman" pitchFamily="18" charset="0"/>
                <a:cs typeface="Arial" pitchFamily="34" charset="0"/>
              </a:rPr>
              <a:t>Another notable target of recent years has been the exploration for non-conventional hydrocarbons, particularly coal bed methane. </a:t>
            </a:r>
          </a:p>
          <a:p>
            <a:pPr marL="457200" lvl="0" indent="-457200" algn="just">
              <a:buFont typeface="+mj-lt"/>
              <a:buAutoNum type="arabicPeriod" startAt="5"/>
            </a:pPr>
            <a:r>
              <a:rPr lang="en-US" sz="2800" b="1" dirty="0" smtClean="0">
                <a:latin typeface="Arial" pitchFamily="34" charset="0"/>
                <a:ea typeface="Times New Roman" pitchFamily="18" charset="0"/>
                <a:cs typeface="Arial" pitchFamily="34" charset="0"/>
              </a:rPr>
              <a:t>The main plays in offshore Namibia are the </a:t>
            </a:r>
            <a:r>
              <a:rPr lang="en-US" sz="2800" b="1" dirty="0" err="1" smtClean="0">
                <a:latin typeface="Arial" pitchFamily="34" charset="0"/>
                <a:ea typeface="Times New Roman" pitchFamily="18" charset="0"/>
                <a:cs typeface="Arial" pitchFamily="34" charset="0"/>
              </a:rPr>
              <a:t>Aptian</a:t>
            </a:r>
            <a:r>
              <a:rPr lang="en-US" sz="2800" b="1" dirty="0" smtClean="0">
                <a:latin typeface="Arial" pitchFamily="34" charset="0"/>
                <a:ea typeface="Times New Roman" pitchFamily="18" charset="0"/>
                <a:cs typeface="Arial" pitchFamily="34" charset="0"/>
              </a:rPr>
              <a:t>-Barremian and Albian-Turonian.</a:t>
            </a:r>
          </a:p>
        </p:txBody>
      </p:sp>
      <p:pic>
        <p:nvPicPr>
          <p:cNvPr id="8" name="Picture 5"/>
          <p:cNvPicPr>
            <a:picLocks noChangeAspect="1" noChangeArrowheads="1"/>
          </p:cNvPicPr>
          <p:nvPr/>
        </p:nvPicPr>
        <p:blipFill>
          <a:blip r:embed="rId7"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7" name="Rectangle 6"/>
          <p:cNvSpPr/>
          <p:nvPr/>
        </p:nvSpPr>
        <p:spPr>
          <a:xfrm>
            <a:off x="3131840" y="179929"/>
            <a:ext cx="2274982"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Conclusions</a:t>
            </a:r>
          </a:p>
        </p:txBody>
      </p:sp>
      <p:sp>
        <p:nvSpPr>
          <p:cNvPr id="73730" name="Rectangle 2"/>
          <p:cNvSpPr>
            <a:spLocks noChangeArrowheads="1"/>
          </p:cNvSpPr>
          <p:nvPr/>
        </p:nvSpPr>
        <p:spPr bwMode="auto">
          <a:xfrm>
            <a:off x="108074" y="1285860"/>
            <a:ext cx="8821644" cy="38779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457200" lvl="0" indent="-457200" algn="just"/>
            <a:r>
              <a:rPr lang="en-US" sz="2800" b="1" dirty="0" smtClean="0">
                <a:latin typeface="Arial" pitchFamily="34" charset="0"/>
                <a:ea typeface="Times New Roman" pitchFamily="18" charset="0"/>
                <a:cs typeface="Arial" pitchFamily="34" charset="0"/>
              </a:rPr>
              <a:t>8. There has been a welcoming interest for exploration in the </a:t>
            </a:r>
            <a:r>
              <a:rPr lang="en-US" sz="2800" b="1" dirty="0" err="1" smtClean="0">
                <a:latin typeface="Arial" pitchFamily="34" charset="0"/>
                <a:ea typeface="Times New Roman" pitchFamily="18" charset="0"/>
                <a:cs typeface="Arial" pitchFamily="34" charset="0"/>
              </a:rPr>
              <a:t>Owambo</a:t>
            </a:r>
            <a:r>
              <a:rPr lang="en-US" sz="2800" b="1" dirty="0" smtClean="0">
                <a:latin typeface="Arial" pitchFamily="34" charset="0"/>
                <a:ea typeface="Times New Roman" pitchFamily="18" charset="0"/>
                <a:cs typeface="Arial" pitchFamily="34" charset="0"/>
              </a:rPr>
              <a:t> Basin in which structural and stratigraphic plays have been identified.</a:t>
            </a:r>
          </a:p>
          <a:p>
            <a:pPr marL="457200" lvl="0" indent="-457200" algn="just"/>
            <a:r>
              <a:rPr lang="en-US" sz="2800" b="1" dirty="0" smtClean="0">
                <a:latin typeface="Arial" pitchFamily="34" charset="0"/>
                <a:ea typeface="Times New Roman" pitchFamily="18" charset="0"/>
                <a:cs typeface="Arial" pitchFamily="34" charset="0"/>
              </a:rPr>
              <a:t>9. In the </a:t>
            </a:r>
            <a:r>
              <a:rPr lang="en-US" sz="2800" b="1" dirty="0" err="1" smtClean="0">
                <a:latin typeface="Arial" pitchFamily="34" charset="0"/>
                <a:ea typeface="Times New Roman" pitchFamily="18" charset="0"/>
                <a:cs typeface="Arial" pitchFamily="34" charset="0"/>
              </a:rPr>
              <a:t>Nama</a:t>
            </a:r>
            <a:r>
              <a:rPr lang="en-US" sz="2800" b="1" dirty="0" smtClean="0">
                <a:latin typeface="Arial" pitchFamily="34" charset="0"/>
                <a:ea typeface="Times New Roman" pitchFamily="18" charset="0"/>
                <a:cs typeface="Arial" pitchFamily="34" charset="0"/>
              </a:rPr>
              <a:t> Basin is clearly more under explored compared with the </a:t>
            </a:r>
            <a:r>
              <a:rPr lang="en-US" sz="2800" b="1" dirty="0" err="1" smtClean="0">
                <a:latin typeface="Arial" pitchFamily="34" charset="0"/>
                <a:ea typeface="Times New Roman" pitchFamily="18" charset="0"/>
                <a:cs typeface="Arial" pitchFamily="34" charset="0"/>
              </a:rPr>
              <a:t>Owambo</a:t>
            </a:r>
            <a:r>
              <a:rPr lang="en-US" sz="2800" b="1" dirty="0" smtClean="0">
                <a:latin typeface="Arial" pitchFamily="34" charset="0"/>
                <a:ea typeface="Times New Roman" pitchFamily="18" charset="0"/>
                <a:cs typeface="Arial" pitchFamily="34" charset="0"/>
              </a:rPr>
              <a:t> Basin, but the presence of reported oil and gas seeps has </a:t>
            </a:r>
            <a:r>
              <a:rPr lang="en-US" sz="2800" b="1" dirty="0" err="1" smtClean="0">
                <a:latin typeface="Arial" pitchFamily="34" charset="0"/>
                <a:ea typeface="Times New Roman" pitchFamily="18" charset="0"/>
                <a:cs typeface="Arial" pitchFamily="34" charset="0"/>
              </a:rPr>
              <a:t>favoured</a:t>
            </a:r>
            <a:r>
              <a:rPr lang="en-US" sz="2800" b="1" dirty="0" smtClean="0">
                <a:latin typeface="Arial" pitchFamily="34" charset="0"/>
                <a:ea typeface="Times New Roman" pitchFamily="18" charset="0"/>
                <a:cs typeface="Arial" pitchFamily="34" charset="0"/>
              </a:rPr>
              <a:t> the interest of some company to carry out exploration.</a:t>
            </a:r>
          </a:p>
        </p:txBody>
      </p:sp>
      <p:pic>
        <p:nvPicPr>
          <p:cNvPr id="8" name="Picture 5"/>
          <p:cNvPicPr>
            <a:picLocks noChangeAspect="1" noChangeArrowheads="1"/>
          </p:cNvPicPr>
          <p:nvPr/>
        </p:nvPicPr>
        <p:blipFill>
          <a:blip r:embed="rId7"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8" name="Rectangle 7"/>
          <p:cNvSpPr/>
          <p:nvPr/>
        </p:nvSpPr>
        <p:spPr>
          <a:xfrm rot="19741765">
            <a:off x="1746579" y="2868262"/>
            <a:ext cx="5310236" cy="769441"/>
          </a:xfrm>
          <a:prstGeom prst="rect">
            <a:avLst/>
          </a:prstGeom>
        </p:spPr>
        <p:txBody>
          <a:bodyPr wrap="none">
            <a:spAutoFit/>
          </a:bodyPr>
          <a:lstStyle/>
          <a:p>
            <a:r>
              <a:rPr lang="en-US" sz="44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Thank you very much</a:t>
            </a:r>
          </a:p>
        </p:txBody>
      </p:sp>
      <p:pic>
        <p:nvPicPr>
          <p:cNvPr id="7" name="Picture 5"/>
          <p:cNvPicPr>
            <a:picLocks noChangeAspect="1" noChangeArrowheads="1"/>
          </p:cNvPicPr>
          <p:nvPr/>
        </p:nvPicPr>
        <p:blipFill>
          <a:blip r:embed="rId7"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975854" y="0"/>
            <a:ext cx="3096344"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Introduction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endParaRPr>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sp>
        <p:nvSpPr>
          <p:cNvPr id="30724" name="Rectangle 4"/>
          <p:cNvSpPr>
            <a:spLocks noChangeArrowheads="1"/>
          </p:cNvSpPr>
          <p:nvPr/>
        </p:nvSpPr>
        <p:spPr bwMode="auto">
          <a:xfrm>
            <a:off x="0" y="1495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71438" y="611971"/>
            <a:ext cx="2071670" cy="4401205"/>
          </a:xfrm>
          <a:prstGeom prst="rect">
            <a:avLst/>
          </a:prstGeom>
          <a:noFill/>
        </p:spPr>
        <p:txBody>
          <a:bodyPr wrap="square" rtlCol="0">
            <a:spAutoFit/>
          </a:bodyPr>
          <a:lstStyle/>
          <a:p>
            <a:r>
              <a:rPr lang="en-US" sz="2000" b="1" dirty="0" smtClean="0"/>
              <a:t>Namibia is a South-west African coastal democratic state, which has a vast area for hydrocarbon exploration, both offshore and onshore of about 1,390,166 km2, of which 564,748 km2 is marine area</a:t>
            </a:r>
          </a:p>
        </p:txBody>
      </p:sp>
      <p:pic>
        <p:nvPicPr>
          <p:cNvPr id="10" name="Picture 9" descr="Terrein3DViewReady"/>
          <p:cNvPicPr/>
          <p:nvPr/>
        </p:nvPicPr>
        <p:blipFill>
          <a:blip r:embed="rId7" cstate="print"/>
          <a:srcRect/>
          <a:stretch>
            <a:fillRect/>
          </a:stretch>
        </p:blipFill>
        <p:spPr bwMode="auto">
          <a:xfrm>
            <a:off x="2143108" y="571480"/>
            <a:ext cx="7000892" cy="5715040"/>
          </a:xfrm>
          <a:prstGeom prst="rect">
            <a:avLst/>
          </a:prstGeom>
          <a:noFill/>
          <a:ln w="9525">
            <a:noFill/>
            <a:miter lim="800000"/>
            <a:headEnd/>
            <a:tailEnd/>
          </a:ln>
        </p:spPr>
      </p:pic>
      <p:pic>
        <p:nvPicPr>
          <p:cNvPr id="11"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sp>
        <p:nvSpPr>
          <p:cNvPr id="30724" name="Rectangle 4"/>
          <p:cNvSpPr>
            <a:spLocks noChangeArrowheads="1"/>
          </p:cNvSpPr>
          <p:nvPr/>
        </p:nvSpPr>
        <p:spPr bwMode="auto">
          <a:xfrm>
            <a:off x="0" y="1495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0" y="500042"/>
            <a:ext cx="8715340" cy="1077218"/>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Kudu gas field </a:t>
            </a:r>
          </a:p>
          <a:p>
            <a:endParaRPr lang="es-E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ectangle 11"/>
          <p:cNvSpPr/>
          <p:nvPr/>
        </p:nvSpPr>
        <p:spPr>
          <a:xfrm>
            <a:off x="2474983" y="0"/>
            <a:ext cx="4194033"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PRODUCTION PROJECT</a:t>
            </a:r>
          </a:p>
        </p:txBody>
      </p:sp>
      <p:sp>
        <p:nvSpPr>
          <p:cNvPr id="14" name="Rectangle 13"/>
          <p:cNvSpPr/>
          <p:nvPr/>
        </p:nvSpPr>
        <p:spPr>
          <a:xfrm>
            <a:off x="0" y="1071546"/>
            <a:ext cx="9144000" cy="1384995"/>
          </a:xfrm>
          <a:prstGeom prst="rect">
            <a:avLst/>
          </a:prstGeom>
        </p:spPr>
        <p:txBody>
          <a:bodyPr wrap="square">
            <a:spAutoFit/>
          </a:bodyPr>
          <a:lstStyle/>
          <a:p>
            <a:pPr algn="just"/>
            <a:r>
              <a:rPr lang="en-US" sz="2800" dirty="0" smtClean="0"/>
              <a:t>The Kudu gas field which is located 130 km off the southwestern coast of Namibia was discovered in 1974 by Chevron and partners. </a:t>
            </a:r>
            <a:endParaRPr lang="en-US" sz="2800" dirty="0"/>
          </a:p>
        </p:txBody>
      </p:sp>
      <p:pic>
        <p:nvPicPr>
          <p:cNvPr id="10" name="Picture 9"/>
          <p:cNvPicPr/>
          <p:nvPr/>
        </p:nvPicPr>
        <p:blipFill>
          <a:blip r:embed="rId7" cstate="print"/>
          <a:srcRect/>
          <a:stretch>
            <a:fillRect/>
          </a:stretch>
        </p:blipFill>
        <p:spPr bwMode="auto">
          <a:xfrm>
            <a:off x="2297426" y="2454594"/>
            <a:ext cx="4560590" cy="2903232"/>
          </a:xfrm>
          <a:prstGeom prst="rect">
            <a:avLst/>
          </a:prstGeom>
          <a:noFill/>
        </p:spPr>
      </p:pic>
      <p:sp>
        <p:nvSpPr>
          <p:cNvPr id="13" name="TextBox 12"/>
          <p:cNvSpPr txBox="1"/>
          <p:nvPr/>
        </p:nvSpPr>
        <p:spPr>
          <a:xfrm>
            <a:off x="0" y="5286388"/>
            <a:ext cx="9144000" cy="954107"/>
          </a:xfrm>
          <a:prstGeom prst="rect">
            <a:avLst/>
          </a:prstGeom>
          <a:noFill/>
        </p:spPr>
        <p:txBody>
          <a:bodyPr wrap="square" rtlCol="0">
            <a:spAutoFit/>
          </a:bodyPr>
          <a:lstStyle/>
          <a:p>
            <a:pPr algn="just"/>
            <a:r>
              <a:rPr lang="en-US" sz="2800" dirty="0" smtClean="0"/>
              <a:t>The gas from the Kudu field has been reserved to supply a power plant with a capacity of 800MW to be built in Namibia</a:t>
            </a:r>
            <a:r>
              <a:rPr lang="en-US" dirty="0" smtClean="0"/>
              <a:t>.</a:t>
            </a:r>
            <a:endParaRPr lang="en-US" dirty="0"/>
          </a:p>
        </p:txBody>
      </p:sp>
      <p:pic>
        <p:nvPicPr>
          <p:cNvPr id="15"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320804" y="-24"/>
            <a:ext cx="4465774"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EXPLORATION PROJECTS</a:t>
            </a:r>
          </a:p>
        </p:txBody>
      </p:sp>
      <p:sp>
        <p:nvSpPr>
          <p:cNvPr id="21" name="Title 1"/>
          <p:cNvSpPr txBox="1">
            <a:spLocks/>
          </p:cNvSpPr>
          <p:nvPr/>
        </p:nvSpPr>
        <p:spPr>
          <a:xfrm>
            <a:off x="-214346" y="214290"/>
            <a:ext cx="7286676"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Onshore Exploration: Conventional Oil and Gas</a:t>
            </a:r>
          </a:p>
        </p:txBody>
      </p:sp>
      <p:sp>
        <p:nvSpPr>
          <p:cNvPr id="22" name="Title 1"/>
          <p:cNvSpPr txBox="1">
            <a:spLocks/>
          </p:cNvSpPr>
          <p:nvPr/>
        </p:nvSpPr>
        <p:spPr>
          <a:xfrm>
            <a:off x="142844" y="1000108"/>
            <a:ext cx="3500462" cy="487438"/>
          </a:xfrm>
          <a:prstGeom prst="rect">
            <a:avLst/>
          </a:prstGeom>
          <a:ln>
            <a:noFill/>
          </a:ln>
        </p:spPr>
        <p:txBody>
          <a:bodyPr vert="horz" lIns="0" tIns="0" rIns="18288" bIns="0" anchor="b">
            <a:normAutofit fontScale="92500"/>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err="1"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Owambo</a:t>
            </a: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 (Etosha) basin</a:t>
            </a:r>
          </a:p>
        </p:txBody>
      </p:sp>
      <p:pic>
        <p:nvPicPr>
          <p:cNvPr id="25" name="Picture 24" descr="Terrein3DViewReady"/>
          <p:cNvPicPr/>
          <p:nvPr/>
        </p:nvPicPr>
        <p:blipFill>
          <a:blip r:embed="rId7" cstate="print"/>
          <a:srcRect/>
          <a:stretch>
            <a:fillRect/>
          </a:stretch>
        </p:blipFill>
        <p:spPr bwMode="auto">
          <a:xfrm>
            <a:off x="6215074" y="1071546"/>
            <a:ext cx="2928926" cy="2357454"/>
          </a:xfrm>
          <a:prstGeom prst="rect">
            <a:avLst/>
          </a:prstGeom>
          <a:noFill/>
          <a:ln w="9525">
            <a:noFill/>
            <a:miter lim="800000"/>
            <a:headEnd/>
            <a:tailEnd/>
          </a:ln>
        </p:spPr>
      </p:pic>
      <p:sp>
        <p:nvSpPr>
          <p:cNvPr id="26" name="TextBox 25"/>
          <p:cNvSpPr txBox="1"/>
          <p:nvPr/>
        </p:nvSpPr>
        <p:spPr>
          <a:xfrm>
            <a:off x="0" y="1571612"/>
            <a:ext cx="6072198" cy="1938992"/>
          </a:xfrm>
          <a:prstGeom prst="rect">
            <a:avLst/>
          </a:prstGeom>
          <a:noFill/>
        </p:spPr>
        <p:txBody>
          <a:bodyPr wrap="square" rtlCol="0">
            <a:spAutoFit/>
          </a:bodyPr>
          <a:lstStyle/>
          <a:p>
            <a:pPr algn="just"/>
            <a:r>
              <a:rPr lang="en-US" sz="2400" dirty="0" smtClean="0"/>
              <a:t>The </a:t>
            </a:r>
            <a:r>
              <a:rPr lang="en-US" sz="2400" dirty="0" err="1" smtClean="0"/>
              <a:t>Owambo</a:t>
            </a:r>
            <a:r>
              <a:rPr lang="en-US" sz="2400" dirty="0" smtClean="0"/>
              <a:t> (Etosha) basin is Precambrian in age and its geological record comprises the </a:t>
            </a:r>
            <a:r>
              <a:rPr lang="en-US" sz="2400" dirty="0" err="1" smtClean="0"/>
              <a:t>Rodina</a:t>
            </a:r>
            <a:r>
              <a:rPr lang="en-US" sz="2400" dirty="0" smtClean="0"/>
              <a:t> supercontinent break-up, formation and assemblage of </a:t>
            </a:r>
            <a:r>
              <a:rPr lang="en-US" sz="2400" dirty="0" err="1" smtClean="0"/>
              <a:t>Gondwana</a:t>
            </a:r>
            <a:r>
              <a:rPr lang="en-US" sz="2400" dirty="0" smtClean="0"/>
              <a:t> and finally the formation of the African continent. </a:t>
            </a:r>
          </a:p>
        </p:txBody>
      </p:sp>
      <p:sp>
        <p:nvSpPr>
          <p:cNvPr id="27" name="TextBox 26"/>
          <p:cNvSpPr txBox="1"/>
          <p:nvPr/>
        </p:nvSpPr>
        <p:spPr>
          <a:xfrm>
            <a:off x="0" y="3621006"/>
            <a:ext cx="9144000" cy="2308324"/>
          </a:xfrm>
          <a:prstGeom prst="rect">
            <a:avLst/>
          </a:prstGeom>
          <a:noFill/>
        </p:spPr>
        <p:txBody>
          <a:bodyPr wrap="square" rtlCol="0">
            <a:spAutoFit/>
          </a:bodyPr>
          <a:lstStyle/>
          <a:p>
            <a:pPr algn="just"/>
            <a:r>
              <a:rPr lang="en-US" sz="2400" dirty="0" smtClean="0"/>
              <a:t>This geotectonic regimes, were responsible for the </a:t>
            </a:r>
            <a:r>
              <a:rPr lang="en-US" sz="2400" dirty="0" err="1" smtClean="0"/>
              <a:t>favourable</a:t>
            </a:r>
            <a:r>
              <a:rPr lang="en-US" sz="2400" dirty="0" smtClean="0"/>
              <a:t> occurrence of the essential elements and processes of the petroleum system. The existence of bituminous materials from outcrops and reported oil shows in well 5-1A, suggests the presence of an active petroleum system. </a:t>
            </a:r>
          </a:p>
          <a:p>
            <a:pPr algn="just"/>
            <a:endParaRPr lang="en-US" sz="2400" dirty="0"/>
          </a:p>
        </p:txBody>
      </p:sp>
      <p:pic>
        <p:nvPicPr>
          <p:cNvPr id="13"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2" name="Title 1"/>
          <p:cNvSpPr txBox="1">
            <a:spLocks/>
          </p:cNvSpPr>
          <p:nvPr/>
        </p:nvSpPr>
        <p:spPr>
          <a:xfrm>
            <a:off x="2143108" y="-285776"/>
            <a:ext cx="4786346" cy="78579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err="1"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Owambo</a:t>
            </a: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 (Etosha) basin (cont…)</a:t>
            </a:r>
          </a:p>
        </p:txBody>
      </p:sp>
      <p:pic>
        <p:nvPicPr>
          <p:cNvPr id="9" name="Picture 8"/>
          <p:cNvPicPr/>
          <p:nvPr/>
        </p:nvPicPr>
        <p:blipFill>
          <a:blip r:embed="rId7" cstate="print"/>
          <a:srcRect/>
          <a:stretch>
            <a:fillRect/>
          </a:stretch>
        </p:blipFill>
        <p:spPr bwMode="auto">
          <a:xfrm>
            <a:off x="6572264" y="642918"/>
            <a:ext cx="2380282" cy="1551614"/>
          </a:xfrm>
          <a:prstGeom prst="rect">
            <a:avLst/>
          </a:prstGeom>
          <a:noFill/>
        </p:spPr>
      </p:pic>
      <p:pic>
        <p:nvPicPr>
          <p:cNvPr id="1026" name="Picture 2"/>
          <p:cNvPicPr>
            <a:picLocks noChangeAspect="1" noChangeArrowheads="1"/>
          </p:cNvPicPr>
          <p:nvPr/>
        </p:nvPicPr>
        <p:blipFill>
          <a:blip r:embed="rId8" cstate="print"/>
          <a:srcRect/>
          <a:stretch>
            <a:fillRect/>
          </a:stretch>
        </p:blipFill>
        <p:spPr bwMode="auto">
          <a:xfrm>
            <a:off x="-32" y="500042"/>
            <a:ext cx="6392863" cy="4564063"/>
          </a:xfrm>
          <a:prstGeom prst="rect">
            <a:avLst/>
          </a:prstGeom>
          <a:noFill/>
          <a:ln w="9525">
            <a:noFill/>
            <a:miter lim="800000"/>
            <a:headEnd/>
            <a:tailEnd/>
          </a:ln>
          <a:effectLst/>
        </p:spPr>
      </p:pic>
      <p:sp>
        <p:nvSpPr>
          <p:cNvPr id="13" name="TextBox 12"/>
          <p:cNvSpPr txBox="1"/>
          <p:nvPr/>
        </p:nvSpPr>
        <p:spPr>
          <a:xfrm>
            <a:off x="6429388" y="2214554"/>
            <a:ext cx="2714612" cy="3046988"/>
          </a:xfrm>
          <a:prstGeom prst="rect">
            <a:avLst/>
          </a:prstGeom>
          <a:noFill/>
        </p:spPr>
        <p:txBody>
          <a:bodyPr wrap="square" rtlCol="0">
            <a:spAutoFit/>
          </a:bodyPr>
          <a:lstStyle/>
          <a:p>
            <a:pPr algn="just"/>
            <a:r>
              <a:rPr lang="en-US" sz="2400" dirty="0" smtClean="0"/>
              <a:t>Only 2,872 km of 2D seismic data acquired to date, 2,010 km acquired pre-1971 and the remaining 860 km was acquired in 1990.</a:t>
            </a:r>
          </a:p>
        </p:txBody>
      </p:sp>
      <p:sp>
        <p:nvSpPr>
          <p:cNvPr id="14" name="TextBox 13"/>
          <p:cNvSpPr txBox="1"/>
          <p:nvPr/>
        </p:nvSpPr>
        <p:spPr>
          <a:xfrm>
            <a:off x="1142976" y="5429264"/>
            <a:ext cx="6786610" cy="523220"/>
          </a:xfrm>
          <a:prstGeom prst="rect">
            <a:avLst/>
          </a:prstGeom>
          <a:noFill/>
        </p:spPr>
        <p:txBody>
          <a:bodyPr wrap="square" rtlCol="0">
            <a:spAutoFit/>
          </a:bodyPr>
          <a:lstStyle/>
          <a:p>
            <a:r>
              <a:rPr lang="en-US" sz="2800" dirty="0" err="1" smtClean="0"/>
              <a:t>Aerogravity</a:t>
            </a:r>
            <a:r>
              <a:rPr lang="en-US" sz="2800" dirty="0" smtClean="0"/>
              <a:t> and aeromagnetic data also exist.</a:t>
            </a:r>
          </a:p>
        </p:txBody>
      </p:sp>
      <p:pic>
        <p:nvPicPr>
          <p:cNvPr id="11" name="Picture 5"/>
          <p:cNvPicPr>
            <a:picLocks noChangeAspect="1" noChangeArrowheads="1"/>
          </p:cNvPicPr>
          <p:nvPr/>
        </p:nvPicPr>
        <p:blipFill>
          <a:blip r:embed="rId9"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2" name="Title 1"/>
          <p:cNvSpPr txBox="1">
            <a:spLocks/>
          </p:cNvSpPr>
          <p:nvPr/>
        </p:nvSpPr>
        <p:spPr>
          <a:xfrm>
            <a:off x="2214546" y="-357214"/>
            <a:ext cx="4786346" cy="78579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err="1"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Owambo</a:t>
            </a: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 (Etosha) basin (cont…)</a:t>
            </a:r>
          </a:p>
        </p:txBody>
      </p:sp>
      <p:pic>
        <p:nvPicPr>
          <p:cNvPr id="2050" name="Picture 2"/>
          <p:cNvPicPr>
            <a:picLocks noChangeAspect="1" noChangeArrowheads="1"/>
          </p:cNvPicPr>
          <p:nvPr/>
        </p:nvPicPr>
        <p:blipFill>
          <a:blip r:embed="rId7" cstate="print"/>
          <a:srcRect/>
          <a:stretch>
            <a:fillRect/>
          </a:stretch>
        </p:blipFill>
        <p:spPr bwMode="auto">
          <a:xfrm>
            <a:off x="1362075" y="142852"/>
            <a:ext cx="6419850" cy="4781550"/>
          </a:xfrm>
          <a:prstGeom prst="rect">
            <a:avLst/>
          </a:prstGeom>
          <a:noFill/>
          <a:ln w="9525">
            <a:noFill/>
            <a:miter lim="800000"/>
            <a:headEnd/>
            <a:tailEnd/>
          </a:ln>
          <a:effectLst/>
        </p:spPr>
      </p:pic>
      <p:sp>
        <p:nvSpPr>
          <p:cNvPr id="12" name="TextBox 11"/>
          <p:cNvSpPr txBox="1"/>
          <p:nvPr/>
        </p:nvSpPr>
        <p:spPr>
          <a:xfrm>
            <a:off x="0" y="4714884"/>
            <a:ext cx="9144000" cy="1631216"/>
          </a:xfrm>
          <a:prstGeom prst="rect">
            <a:avLst/>
          </a:prstGeom>
          <a:noFill/>
        </p:spPr>
        <p:txBody>
          <a:bodyPr wrap="square" rtlCol="0">
            <a:spAutoFit/>
          </a:bodyPr>
          <a:lstStyle/>
          <a:p>
            <a:pPr algn="just"/>
            <a:r>
              <a:rPr lang="en-US" sz="2000" b="1" dirty="0" smtClean="0"/>
              <a:t>Idealized cross-section through the wells: 5-1A, 2-1, 1-1, DDH 9074, DDH 9563 and ST-1, showing the different exploratory plays in </a:t>
            </a:r>
            <a:r>
              <a:rPr lang="en-US" sz="2000" b="1" dirty="0" err="1" smtClean="0"/>
              <a:t>Owambo</a:t>
            </a:r>
            <a:r>
              <a:rPr lang="en-US" sz="2000" b="1" dirty="0" smtClean="0"/>
              <a:t> basin. A: Structural trap (pop-up) associated with trans-</a:t>
            </a:r>
            <a:r>
              <a:rPr lang="en-US" sz="2000" b="1" dirty="0" err="1" smtClean="0"/>
              <a:t>pression</a:t>
            </a:r>
            <a:r>
              <a:rPr lang="en-US" sz="2000" b="1" dirty="0" smtClean="0"/>
              <a:t> in the border of the basin; B: Structural trap associated with localized trans-</a:t>
            </a:r>
            <a:r>
              <a:rPr lang="en-US" sz="2000" b="1" dirty="0" err="1" smtClean="0"/>
              <a:t>pression</a:t>
            </a:r>
            <a:r>
              <a:rPr lang="en-US" sz="2000" b="1" dirty="0" smtClean="0"/>
              <a:t>; C: Drape over basement highs; D: Stratigraphic trap associated with carbonate build-ups (modified from Miller 1997).</a:t>
            </a:r>
            <a:endParaRPr lang="en-US" sz="2000" dirty="0"/>
          </a:p>
        </p:txBody>
      </p:sp>
      <p:pic>
        <p:nvPicPr>
          <p:cNvPr id="9"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12" name="Rectangle 11"/>
          <p:cNvSpPr/>
          <p:nvPr/>
        </p:nvSpPr>
        <p:spPr>
          <a:xfrm>
            <a:off x="2320804" y="-24"/>
            <a:ext cx="4465774" cy="584775"/>
          </a:xfrm>
          <a:prstGeom prst="rect">
            <a:avLst/>
          </a:prstGeom>
        </p:spPr>
        <p:txBody>
          <a:bodyPr wrap="none">
            <a:spAutoFit/>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EXPLORATION PROJECTS</a:t>
            </a:r>
          </a:p>
        </p:txBody>
      </p:sp>
      <p:sp>
        <p:nvSpPr>
          <p:cNvPr id="21" name="Title 1"/>
          <p:cNvSpPr txBox="1">
            <a:spLocks/>
          </p:cNvSpPr>
          <p:nvPr/>
        </p:nvSpPr>
        <p:spPr>
          <a:xfrm>
            <a:off x="-214346" y="214290"/>
            <a:ext cx="7286676" cy="78581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lgn="r">
              <a:spcBef>
                <a:spcPct val="0"/>
              </a:spcBef>
              <a:defRPr/>
            </a:pP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Onshore Exploration: Conventional Oil and Gas</a:t>
            </a:r>
          </a:p>
        </p:txBody>
      </p:sp>
      <p:sp>
        <p:nvSpPr>
          <p:cNvPr id="22" name="Title 1"/>
          <p:cNvSpPr txBox="1">
            <a:spLocks/>
          </p:cNvSpPr>
          <p:nvPr/>
        </p:nvSpPr>
        <p:spPr>
          <a:xfrm>
            <a:off x="142844" y="928670"/>
            <a:ext cx="1785950" cy="48743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err="1"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Nama</a:t>
            </a: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 Basin</a:t>
            </a:r>
          </a:p>
        </p:txBody>
      </p:sp>
      <p:pic>
        <p:nvPicPr>
          <p:cNvPr id="9" name="Picture 8" descr="Terrein3DViewReady"/>
          <p:cNvPicPr/>
          <p:nvPr/>
        </p:nvPicPr>
        <p:blipFill>
          <a:blip r:embed="rId7" cstate="print"/>
          <a:srcRect/>
          <a:stretch>
            <a:fillRect/>
          </a:stretch>
        </p:blipFill>
        <p:spPr bwMode="auto">
          <a:xfrm>
            <a:off x="6215074" y="1071546"/>
            <a:ext cx="2928926" cy="2357454"/>
          </a:xfrm>
          <a:prstGeom prst="rect">
            <a:avLst/>
          </a:prstGeom>
          <a:noFill/>
          <a:ln w="9525">
            <a:noFill/>
            <a:miter lim="800000"/>
            <a:headEnd/>
            <a:tailEnd/>
          </a:ln>
        </p:spPr>
      </p:pic>
      <p:sp>
        <p:nvSpPr>
          <p:cNvPr id="10" name="TextBox 9"/>
          <p:cNvSpPr txBox="1"/>
          <p:nvPr/>
        </p:nvSpPr>
        <p:spPr>
          <a:xfrm>
            <a:off x="0" y="1500174"/>
            <a:ext cx="6215074" cy="2677656"/>
          </a:xfrm>
          <a:prstGeom prst="rect">
            <a:avLst/>
          </a:prstGeom>
          <a:noFill/>
        </p:spPr>
        <p:txBody>
          <a:bodyPr wrap="square" rtlCol="0">
            <a:spAutoFit/>
          </a:bodyPr>
          <a:lstStyle/>
          <a:p>
            <a:pPr algn="just"/>
            <a:r>
              <a:rPr lang="en-US" sz="2400" dirty="0" smtClean="0"/>
              <a:t>Similarly to </a:t>
            </a:r>
            <a:r>
              <a:rPr lang="en-US" sz="2400" dirty="0" err="1" smtClean="0"/>
              <a:t>Owambo</a:t>
            </a:r>
            <a:r>
              <a:rPr lang="en-US" sz="2400" dirty="0" smtClean="0"/>
              <a:t>, the </a:t>
            </a:r>
            <a:r>
              <a:rPr lang="en-US" sz="2400" dirty="0" err="1" smtClean="0"/>
              <a:t>Nama</a:t>
            </a:r>
            <a:r>
              <a:rPr lang="en-US" sz="2400" dirty="0" smtClean="0"/>
              <a:t> basin also has a risk associated with possible over maturity of potential source rocks. However, the presence of live oil in a fault in </a:t>
            </a:r>
            <a:r>
              <a:rPr lang="en-US" sz="2400" dirty="0" err="1" smtClean="0"/>
              <a:t>Kuibis</a:t>
            </a:r>
            <a:r>
              <a:rPr lang="en-US" sz="2400" dirty="0" smtClean="0"/>
              <a:t> Formation sandstone and also the finding of </a:t>
            </a:r>
            <a:r>
              <a:rPr lang="en-US" sz="2400" dirty="0" err="1" smtClean="0"/>
              <a:t>bitumous</a:t>
            </a:r>
            <a:r>
              <a:rPr lang="en-US" sz="2400" dirty="0" smtClean="0"/>
              <a:t> material in Fish River outcrops demonstrate the presence of an active petroleum system in the basin.</a:t>
            </a:r>
            <a:endParaRPr lang="en-US" sz="2400" dirty="0"/>
          </a:p>
        </p:txBody>
      </p:sp>
      <p:sp>
        <p:nvSpPr>
          <p:cNvPr id="11" name="TextBox 10"/>
          <p:cNvSpPr txBox="1"/>
          <p:nvPr/>
        </p:nvSpPr>
        <p:spPr>
          <a:xfrm>
            <a:off x="0" y="4357694"/>
            <a:ext cx="9144000" cy="2092881"/>
          </a:xfrm>
          <a:prstGeom prst="rect">
            <a:avLst/>
          </a:prstGeom>
          <a:noFill/>
        </p:spPr>
        <p:txBody>
          <a:bodyPr wrap="square" rtlCol="0">
            <a:spAutoFit/>
          </a:bodyPr>
          <a:lstStyle/>
          <a:p>
            <a:pPr algn="just"/>
            <a:r>
              <a:rPr lang="en-US" sz="2800" dirty="0" smtClean="0"/>
              <a:t>To date 4 wells (Berseba-1, Tses-1, Nutupsdrift-2 and </a:t>
            </a:r>
            <a:r>
              <a:rPr lang="en-US" sz="2800" dirty="0" err="1" smtClean="0"/>
              <a:t>Vreda</a:t>
            </a:r>
            <a:r>
              <a:rPr lang="en-US" sz="2800" dirty="0" smtClean="0"/>
              <a:t>) have been drilled in the </a:t>
            </a:r>
            <a:r>
              <a:rPr lang="en-US" sz="2800" dirty="0" err="1" smtClean="0"/>
              <a:t>Nama</a:t>
            </a:r>
            <a:r>
              <a:rPr lang="en-US" sz="2800" dirty="0" smtClean="0"/>
              <a:t> basin. </a:t>
            </a:r>
          </a:p>
          <a:p>
            <a:pPr algn="just"/>
            <a:endParaRPr lang="en-US" sz="2800" dirty="0" smtClean="0"/>
          </a:p>
          <a:p>
            <a:pPr algn="just"/>
            <a:r>
              <a:rPr lang="en-US" sz="2800" b="1" dirty="0" smtClean="0"/>
              <a:t>The Berseba-1 well had a gas blow out. </a:t>
            </a:r>
          </a:p>
          <a:p>
            <a:endParaRPr lang="en-US" dirty="0"/>
          </a:p>
        </p:txBody>
      </p:sp>
      <p:pic>
        <p:nvPicPr>
          <p:cNvPr id="13"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a:off x="809896" y="6309320"/>
            <a:ext cx="8334103" cy="561743"/>
          </a:xfrm>
          <a:custGeom>
            <a:avLst/>
            <a:gdLst>
              <a:gd name="connsiteX0" fmla="*/ 0 w 7654834"/>
              <a:gd name="connsiteY0" fmla="*/ 78377 h 535577"/>
              <a:gd name="connsiteX1" fmla="*/ 117566 w 7654834"/>
              <a:gd name="connsiteY1" fmla="*/ 0 h 535577"/>
              <a:gd name="connsiteX2" fmla="*/ 7641772 w 7654834"/>
              <a:gd name="connsiteY2" fmla="*/ 0 h 535577"/>
              <a:gd name="connsiteX3" fmla="*/ 7654834 w 7654834"/>
              <a:gd name="connsiteY3" fmla="*/ 522514 h 535577"/>
              <a:gd name="connsiteX4" fmla="*/ 13063 w 7654834"/>
              <a:gd name="connsiteY4" fmla="*/ 535577 h 535577"/>
              <a:gd name="connsiteX5" fmla="*/ 0 w 7654834"/>
              <a:gd name="connsiteY5" fmla="*/ 78377 h 53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4834" h="535577">
                <a:moveTo>
                  <a:pt x="0" y="78377"/>
                </a:moveTo>
                <a:lnTo>
                  <a:pt x="117566" y="0"/>
                </a:lnTo>
                <a:lnTo>
                  <a:pt x="7641772" y="0"/>
                </a:lnTo>
                <a:lnTo>
                  <a:pt x="7654834" y="522514"/>
                </a:lnTo>
                <a:lnTo>
                  <a:pt x="13063" y="535577"/>
                </a:lnTo>
                <a:lnTo>
                  <a:pt x="0" y="78377"/>
                </a:lnTo>
                <a:close/>
              </a:path>
            </a:pathLst>
          </a:cu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buck2.gif (14256 bytes)"/>
          <p:cNvPicPr>
            <a:picLocks noChangeAspect="1" noChangeArrowheads="1"/>
          </p:cNvPicPr>
          <p:nvPr/>
        </p:nvPicPr>
        <p:blipFill>
          <a:blip r:embed="rId4" r:link="rId5" cstate="print"/>
          <a:srcRect/>
          <a:stretch>
            <a:fillRect/>
          </a:stretch>
        </p:blipFill>
        <p:spPr bwMode="auto">
          <a:xfrm>
            <a:off x="8532440" y="6297976"/>
            <a:ext cx="467543" cy="560024"/>
          </a:xfrm>
          <a:prstGeom prst="rect">
            <a:avLst/>
          </a:prstGeom>
          <a:noFill/>
        </p:spPr>
      </p:pic>
      <p:pic>
        <p:nvPicPr>
          <p:cNvPr id="16" name="Picture 15" descr="namibia-flag.gif"/>
          <p:cNvPicPr>
            <a:picLocks noChangeAspect="1"/>
          </p:cNvPicPr>
          <p:nvPr/>
        </p:nvPicPr>
        <p:blipFill>
          <a:blip r:embed="rId6" cstate="print"/>
          <a:stretch>
            <a:fillRect/>
          </a:stretch>
        </p:blipFill>
        <p:spPr>
          <a:xfrm flipH="1">
            <a:off x="9883" y="6309320"/>
            <a:ext cx="824394" cy="548680"/>
          </a:xfrm>
          <a:prstGeom prst="rect">
            <a:avLst/>
          </a:prstGeom>
          <a:scene3d>
            <a:camera prst="orthographicFront">
              <a:rot lat="0" lon="10800000" rev="0"/>
            </a:camera>
            <a:lightRig rig="threePt" dir="t"/>
          </a:scene3d>
        </p:spPr>
      </p:pic>
      <p:cxnSp>
        <p:nvCxnSpPr>
          <p:cNvPr id="20" name="Straight Connector 19"/>
          <p:cNvCxnSpPr/>
          <p:nvPr/>
        </p:nvCxnSpPr>
        <p:spPr>
          <a:xfrm flipV="1">
            <a:off x="840647" y="6309320"/>
            <a:ext cx="7632848" cy="6370"/>
          </a:xfrm>
          <a:prstGeom prst="line">
            <a:avLst/>
          </a:prstGeom>
          <a:ln>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22" name="Title 1"/>
          <p:cNvSpPr txBox="1">
            <a:spLocks/>
          </p:cNvSpPr>
          <p:nvPr/>
        </p:nvSpPr>
        <p:spPr>
          <a:xfrm>
            <a:off x="3036083" y="-214338"/>
            <a:ext cx="3071834" cy="785794"/>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a:spcBef>
                <a:spcPct val="0"/>
              </a:spcBef>
              <a:defRPr/>
            </a:pPr>
            <a:r>
              <a:rPr lang="en-US" sz="2800" b="1" dirty="0" err="1"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Nama</a:t>
            </a:r>
            <a:r>
              <a:rPr lang="en-US" sz="2800" b="1" dirty="0" smtClean="0">
                <a:solidFill>
                  <a:schemeClr val="accent3">
                    <a:tint val="90000"/>
                    <a:satMod val="120000"/>
                  </a:schemeClr>
                </a:solidFill>
                <a:effectLst>
                  <a:glow rad="139700">
                    <a:schemeClr val="accent3">
                      <a:satMod val="175000"/>
                      <a:alpha val="40000"/>
                    </a:schemeClr>
                  </a:glow>
                  <a:outerShdw blurRad="38100" dist="25400" dir="5400000" algn="tl" rotWithShape="0">
                    <a:srgbClr val="000000">
                      <a:alpha val="43000"/>
                    </a:srgbClr>
                  </a:outerShdw>
                </a:effectLst>
                <a:latin typeface="+mj-lt"/>
                <a:ea typeface="+mj-ea"/>
                <a:cs typeface="+mj-cs"/>
              </a:rPr>
              <a:t> basin (cont…)</a:t>
            </a:r>
          </a:p>
        </p:txBody>
      </p:sp>
      <p:pic>
        <p:nvPicPr>
          <p:cNvPr id="9" name="Picture 8"/>
          <p:cNvPicPr/>
          <p:nvPr/>
        </p:nvPicPr>
        <p:blipFill>
          <a:blip r:embed="rId7" cstate="print"/>
          <a:srcRect/>
          <a:stretch>
            <a:fillRect/>
          </a:stretch>
        </p:blipFill>
        <p:spPr bwMode="auto">
          <a:xfrm>
            <a:off x="2714612" y="714356"/>
            <a:ext cx="6429388" cy="5500726"/>
          </a:xfrm>
          <a:prstGeom prst="rect">
            <a:avLst/>
          </a:prstGeom>
          <a:noFill/>
          <a:ln w="9525">
            <a:noFill/>
            <a:miter lim="800000"/>
            <a:headEnd/>
            <a:tailEnd/>
          </a:ln>
        </p:spPr>
      </p:pic>
      <p:sp>
        <p:nvSpPr>
          <p:cNvPr id="10" name="TextBox 9"/>
          <p:cNvSpPr txBox="1"/>
          <p:nvPr/>
        </p:nvSpPr>
        <p:spPr>
          <a:xfrm>
            <a:off x="-142908" y="964245"/>
            <a:ext cx="2786082" cy="5693866"/>
          </a:xfrm>
          <a:prstGeom prst="rect">
            <a:avLst/>
          </a:prstGeom>
          <a:noFill/>
        </p:spPr>
        <p:txBody>
          <a:bodyPr wrap="square" rtlCol="0">
            <a:spAutoFit/>
          </a:bodyPr>
          <a:lstStyle/>
          <a:p>
            <a:pPr algn="r"/>
            <a:r>
              <a:rPr lang="en-US" sz="2600" b="1" dirty="0" smtClean="0"/>
              <a:t>The seismic coverage is very poor, only the 500 km of 2D seismic of good quality, is available for exploration, consisting of 5 seismic profiles with separation distances of about 30 to 35 </a:t>
            </a:r>
            <a:r>
              <a:rPr lang="en-US" sz="2600" b="1" dirty="0" smtClean="0"/>
              <a:t>km</a:t>
            </a:r>
          </a:p>
          <a:p>
            <a:pPr algn="r"/>
            <a:endParaRPr lang="en-US" sz="2600" b="1" dirty="0" smtClean="0"/>
          </a:p>
          <a:p>
            <a:pPr algn="ctr"/>
            <a:r>
              <a:rPr lang="en-US" sz="1600" b="1" dirty="0" smtClean="0"/>
              <a:t>INA (2008)</a:t>
            </a:r>
            <a:endParaRPr lang="en-US" sz="1600" b="1" dirty="0"/>
          </a:p>
        </p:txBody>
      </p:sp>
      <p:pic>
        <p:nvPicPr>
          <p:cNvPr id="11" name="Picture 5"/>
          <p:cNvPicPr>
            <a:picLocks noChangeAspect="1" noChangeArrowheads="1"/>
          </p:cNvPicPr>
          <p:nvPr/>
        </p:nvPicPr>
        <p:blipFill>
          <a:blip r:embed="rId8" cstate="print"/>
          <a:srcRect/>
          <a:stretch>
            <a:fillRect/>
          </a:stretch>
        </p:blipFill>
        <p:spPr bwMode="auto">
          <a:xfrm>
            <a:off x="4283968" y="6332464"/>
            <a:ext cx="360040" cy="525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2035</TotalTime>
  <Words>1760</Words>
  <Application>Microsoft Office PowerPoint</Application>
  <PresentationFormat>On-screen Show (4:3)</PresentationFormat>
  <Paragraphs>174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yuspm</dc:creator>
  <cp:lastModifiedBy>Manfred Muundjua</cp:lastModifiedBy>
  <cp:revision>167</cp:revision>
  <dcterms:created xsi:type="dcterms:W3CDTF">2010-10-21T19:21:22Z</dcterms:created>
  <dcterms:modified xsi:type="dcterms:W3CDTF">2011-10-24T11:49:41Z</dcterms:modified>
</cp:coreProperties>
</file>