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7"/>
  </p:notesMasterIdLst>
  <p:handoutMasterIdLst>
    <p:handoutMasterId r:id="rId28"/>
  </p:handoutMasterIdLst>
  <p:sldIdLst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FBBF"/>
    <a:srgbClr val="246B01"/>
    <a:srgbClr val="37A301"/>
    <a:srgbClr val="ABE959"/>
    <a:srgbClr val="DFFAA4"/>
    <a:srgbClr val="61FD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627" autoAdjust="0"/>
  </p:normalViewPr>
  <p:slideViewPr>
    <p:cSldViewPr>
      <p:cViewPr varScale="1">
        <p:scale>
          <a:sx n="113" d="100"/>
          <a:sy n="113" d="100"/>
        </p:scale>
        <p:origin x="-42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9" d="100"/>
          <a:sy n="89" d="100"/>
        </p:scale>
        <p:origin x="-3042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TT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019B67-E46D-4C3C-A213-D59934C75D73}" type="datetimeFigureOut">
              <a:rPr lang="en-US" smtClean="0"/>
              <a:pPr/>
              <a:t>4/6/2011</a:t>
            </a:fld>
            <a:endParaRPr lang="en-T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T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7CACD7-FD94-48A0-9385-C555CCA8666D}" type="slidenum">
              <a:rPr lang="en-TT" smtClean="0"/>
              <a:pPr/>
              <a:t>‹#›</a:t>
            </a:fld>
            <a:endParaRPr lang="en-TT"/>
          </a:p>
        </p:txBody>
      </p:sp>
    </p:spTree>
    <p:extLst>
      <p:ext uri="{BB962C8B-B14F-4D97-AF65-F5344CB8AC3E}">
        <p14:creationId xmlns:p14="http://schemas.microsoft.com/office/powerpoint/2010/main" val="17106077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0DED00-052A-4A7D-BD77-BD25D3C6829D}" type="datetimeFigureOut">
              <a:rPr lang="en-US" smtClean="0"/>
              <a:pPr/>
              <a:t>4/6/2011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C201D5-4950-42B5-ACB5-9DE8C6E4EC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962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7763" y="687388"/>
            <a:ext cx="4564062" cy="3424237"/>
          </a:xfrm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322" y="4343400"/>
            <a:ext cx="5029357" cy="4112684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2084" tIns="46042" rIns="92084" bIns="46042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provision of</a:t>
            </a:r>
            <a:r>
              <a:rPr lang="en-US" baseline="0" dirty="0" smtClean="0"/>
              <a:t> incentives for investment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E61CA8-902B-4ABE-B5A0-184839935F19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80BA28-6741-4A4D-A2A3-1A64EC17BB60}" type="slidenum">
              <a:rPr lang="en-US" smtClean="0">
                <a:ea typeface="ＭＳ Ｐゴシック" pitchFamily="16" charset="-128"/>
              </a:rPr>
              <a:pPr/>
              <a:t>15</a:t>
            </a:fld>
            <a:endParaRPr lang="en-US" smtClean="0">
              <a:ea typeface="ＭＳ Ｐゴシック" pitchFamily="16" charset="-128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52B39FD-8CB6-4419-8EF1-C7664E1126EA}" type="slidenum">
              <a:rPr lang="en-US" smtClean="0"/>
              <a:pPr>
                <a:defRPr/>
              </a:pPr>
              <a:t>16</a:t>
            </a:fld>
            <a:endParaRPr 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2625"/>
            <a:ext cx="4573588" cy="3432175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728" y="4342847"/>
            <a:ext cx="5484544" cy="4116856"/>
          </a:xfrm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385089A-0126-4751-8C9F-7E08770F32DF}" type="slidenum">
              <a:rPr lang="en-GB"/>
              <a:pPr/>
              <a:t>17</a:t>
            </a:fld>
            <a:endParaRPr lang="en-GB"/>
          </a:p>
        </p:txBody>
      </p:sp>
      <p:sp>
        <p:nvSpPr>
          <p:cNvPr id="104449" name="Text Box 1"/>
          <p:cNvSpPr txBox="1">
            <a:spLocks noChangeArrowheads="1"/>
          </p:cNvSpPr>
          <p:nvPr/>
        </p:nvSpPr>
        <p:spPr bwMode="auto">
          <a:xfrm>
            <a:off x="1177532" y="685687"/>
            <a:ext cx="4501447" cy="342843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6603" tIns="43301" rIns="86603" bIns="43301" anchor="ctr"/>
          <a:lstStyle/>
          <a:p>
            <a:endParaRPr lang="en-US"/>
          </a:p>
        </p:txBody>
      </p:sp>
      <p:sp>
        <p:nvSpPr>
          <p:cNvPr id="10445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3706" y="4342681"/>
            <a:ext cx="5027609" cy="411563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A04CBE2-70B9-49CC-8F0F-3659C1DCECBD}" type="slidenum">
              <a:rPr lang="en-GB"/>
              <a:pPr/>
              <a:t>18</a:t>
            </a:fld>
            <a:endParaRPr lang="en-GB"/>
          </a:p>
        </p:txBody>
      </p:sp>
      <p:sp>
        <p:nvSpPr>
          <p:cNvPr id="106497" name="Text Box 1"/>
          <p:cNvSpPr txBox="1">
            <a:spLocks noChangeArrowheads="1"/>
          </p:cNvSpPr>
          <p:nvPr/>
        </p:nvSpPr>
        <p:spPr bwMode="auto">
          <a:xfrm>
            <a:off x="1177532" y="685687"/>
            <a:ext cx="4501447" cy="342843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6603" tIns="43301" rIns="86603" bIns="43301" anchor="ctr"/>
          <a:lstStyle/>
          <a:p>
            <a:endParaRPr lang="en-US"/>
          </a:p>
        </p:txBody>
      </p:sp>
      <p:sp>
        <p:nvSpPr>
          <p:cNvPr id="10649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13706" y="4342681"/>
            <a:ext cx="5027609" cy="411563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technical terms have</a:t>
            </a:r>
            <a:r>
              <a:rPr lang="en-US" baseline="0" dirty="0" smtClean="0"/>
              <a:t> not yet been </a:t>
            </a:r>
            <a:r>
              <a:rPr lang="en-US" baseline="0" dirty="0" err="1" smtClean="0"/>
              <a:t>finalised</a:t>
            </a:r>
            <a:r>
              <a:rPr lang="en-US" baseline="0" dirty="0" smtClean="0"/>
              <a:t> for the deep water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E61CA8-902B-4ABE-B5A0-184839935F19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1071538" y="1785926"/>
            <a:ext cx="7772400" cy="1571636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spcAft>
                <a:spcPts val="600"/>
              </a:spcAft>
              <a:defRPr/>
            </a:lvl1pPr>
          </a:lstStyle>
          <a:p>
            <a:r>
              <a:rPr lang="en-TT" sz="3600" dirty="0" smtClean="0"/>
              <a:t>Title</a:t>
            </a:r>
            <a:r>
              <a:rPr lang="en-TT" sz="1800" dirty="0" smtClean="0"/>
              <a:t>.</a:t>
            </a:r>
            <a:endParaRPr lang="en-TT" sz="1800" dirty="0"/>
          </a:p>
        </p:txBody>
      </p:sp>
      <p:sp>
        <p:nvSpPr>
          <p:cNvPr id="16" name="Subtitle 5"/>
          <p:cNvSpPr>
            <a:spLocks noGrp="1"/>
          </p:cNvSpPr>
          <p:nvPr userDrawn="1">
            <p:ph type="subTitle" idx="1" hasCustomPrompt="1"/>
          </p:nvPr>
        </p:nvSpPr>
        <p:spPr>
          <a:xfrm>
            <a:off x="2643174" y="3643314"/>
            <a:ext cx="4643470" cy="1752600"/>
          </a:xfrm>
          <a:prstGeom prst="rect">
            <a:avLst/>
          </a:prstGeom>
        </p:spPr>
        <p:txBody>
          <a:bodyPr/>
          <a:lstStyle>
            <a:lvl1pPr algn="ctr">
              <a:buFontTx/>
              <a:buNone/>
              <a:defRPr/>
            </a:lvl1pPr>
          </a:lstStyle>
          <a:p>
            <a:r>
              <a:rPr lang="en-TT" dirty="0" smtClean="0"/>
              <a:t>Title</a:t>
            </a:r>
            <a:endParaRPr lang="en-TT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14678" y="6492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TT" dirty="0"/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92875"/>
            <a:ext cx="16621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1E745-ED73-4DD7-B75A-78EC5BBE0337}" type="datetimeFigureOut">
              <a:rPr lang="en-US" smtClean="0"/>
              <a:pPr/>
              <a:t>4/6/2011</a:t>
            </a:fld>
            <a:endParaRPr lang="en-TT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T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1E745-ED73-4DD7-B75A-78EC5BBE0337}" type="datetimeFigureOut">
              <a:rPr lang="en-US" smtClean="0"/>
              <a:pPr/>
              <a:t>4/6/2011</a:t>
            </a:fld>
            <a:endParaRPr lang="en-T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767B6ED-C151-4839-8889-6FFA398085A0}" type="slidenum">
              <a:rPr lang="en-TT" smtClean="0"/>
              <a:pPr/>
              <a:t>‹#›</a:t>
            </a:fld>
            <a:endParaRPr lang="en-T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1E745-ED73-4DD7-B75A-78EC5BBE0337}" type="datetimeFigureOut">
              <a:rPr lang="en-US" smtClean="0"/>
              <a:pPr/>
              <a:t>4/6/2011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767B6ED-C151-4839-8889-6FFA398085A0}" type="slidenum">
              <a:rPr lang="en-TT" smtClean="0"/>
              <a:pPr/>
              <a:t>‹#›</a:t>
            </a:fld>
            <a:endParaRPr lang="en-T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1E745-ED73-4DD7-B75A-78EC5BBE0337}" type="datetimeFigureOut">
              <a:rPr lang="en-US" smtClean="0"/>
              <a:pPr/>
              <a:t>4/6/2011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767B6ED-C151-4839-8889-6FFA398085A0}" type="slidenum">
              <a:rPr lang="en-TT" smtClean="0"/>
              <a:pPr/>
              <a:t>‹#›</a:t>
            </a:fld>
            <a:endParaRPr lang="en-TT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T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F1DB4-CB30-42EF-BC93-4E185C990406}" type="datetimeFigureOut">
              <a:rPr lang="en-US" smtClean="0"/>
              <a:pPr/>
              <a:t>4/6/2011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D6DB8-6DBB-4207-943E-8D216F66B59A}" type="slidenum">
              <a:rPr lang="en-TT" smtClean="0"/>
              <a:pPr/>
              <a:t>‹#›</a:t>
            </a:fld>
            <a:endParaRPr lang="en-TT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F1DB4-CB30-42EF-BC93-4E185C990406}" type="datetimeFigureOut">
              <a:rPr lang="en-US" smtClean="0"/>
              <a:pPr/>
              <a:t>4/6/2011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D6DB8-6DBB-4207-943E-8D216F66B59A}" type="slidenum">
              <a:rPr lang="en-TT" smtClean="0"/>
              <a:pPr/>
              <a:t>‹#›</a:t>
            </a:fld>
            <a:endParaRPr lang="en-TT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F1DB4-CB30-42EF-BC93-4E185C990406}" type="datetimeFigureOut">
              <a:rPr lang="en-US" smtClean="0"/>
              <a:pPr/>
              <a:t>4/6/2011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D6DB8-6DBB-4207-943E-8D216F66B59A}" type="slidenum">
              <a:rPr lang="en-TT" smtClean="0"/>
              <a:pPr/>
              <a:t>‹#›</a:t>
            </a:fld>
            <a:endParaRPr lang="en-TT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F1DB4-CB30-42EF-BC93-4E185C990406}" type="datetimeFigureOut">
              <a:rPr lang="en-US" smtClean="0"/>
              <a:pPr/>
              <a:t>4/6/2011</a:t>
            </a:fld>
            <a:endParaRPr lang="en-T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D6DB8-6DBB-4207-943E-8D216F66B59A}" type="slidenum">
              <a:rPr lang="en-TT" smtClean="0"/>
              <a:pPr/>
              <a:t>‹#›</a:t>
            </a:fld>
            <a:endParaRPr lang="en-TT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F1DB4-CB30-42EF-BC93-4E185C990406}" type="datetimeFigureOut">
              <a:rPr lang="en-US" smtClean="0"/>
              <a:pPr/>
              <a:t>4/6/2011</a:t>
            </a:fld>
            <a:endParaRPr lang="en-T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D6DB8-6DBB-4207-943E-8D216F66B59A}" type="slidenum">
              <a:rPr lang="en-TT" smtClean="0"/>
              <a:pPr/>
              <a:t>‹#›</a:t>
            </a:fld>
            <a:endParaRPr lang="en-TT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F1DB4-CB30-42EF-BC93-4E185C990406}" type="datetimeFigureOut">
              <a:rPr lang="en-US" smtClean="0"/>
              <a:pPr/>
              <a:t>4/6/2011</a:t>
            </a:fld>
            <a:endParaRPr lang="en-T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D6DB8-6DBB-4207-943E-8D216F66B59A}" type="slidenum">
              <a:rPr lang="en-TT" smtClean="0"/>
              <a:pPr/>
              <a:t>‹#›</a:t>
            </a:fld>
            <a:endParaRPr lang="en-TT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F1DB4-CB30-42EF-BC93-4E185C990406}" type="datetimeFigureOut">
              <a:rPr lang="en-US" smtClean="0"/>
              <a:pPr/>
              <a:t>4/6/2011</a:t>
            </a:fld>
            <a:endParaRPr lang="en-T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D6DB8-6DBB-4207-943E-8D216F66B59A}" type="slidenum">
              <a:rPr lang="en-TT" smtClean="0"/>
              <a:pPr/>
              <a:t>‹#›</a:t>
            </a:fld>
            <a:endParaRPr lang="en-T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T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FA01E745-ED73-4DD7-B75A-78EC5BBE0337}" type="datetimeFigureOut">
              <a:rPr lang="en-US" smtClean="0"/>
              <a:pPr/>
              <a:t>4/6/2011</a:t>
            </a:fld>
            <a:endParaRPr lang="en-TT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F1DB4-CB30-42EF-BC93-4E185C990406}" type="datetimeFigureOut">
              <a:rPr lang="en-US" smtClean="0"/>
              <a:pPr/>
              <a:t>4/6/2011</a:t>
            </a:fld>
            <a:endParaRPr lang="en-T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D6DB8-6DBB-4207-943E-8D216F66B59A}" type="slidenum">
              <a:rPr lang="en-TT" smtClean="0"/>
              <a:pPr/>
              <a:t>‹#›</a:t>
            </a:fld>
            <a:endParaRPr lang="en-TT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T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F1DB4-CB30-42EF-BC93-4E185C990406}" type="datetimeFigureOut">
              <a:rPr lang="en-US" smtClean="0"/>
              <a:pPr/>
              <a:t>4/6/2011</a:t>
            </a:fld>
            <a:endParaRPr lang="en-T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D6DB8-6DBB-4207-943E-8D216F66B59A}" type="slidenum">
              <a:rPr lang="en-TT" smtClean="0"/>
              <a:pPr/>
              <a:t>‹#›</a:t>
            </a:fld>
            <a:endParaRPr lang="en-TT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F1DB4-CB30-42EF-BC93-4E185C990406}" type="datetimeFigureOut">
              <a:rPr lang="en-US" smtClean="0"/>
              <a:pPr/>
              <a:t>4/6/2011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D6DB8-6DBB-4207-943E-8D216F66B59A}" type="slidenum">
              <a:rPr lang="en-TT" smtClean="0"/>
              <a:pPr/>
              <a:t>‹#›</a:t>
            </a:fld>
            <a:endParaRPr lang="en-TT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F1DB4-CB30-42EF-BC93-4E185C990406}" type="datetimeFigureOut">
              <a:rPr lang="en-US" smtClean="0"/>
              <a:pPr/>
              <a:t>4/6/2011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D6DB8-6DBB-4207-943E-8D216F66B59A}" type="slidenum">
              <a:rPr lang="en-TT" smtClean="0"/>
              <a:pPr/>
              <a:t>‹#›</a:t>
            </a:fld>
            <a:endParaRPr lang="en-T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3848" y="27856"/>
            <a:ext cx="5770984" cy="11430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T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T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1E745-ED73-4DD7-B75A-78EC5BBE0337}" type="datetimeFigureOut">
              <a:rPr lang="en-US" smtClean="0"/>
              <a:pPr/>
              <a:t>4/6/2011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767B6ED-C151-4839-8889-6FFA398085A0}" type="slidenum">
              <a:rPr lang="en-TT" smtClean="0"/>
              <a:pPr/>
              <a:t>‹#›</a:t>
            </a:fld>
            <a:endParaRPr lang="en-T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1E745-ED73-4DD7-B75A-78EC5BBE0337}" type="datetimeFigureOut">
              <a:rPr lang="en-US" smtClean="0"/>
              <a:pPr/>
              <a:t>4/6/2011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767B6ED-C151-4839-8889-6FFA398085A0}" type="slidenum">
              <a:rPr lang="en-TT" smtClean="0"/>
              <a:pPr/>
              <a:t>‹#›</a:t>
            </a:fld>
            <a:endParaRPr lang="en-T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1E745-ED73-4DD7-B75A-78EC5BBE0337}" type="datetimeFigureOut">
              <a:rPr lang="en-US" smtClean="0"/>
              <a:pPr/>
              <a:t>4/6/2011</a:t>
            </a:fld>
            <a:endParaRPr lang="en-T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767B6ED-C151-4839-8889-6FFA398085A0}" type="slidenum">
              <a:rPr lang="en-TT" smtClean="0"/>
              <a:pPr/>
              <a:t>‹#›</a:t>
            </a:fld>
            <a:endParaRPr lang="en-T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1E745-ED73-4DD7-B75A-78EC5BBE0337}" type="datetimeFigureOut">
              <a:rPr lang="en-US" smtClean="0"/>
              <a:pPr/>
              <a:t>4/6/2011</a:t>
            </a:fld>
            <a:endParaRPr lang="en-T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767B6ED-C151-4839-8889-6FFA398085A0}" type="slidenum">
              <a:rPr lang="en-TT" smtClean="0"/>
              <a:pPr/>
              <a:t>‹#›</a:t>
            </a:fld>
            <a:endParaRPr lang="en-T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1E745-ED73-4DD7-B75A-78EC5BBE0337}" type="datetimeFigureOut">
              <a:rPr lang="en-US" smtClean="0"/>
              <a:pPr/>
              <a:t>4/6/2011</a:t>
            </a:fld>
            <a:endParaRPr lang="en-T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767B6ED-C151-4839-8889-6FFA398085A0}" type="slidenum">
              <a:rPr lang="en-TT" smtClean="0"/>
              <a:pPr/>
              <a:t>‹#›</a:t>
            </a:fld>
            <a:endParaRPr lang="en-T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1E745-ED73-4DD7-B75A-78EC5BBE0337}" type="datetimeFigureOut">
              <a:rPr lang="en-US" smtClean="0"/>
              <a:pPr/>
              <a:t>4/6/2011</a:t>
            </a:fld>
            <a:endParaRPr lang="en-T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767B6ED-C151-4839-8889-6FFA398085A0}" type="slidenum">
              <a:rPr lang="en-TT" smtClean="0"/>
              <a:pPr/>
              <a:t>‹#›</a:t>
            </a:fld>
            <a:endParaRPr lang="en-T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1E745-ED73-4DD7-B75A-78EC5BBE0337}" type="datetimeFigureOut">
              <a:rPr lang="en-US" smtClean="0"/>
              <a:pPr/>
              <a:t>4/6/2011</a:t>
            </a:fld>
            <a:endParaRPr lang="en-T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767B6ED-C151-4839-8889-6FFA398085A0}" type="slidenum">
              <a:rPr lang="en-TT" smtClean="0"/>
              <a:pPr/>
              <a:t>‹#›</a:t>
            </a:fld>
            <a:endParaRPr lang="en-T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meei new template copy.jp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0" y="740358"/>
            <a:ext cx="8009429" cy="6117642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14678" y="6492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TT" dirty="0"/>
          </a:p>
        </p:txBody>
      </p:sp>
      <p:pic>
        <p:nvPicPr>
          <p:cNvPr id="7" name="Picture 2" descr="C:\Documents and Settings\dcameron\My Documents\coat of arms.jpg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42844" y="43585"/>
            <a:ext cx="928694" cy="88508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 userDrawn="1"/>
        </p:nvSpPr>
        <p:spPr>
          <a:xfrm>
            <a:off x="1071538" y="428604"/>
            <a:ext cx="2357454" cy="371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T" sz="1360" b="0" i="0" spc="0" baseline="-25000" dirty="0" smtClean="0">
                <a:latin typeface="Times New Roman" pitchFamily="18" charset="0"/>
              </a:rPr>
              <a:t>THE GOVERNMENT OF THE</a:t>
            </a:r>
          </a:p>
          <a:p>
            <a:r>
              <a:rPr lang="en-TT" sz="1360" b="0" i="0" spc="0" baseline="-25000" dirty="0" smtClean="0">
                <a:latin typeface="Times New Roman" pitchFamily="18" charset="0"/>
              </a:rPr>
              <a:t>REPUBLIC OF TRINIDAD AND TOBAGO</a:t>
            </a:r>
            <a:endParaRPr lang="en-TT" sz="1360" b="0" i="0" spc="0" baseline="-25000" dirty="0">
              <a:latin typeface="Times New Roman" pitchFamily="18" charset="0"/>
            </a:endParaRP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0" y="1000108"/>
            <a:ext cx="9144000" cy="142876"/>
            <a:chOff x="0" y="1000108"/>
            <a:chExt cx="9144000" cy="142876"/>
          </a:xfrm>
        </p:grpSpPr>
        <p:sp>
          <p:nvSpPr>
            <p:cNvPr id="16" name="Rectangle 15"/>
            <p:cNvSpPr/>
            <p:nvPr userDrawn="1"/>
          </p:nvSpPr>
          <p:spPr>
            <a:xfrm>
              <a:off x="0" y="1071546"/>
              <a:ext cx="9144000" cy="71438"/>
            </a:xfrm>
            <a:prstGeom prst="rect">
              <a:avLst/>
            </a:prstGeom>
            <a:solidFill>
              <a:srgbClr val="ABE959">
                <a:alpha val="6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TT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0" y="1000108"/>
              <a:ext cx="9144000" cy="71438"/>
            </a:xfrm>
            <a:prstGeom prst="rect">
              <a:avLst/>
            </a:prstGeom>
            <a:solidFill>
              <a:srgbClr val="37A301">
                <a:alpha val="6588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TT"/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92875"/>
            <a:ext cx="16621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1E745-ED73-4DD7-B75A-78EC5BBE0337}" type="datetimeFigureOut">
              <a:rPr lang="en-US" smtClean="0"/>
              <a:pPr/>
              <a:t>4/6/2011</a:t>
            </a:fld>
            <a:endParaRPr lang="en-TT" dirty="0"/>
          </a:p>
        </p:txBody>
      </p:sp>
      <p:pic>
        <p:nvPicPr>
          <p:cNvPr id="14" name="Picture 13" descr="new logo MEEA.png"/>
          <p:cNvPicPr>
            <a:picLocks noChangeAspect="1"/>
          </p:cNvPicPr>
          <p:nvPr userDrawn="1"/>
        </p:nvPicPr>
        <p:blipFill>
          <a:blip r:embed="rId16" cstate="print"/>
          <a:stretch>
            <a:fillRect/>
          </a:stretch>
        </p:blipFill>
        <p:spPr>
          <a:xfrm>
            <a:off x="6732240" y="5357717"/>
            <a:ext cx="2304256" cy="138365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T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T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7F1DB4-CB30-42EF-BC93-4E185C990406}" type="datetimeFigureOut">
              <a:rPr lang="en-US" smtClean="0"/>
              <a:pPr/>
              <a:t>4/6/2011</a:t>
            </a:fld>
            <a:endParaRPr lang="en-T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T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4D6DB8-6DBB-4207-943E-8D216F66B59A}" type="slidenum">
              <a:rPr lang="en-TT" smtClean="0"/>
              <a:pPr/>
              <a:t>‹#›</a:t>
            </a:fld>
            <a:endParaRPr lang="en-T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 lIns="82058" tIns="41029" rIns="82058" bIns="41029">
            <a:normAutofit/>
          </a:bodyPr>
          <a:lstStyle/>
          <a:p>
            <a:r>
              <a:rPr lang="en-US" dirty="0" smtClean="0"/>
              <a:t>Competitive Bidding</a:t>
            </a:r>
            <a:br>
              <a:rPr lang="en-US" dirty="0" smtClean="0"/>
            </a:br>
            <a:r>
              <a:rPr lang="en-US" dirty="0" smtClean="0"/>
              <a:t>2011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 lIns="82058" tIns="41029" rIns="82058" bIns="41029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978" y="6356537"/>
            <a:ext cx="2133023" cy="365592"/>
          </a:xfrm>
          <a:prstGeom prst="rect">
            <a:avLst/>
          </a:prstGeom>
        </p:spPr>
        <p:txBody>
          <a:bodyPr lIns="82058" tIns="41029" rIns="82058" bIns="41029"/>
          <a:lstStyle/>
          <a:p>
            <a:pPr lvl="1">
              <a:defRPr/>
            </a:pPr>
            <a:fld id="{80C11F0C-449B-4A23-8C2D-ED64A10DB589}" type="slidenum">
              <a:rPr lang="en-US" smtClean="0"/>
              <a:pPr lvl="1"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8322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23728" y="76200"/>
            <a:ext cx="7272808" cy="975160"/>
          </a:xfrm>
        </p:spPr>
        <p:txBody>
          <a:bodyPr lIns="82058" tIns="41029" rIns="82058" bIns="41029">
            <a:noAutofit/>
          </a:bodyPr>
          <a:lstStyle/>
          <a:p>
            <a:r>
              <a:rPr lang="en-US" sz="2900" b="1" dirty="0"/>
              <a:t>Trinidad and Tobago Upstream Activity Map </a:t>
            </a:r>
            <a:br>
              <a:rPr lang="en-US" sz="2900" b="1" dirty="0"/>
            </a:br>
            <a:r>
              <a:rPr lang="en-US" sz="2900" b="1" dirty="0" smtClean="0"/>
              <a:t>     showing </a:t>
            </a:r>
            <a:r>
              <a:rPr lang="en-US" sz="2900" b="1" dirty="0"/>
              <a:t>Deep water Blocks Offered</a:t>
            </a:r>
          </a:p>
        </p:txBody>
      </p:sp>
      <p:pic>
        <p:nvPicPr>
          <p:cNvPr id="1026" name="Picture 2" descr="E:\CBO Deep Water\concession_aug10_updat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051360"/>
            <a:ext cx="7467601" cy="581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H="1">
            <a:off x="4724400" y="2971800"/>
            <a:ext cx="457201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953000" y="2514600"/>
            <a:ext cx="1524001" cy="369320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r>
              <a:rPr lang="en-US" dirty="0" smtClean="0"/>
              <a:t>Block 23(a)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19800" y="3390900"/>
            <a:ext cx="1524000" cy="369320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r>
              <a:rPr lang="en-US" dirty="0" smtClean="0"/>
              <a:t>TTDAA 14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5257800" y="3657601"/>
            <a:ext cx="914400" cy="30252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410200" y="2927475"/>
            <a:ext cx="1981200" cy="369320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r>
              <a:rPr lang="en-US" dirty="0" smtClean="0"/>
              <a:t>Block 23(b)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4724400" y="3112142"/>
            <a:ext cx="1066801" cy="107885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379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6658" y="260648"/>
            <a:ext cx="5777345" cy="882352"/>
          </a:xfrm>
        </p:spPr>
        <p:txBody>
          <a:bodyPr lIns="82058" tIns="41029" rIns="82058" bIns="41029"/>
          <a:lstStyle/>
          <a:p>
            <a:r>
              <a:rPr lang="en-US" sz="2900" b="1" dirty="0"/>
              <a:t>Deep Water Bid Round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10235"/>
            <a:ext cx="8229600" cy="5244353"/>
          </a:xfrm>
        </p:spPr>
        <p:txBody>
          <a:bodyPr lIns="82058" tIns="41029" rIns="82058" bIns="41029"/>
          <a:lstStyle/>
          <a:p>
            <a:pPr>
              <a:buFont typeface="Wingdings" pitchFamily="2" charset="2"/>
              <a:buChar char="Ø"/>
            </a:pPr>
            <a:r>
              <a:rPr lang="en-US" sz="2200" dirty="0"/>
              <a:t>39 blocks in water depths 1,000 – </a:t>
            </a:r>
            <a:r>
              <a:rPr lang="en-US" sz="2200" dirty="0" smtClean="0"/>
              <a:t>3,500 </a:t>
            </a:r>
            <a:r>
              <a:rPr lang="en-US" sz="2200" dirty="0" err="1"/>
              <a:t>metres</a:t>
            </a:r>
            <a:r>
              <a:rPr lang="en-US" sz="2200" dirty="0"/>
              <a:t>  offered for nomination</a:t>
            </a:r>
          </a:p>
          <a:p>
            <a:pPr>
              <a:buFont typeface="Wingdings" pitchFamily="2" charset="2"/>
              <a:buChar char="Ø"/>
            </a:pPr>
            <a:r>
              <a:rPr lang="en-US" sz="2200" dirty="0"/>
              <a:t>Eleven blocks were offered for bids</a:t>
            </a:r>
          </a:p>
          <a:p>
            <a:pPr>
              <a:buFont typeface="Wingdings" pitchFamily="2" charset="2"/>
              <a:buChar char="Ø"/>
            </a:pPr>
            <a:r>
              <a:rPr lang="en-US" sz="2200" dirty="0"/>
              <a:t>5 bids were received</a:t>
            </a:r>
          </a:p>
          <a:p>
            <a:pPr lvl="1"/>
            <a:r>
              <a:rPr lang="en-US" dirty="0" smtClean="0"/>
              <a:t>Block 23(a) – 3bids</a:t>
            </a:r>
          </a:p>
          <a:p>
            <a:pPr lvl="2"/>
            <a:r>
              <a:rPr lang="en-US" dirty="0" smtClean="0"/>
              <a:t>BPEOC</a:t>
            </a:r>
          </a:p>
          <a:p>
            <a:pPr lvl="2"/>
            <a:r>
              <a:rPr lang="en-US" dirty="0" smtClean="0"/>
              <a:t>BHPB/TOTAL/</a:t>
            </a:r>
            <a:r>
              <a:rPr lang="en-US" dirty="0" err="1" smtClean="0"/>
              <a:t>Repsol</a:t>
            </a:r>
            <a:endParaRPr lang="en-US" dirty="0" smtClean="0"/>
          </a:p>
          <a:p>
            <a:pPr lvl="2"/>
            <a:r>
              <a:rPr lang="en-US" dirty="0" err="1" smtClean="0"/>
              <a:t>Niko</a:t>
            </a:r>
            <a:r>
              <a:rPr lang="en-US" dirty="0" smtClean="0"/>
              <a:t> Resources</a:t>
            </a:r>
          </a:p>
          <a:p>
            <a:pPr lvl="1"/>
            <a:r>
              <a:rPr lang="en-US" dirty="0" smtClean="0"/>
              <a:t>Block 23(b) – BHPB/</a:t>
            </a:r>
            <a:r>
              <a:rPr lang="en-US" dirty="0" err="1" smtClean="0"/>
              <a:t>Repsol</a:t>
            </a:r>
            <a:endParaRPr lang="en-US" dirty="0" smtClean="0"/>
          </a:p>
          <a:p>
            <a:pPr lvl="1"/>
            <a:r>
              <a:rPr lang="en-US" dirty="0" smtClean="0"/>
              <a:t>Block TTDAA 14 – BPEOC</a:t>
            </a:r>
          </a:p>
          <a:p>
            <a:pPr>
              <a:buFont typeface="Wingdings" pitchFamily="2" charset="2"/>
              <a:buChar char="Ø"/>
            </a:pPr>
            <a:r>
              <a:rPr lang="en-US" sz="2200" dirty="0" smtClean="0"/>
              <a:t>Bids </a:t>
            </a:r>
            <a:r>
              <a:rPr lang="en-US" sz="2200" dirty="0"/>
              <a:t>are currently being evaluated</a:t>
            </a:r>
          </a:p>
          <a:p>
            <a:pPr>
              <a:buFont typeface="Wingdings" pitchFamily="2" charset="2"/>
              <a:buChar char="Ø"/>
            </a:pPr>
            <a:r>
              <a:rPr lang="en-US" sz="2200" dirty="0"/>
              <a:t>Announcements of the preferred bidder by April, 29, 2011</a:t>
            </a:r>
          </a:p>
          <a:p>
            <a:pPr>
              <a:buNone/>
            </a:pPr>
            <a:endParaRPr lang="en-US" sz="25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 lIns="82058" tIns="41029" rIns="82058" bIns="41029"/>
          <a:lstStyle/>
          <a:p>
            <a:pPr lvl="1">
              <a:defRPr/>
            </a:pPr>
            <a:fld id="{9CDFB39A-2F2D-44E4-8287-840EA3303B60}" type="slidenum">
              <a:rPr lang="en-US" smtClean="0"/>
              <a:pPr lvl="1"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48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3848" y="332656"/>
            <a:ext cx="5770984" cy="1080120"/>
          </a:xfrm>
        </p:spPr>
        <p:txBody>
          <a:bodyPr lIns="82058" tIns="41029" rIns="82058" bIns="41029"/>
          <a:lstStyle/>
          <a:p>
            <a:r>
              <a:rPr lang="en-US" b="1" dirty="0" smtClean="0"/>
              <a:t>Analysis of Results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 lIns="82058" tIns="41029" rIns="82058" bIns="41029"/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Results still being </a:t>
            </a:r>
            <a:r>
              <a:rPr lang="en-US" dirty="0" err="1" smtClean="0"/>
              <a:t>analysed</a:t>
            </a: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Technical Risk seems to be an issue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Likely Product – ?Gas/Oil/Wet Gas 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Companies want  data which actually image the source rock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No issues with the revised Fiscal Regime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Offered incentives for deep water exploration and production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Will again address the technical risk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lIns="82058" tIns="41029" rIns="82058" bIns="41029"/>
          <a:lstStyle/>
          <a:p>
            <a:pPr lvl="1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1209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3848" y="260648"/>
            <a:ext cx="5770984" cy="1368152"/>
          </a:xfrm>
        </p:spPr>
        <p:txBody>
          <a:bodyPr lIns="82058" tIns="41029" rIns="82058" bIns="41029"/>
          <a:lstStyle/>
          <a:p>
            <a:r>
              <a:rPr lang="en-US" b="1" dirty="0" smtClean="0"/>
              <a:t>Analysis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1"/>
            <a:ext cx="8229600" cy="4497368"/>
          </a:xfrm>
        </p:spPr>
        <p:txBody>
          <a:bodyPr lIns="82058" tIns="41029" rIns="82058" bIns="41029"/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Phase 1 DGA report recommended reprocessing  of the lines used in evaluation of the acreage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Velocities </a:t>
            </a:r>
            <a:r>
              <a:rPr lang="en-US" dirty="0" err="1" smtClean="0"/>
              <a:t>utilised</a:t>
            </a:r>
            <a:r>
              <a:rPr lang="en-US" dirty="0" smtClean="0"/>
              <a:t> in processing too slow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Observations about source rock and its maturation is an issue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Especially so in the southern TTDAA blocks </a:t>
            </a:r>
          </a:p>
          <a:p>
            <a:pPr>
              <a:buFont typeface="Wingdings" pitchFamily="2" charset="2"/>
              <a:buChar char="Ø"/>
            </a:pPr>
            <a:r>
              <a:rPr lang="en-US" dirty="0" err="1" smtClean="0"/>
              <a:t>CaribeSpan</a:t>
            </a:r>
            <a:r>
              <a:rPr lang="en-US" dirty="0" smtClean="0"/>
              <a:t> lines will be reprocessed by ION/GXT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lIns="82058" tIns="41029" rIns="82058" bIns="41029"/>
          <a:lstStyle/>
          <a:p>
            <a:pPr lvl="1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9239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3848" y="260648"/>
            <a:ext cx="5770984" cy="1224136"/>
          </a:xfrm>
        </p:spPr>
        <p:txBody>
          <a:bodyPr lIns="82058" tIns="41029" rIns="82058" bIns="41029"/>
          <a:lstStyle/>
          <a:p>
            <a:r>
              <a:rPr lang="en-US" b="1" dirty="0" smtClean="0"/>
              <a:t>Analysis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00600"/>
          </a:xfrm>
        </p:spPr>
        <p:txBody>
          <a:bodyPr lIns="82058" tIns="41029" rIns="82058" bIns="41029"/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Most companies would prefer oil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The MEEA based on the studies done is of the view that there is oil to be found in the southern part of the basin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A scan of the global environment with respect to gas is interesting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While in sympathy with the misfortune of others, it seems that gas will be once again in ascent  in markets outside of North America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 However, the following slides reemphasize our view on the product being oil in certain areas of the deep water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lIns="82058" tIns="41029" rIns="82058" bIns="41029"/>
          <a:lstStyle/>
          <a:p>
            <a:pPr lvl="1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20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5"/>
          <p:cNvSpPr>
            <a:spLocks noGrp="1" noChangeArrowheads="1"/>
          </p:cNvSpPr>
          <p:nvPr>
            <p:ph type="title"/>
          </p:nvPr>
        </p:nvSpPr>
        <p:spPr>
          <a:xfrm>
            <a:off x="3203848" y="76200"/>
            <a:ext cx="4320480" cy="838200"/>
          </a:xfrm>
        </p:spPr>
        <p:txBody>
          <a:bodyPr lIns="82058" tIns="41029" rIns="82058" bIns="41029">
            <a:normAutofit fontScale="90000"/>
          </a:bodyPr>
          <a:lstStyle/>
          <a:p>
            <a:pPr algn="l" eaLnBrk="1" hangingPunct="1"/>
            <a:r>
              <a:rPr lang="en-US" sz="3200" b="1" dirty="0"/>
              <a:t>Sheet Fans Provide Multiple Reservoir/Seal Targets</a:t>
            </a:r>
          </a:p>
        </p:txBody>
      </p:sp>
      <p:pic>
        <p:nvPicPr>
          <p:cNvPr id="14339" name="Picture 8"/>
          <p:cNvPicPr>
            <a:picLocks noChangeAspect="1" noChangeArrowheads="1"/>
          </p:cNvPicPr>
          <p:nvPr/>
        </p:nvPicPr>
        <p:blipFill>
          <a:blip r:embed="rId3" cstate="print">
            <a:lum bright="-18000" contrast="30000"/>
          </a:blip>
          <a:srcRect t="6880"/>
          <a:stretch>
            <a:fillRect/>
          </a:stretch>
        </p:blipFill>
        <p:spPr bwMode="auto">
          <a:xfrm>
            <a:off x="0" y="1628775"/>
            <a:ext cx="9144000" cy="515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Line 9"/>
          <p:cNvSpPr>
            <a:spLocks noChangeShapeType="1"/>
          </p:cNvSpPr>
          <p:nvPr/>
        </p:nvSpPr>
        <p:spPr bwMode="auto">
          <a:xfrm flipV="1">
            <a:off x="4781550" y="1876425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lIns="91429" tIns="45714" rIns="91429" bIns="45714"/>
          <a:lstStyle/>
          <a:p>
            <a:endParaRPr lang="en-US"/>
          </a:p>
        </p:txBody>
      </p:sp>
      <p:sp>
        <p:nvSpPr>
          <p:cNvPr id="14341" name="Freeform 17"/>
          <p:cNvSpPr>
            <a:spLocks/>
          </p:cNvSpPr>
          <p:nvPr/>
        </p:nvSpPr>
        <p:spPr bwMode="auto">
          <a:xfrm>
            <a:off x="209550" y="1647825"/>
            <a:ext cx="4572000" cy="228600"/>
          </a:xfrm>
          <a:custGeom>
            <a:avLst/>
            <a:gdLst>
              <a:gd name="T0" fmla="*/ 2147483647 w 2880"/>
              <a:gd name="T1" fmla="*/ 2147483647 h 144"/>
              <a:gd name="T2" fmla="*/ 2147483647 w 2880"/>
              <a:gd name="T3" fmla="*/ 0 h 144"/>
              <a:gd name="T4" fmla="*/ 0 w 2880"/>
              <a:gd name="T5" fmla="*/ 0 h 144"/>
              <a:gd name="T6" fmla="*/ 0 60000 65536"/>
              <a:gd name="T7" fmla="*/ 0 60000 65536"/>
              <a:gd name="T8" fmla="*/ 0 60000 65536"/>
              <a:gd name="T9" fmla="*/ 0 w 2880"/>
              <a:gd name="T10" fmla="*/ 0 h 144"/>
              <a:gd name="T11" fmla="*/ 2880 w 2880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0" h="144">
                <a:moveTo>
                  <a:pt x="2880" y="144"/>
                </a:moveTo>
                <a:lnTo>
                  <a:pt x="2880" y="0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lIns="91429" tIns="45714" rIns="91429" bIns="45714"/>
          <a:lstStyle/>
          <a:p>
            <a:endParaRPr lang="en-US"/>
          </a:p>
        </p:txBody>
      </p:sp>
      <p:sp>
        <p:nvSpPr>
          <p:cNvPr id="14342" name="Text Box 18"/>
          <p:cNvSpPr txBox="1">
            <a:spLocks noChangeArrowheads="1"/>
          </p:cNvSpPr>
          <p:nvPr/>
        </p:nvSpPr>
        <p:spPr bwMode="auto">
          <a:xfrm>
            <a:off x="2057400" y="1638300"/>
            <a:ext cx="2286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/>
              <a:t>Block TDAA5</a:t>
            </a:r>
          </a:p>
        </p:txBody>
      </p:sp>
      <p:sp>
        <p:nvSpPr>
          <p:cNvPr id="14343" name="Freeform 19"/>
          <p:cNvSpPr>
            <a:spLocks/>
          </p:cNvSpPr>
          <p:nvPr/>
        </p:nvSpPr>
        <p:spPr bwMode="auto">
          <a:xfrm>
            <a:off x="8010526" y="1779589"/>
            <a:ext cx="904875" cy="1587"/>
          </a:xfrm>
          <a:custGeom>
            <a:avLst/>
            <a:gdLst>
              <a:gd name="T0" fmla="*/ 2147483647 w 570"/>
              <a:gd name="T1" fmla="*/ 0 h 1"/>
              <a:gd name="T2" fmla="*/ 0 w 570"/>
              <a:gd name="T3" fmla="*/ 0 h 1"/>
              <a:gd name="T4" fmla="*/ 0 60000 65536"/>
              <a:gd name="T5" fmla="*/ 0 60000 65536"/>
              <a:gd name="T6" fmla="*/ 0 w 570"/>
              <a:gd name="T7" fmla="*/ 0 h 1"/>
              <a:gd name="T8" fmla="*/ 570 w 570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70" h="1">
                <a:moveTo>
                  <a:pt x="570" y="0"/>
                </a:moveTo>
                <a:lnTo>
                  <a:pt x="0" y="0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lIns="91429" tIns="45714" rIns="91429" bIns="45714"/>
          <a:lstStyle/>
          <a:p>
            <a:endParaRPr lang="en-US"/>
          </a:p>
        </p:txBody>
      </p:sp>
      <p:sp>
        <p:nvSpPr>
          <p:cNvPr id="14344" name="Text Box 20"/>
          <p:cNvSpPr txBox="1">
            <a:spLocks noChangeArrowheads="1"/>
          </p:cNvSpPr>
          <p:nvPr/>
        </p:nvSpPr>
        <p:spPr bwMode="auto">
          <a:xfrm>
            <a:off x="8153400" y="1514475"/>
            <a:ext cx="685800" cy="369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5 km</a:t>
            </a:r>
          </a:p>
        </p:txBody>
      </p:sp>
      <p:sp>
        <p:nvSpPr>
          <p:cNvPr id="14345" name="Text Box 21"/>
          <p:cNvSpPr txBox="1">
            <a:spLocks noChangeArrowheads="1"/>
          </p:cNvSpPr>
          <p:nvPr/>
        </p:nvSpPr>
        <p:spPr bwMode="auto">
          <a:xfrm>
            <a:off x="5257800" y="1638300"/>
            <a:ext cx="2286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/>
              <a:t>Open</a:t>
            </a:r>
          </a:p>
        </p:txBody>
      </p:sp>
      <p:pic>
        <p:nvPicPr>
          <p:cNvPr id="14346" name="Picture 22"/>
          <p:cNvPicPr>
            <a:picLocks noChangeAspect="1" noChangeArrowheads="1"/>
          </p:cNvPicPr>
          <p:nvPr/>
        </p:nvPicPr>
        <p:blipFill>
          <a:blip r:embed="rId4" cstate="print">
            <a:lum bright="-6000" contrast="6000"/>
          </a:blip>
          <a:srcRect l="54926" t="46898" r="7635" b="14392"/>
          <a:stretch>
            <a:fillRect/>
          </a:stretch>
        </p:blipFill>
        <p:spPr bwMode="auto">
          <a:xfrm>
            <a:off x="7010400" y="66675"/>
            <a:ext cx="2057400" cy="14097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79223" name="Text Box 23"/>
          <p:cNvSpPr txBox="1">
            <a:spLocks noChangeArrowheads="1"/>
          </p:cNvSpPr>
          <p:nvPr/>
        </p:nvSpPr>
        <p:spPr bwMode="auto">
          <a:xfrm>
            <a:off x="1524000" y="1340768"/>
            <a:ext cx="5486400" cy="400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9" tIns="45714" rIns="91429" bIns="45714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2000" i="1"/>
              <a:t>Trinidad fans show excellent lateral extents</a:t>
            </a:r>
          </a:p>
        </p:txBody>
      </p:sp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419100" y="2886075"/>
            <a:ext cx="7981950" cy="3533776"/>
            <a:chOff x="264" y="1818"/>
            <a:chExt cx="5028" cy="2226"/>
          </a:xfrm>
        </p:grpSpPr>
        <p:sp>
          <p:nvSpPr>
            <p:cNvPr id="14353" name="Freeform 11"/>
            <p:cNvSpPr>
              <a:spLocks/>
            </p:cNvSpPr>
            <p:nvPr/>
          </p:nvSpPr>
          <p:spPr bwMode="auto">
            <a:xfrm>
              <a:off x="474" y="2958"/>
              <a:ext cx="3990" cy="480"/>
            </a:xfrm>
            <a:custGeom>
              <a:avLst/>
              <a:gdLst>
                <a:gd name="T0" fmla="*/ 3990 w 3990"/>
                <a:gd name="T1" fmla="*/ 144 h 480"/>
                <a:gd name="T2" fmla="*/ 3906 w 3990"/>
                <a:gd name="T3" fmla="*/ 120 h 480"/>
                <a:gd name="T4" fmla="*/ 3732 w 3990"/>
                <a:gd name="T5" fmla="*/ 168 h 480"/>
                <a:gd name="T6" fmla="*/ 3588 w 3990"/>
                <a:gd name="T7" fmla="*/ 282 h 480"/>
                <a:gd name="T8" fmla="*/ 3468 w 3990"/>
                <a:gd name="T9" fmla="*/ 324 h 480"/>
                <a:gd name="T10" fmla="*/ 3402 w 3990"/>
                <a:gd name="T11" fmla="*/ 288 h 480"/>
                <a:gd name="T12" fmla="*/ 3342 w 3990"/>
                <a:gd name="T13" fmla="*/ 270 h 480"/>
                <a:gd name="T14" fmla="*/ 3222 w 3990"/>
                <a:gd name="T15" fmla="*/ 192 h 480"/>
                <a:gd name="T16" fmla="*/ 2982 w 3990"/>
                <a:gd name="T17" fmla="*/ 192 h 480"/>
                <a:gd name="T18" fmla="*/ 2790 w 3990"/>
                <a:gd name="T19" fmla="*/ 336 h 480"/>
                <a:gd name="T20" fmla="*/ 2502 w 3990"/>
                <a:gd name="T21" fmla="*/ 480 h 480"/>
                <a:gd name="T22" fmla="*/ 2118 w 3990"/>
                <a:gd name="T23" fmla="*/ 480 h 480"/>
                <a:gd name="T24" fmla="*/ 1734 w 3990"/>
                <a:gd name="T25" fmla="*/ 384 h 480"/>
                <a:gd name="T26" fmla="*/ 1494 w 3990"/>
                <a:gd name="T27" fmla="*/ 288 h 480"/>
                <a:gd name="T28" fmla="*/ 1254 w 3990"/>
                <a:gd name="T29" fmla="*/ 240 h 480"/>
                <a:gd name="T30" fmla="*/ 1062 w 3990"/>
                <a:gd name="T31" fmla="*/ 240 h 480"/>
                <a:gd name="T32" fmla="*/ 774 w 3990"/>
                <a:gd name="T33" fmla="*/ 384 h 480"/>
                <a:gd name="T34" fmla="*/ 390 w 3990"/>
                <a:gd name="T35" fmla="*/ 480 h 480"/>
                <a:gd name="T36" fmla="*/ 198 w 3990"/>
                <a:gd name="T37" fmla="*/ 480 h 480"/>
                <a:gd name="T38" fmla="*/ 0 w 3990"/>
                <a:gd name="T39" fmla="*/ 432 h 480"/>
                <a:gd name="T40" fmla="*/ 18 w 3990"/>
                <a:gd name="T41" fmla="*/ 462 h 480"/>
                <a:gd name="T42" fmla="*/ 420 w 3990"/>
                <a:gd name="T43" fmla="*/ 378 h 480"/>
                <a:gd name="T44" fmla="*/ 918 w 3990"/>
                <a:gd name="T45" fmla="*/ 144 h 480"/>
                <a:gd name="T46" fmla="*/ 1170 w 3990"/>
                <a:gd name="T47" fmla="*/ 102 h 480"/>
                <a:gd name="T48" fmla="*/ 1398 w 3990"/>
                <a:gd name="T49" fmla="*/ 96 h 480"/>
                <a:gd name="T50" fmla="*/ 1734 w 3990"/>
                <a:gd name="T51" fmla="*/ 288 h 480"/>
                <a:gd name="T52" fmla="*/ 2016 w 3990"/>
                <a:gd name="T53" fmla="*/ 372 h 480"/>
                <a:gd name="T54" fmla="*/ 2454 w 3990"/>
                <a:gd name="T55" fmla="*/ 384 h 480"/>
                <a:gd name="T56" fmla="*/ 2796 w 3990"/>
                <a:gd name="T57" fmla="*/ 192 h 480"/>
                <a:gd name="T58" fmla="*/ 2958 w 3990"/>
                <a:gd name="T59" fmla="*/ 54 h 480"/>
                <a:gd name="T60" fmla="*/ 3174 w 3990"/>
                <a:gd name="T61" fmla="*/ 0 h 480"/>
                <a:gd name="T62" fmla="*/ 3264 w 3990"/>
                <a:gd name="T63" fmla="*/ 126 h 480"/>
                <a:gd name="T64" fmla="*/ 3360 w 3990"/>
                <a:gd name="T65" fmla="*/ 204 h 480"/>
                <a:gd name="T66" fmla="*/ 3558 w 3990"/>
                <a:gd name="T67" fmla="*/ 240 h 480"/>
                <a:gd name="T68" fmla="*/ 3702 w 3990"/>
                <a:gd name="T69" fmla="*/ 144 h 480"/>
                <a:gd name="T70" fmla="*/ 3894 w 3990"/>
                <a:gd name="T71" fmla="*/ 54 h 480"/>
                <a:gd name="T72" fmla="*/ 3990 w 3990"/>
                <a:gd name="T73" fmla="*/ 96 h 480"/>
                <a:gd name="T74" fmla="*/ 3990 w 3990"/>
                <a:gd name="T75" fmla="*/ 144 h 48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990"/>
                <a:gd name="T115" fmla="*/ 0 h 480"/>
                <a:gd name="T116" fmla="*/ 3990 w 3990"/>
                <a:gd name="T117" fmla="*/ 480 h 48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990" h="480">
                  <a:moveTo>
                    <a:pt x="3990" y="144"/>
                  </a:moveTo>
                  <a:lnTo>
                    <a:pt x="3906" y="120"/>
                  </a:lnTo>
                  <a:lnTo>
                    <a:pt x="3732" y="168"/>
                  </a:lnTo>
                  <a:lnTo>
                    <a:pt x="3588" y="282"/>
                  </a:lnTo>
                  <a:cubicBezTo>
                    <a:pt x="3564" y="288"/>
                    <a:pt x="3493" y="321"/>
                    <a:pt x="3468" y="324"/>
                  </a:cubicBezTo>
                  <a:cubicBezTo>
                    <a:pt x="3455" y="326"/>
                    <a:pt x="3411" y="292"/>
                    <a:pt x="3402" y="288"/>
                  </a:cubicBezTo>
                  <a:cubicBezTo>
                    <a:pt x="3389" y="282"/>
                    <a:pt x="3360" y="270"/>
                    <a:pt x="3342" y="270"/>
                  </a:cubicBezTo>
                  <a:lnTo>
                    <a:pt x="3222" y="192"/>
                  </a:lnTo>
                  <a:lnTo>
                    <a:pt x="2982" y="192"/>
                  </a:lnTo>
                  <a:lnTo>
                    <a:pt x="2790" y="336"/>
                  </a:lnTo>
                  <a:lnTo>
                    <a:pt x="2502" y="480"/>
                  </a:lnTo>
                  <a:lnTo>
                    <a:pt x="2118" y="480"/>
                  </a:lnTo>
                  <a:lnTo>
                    <a:pt x="1734" y="384"/>
                  </a:lnTo>
                  <a:lnTo>
                    <a:pt x="1494" y="288"/>
                  </a:lnTo>
                  <a:lnTo>
                    <a:pt x="1254" y="240"/>
                  </a:lnTo>
                  <a:lnTo>
                    <a:pt x="1062" y="240"/>
                  </a:lnTo>
                  <a:lnTo>
                    <a:pt x="774" y="384"/>
                  </a:lnTo>
                  <a:lnTo>
                    <a:pt x="390" y="480"/>
                  </a:lnTo>
                  <a:lnTo>
                    <a:pt x="198" y="480"/>
                  </a:lnTo>
                  <a:lnTo>
                    <a:pt x="0" y="432"/>
                  </a:lnTo>
                  <a:lnTo>
                    <a:pt x="18" y="462"/>
                  </a:lnTo>
                  <a:lnTo>
                    <a:pt x="420" y="378"/>
                  </a:lnTo>
                  <a:lnTo>
                    <a:pt x="918" y="144"/>
                  </a:lnTo>
                  <a:lnTo>
                    <a:pt x="1170" y="102"/>
                  </a:lnTo>
                  <a:lnTo>
                    <a:pt x="1398" y="96"/>
                  </a:lnTo>
                  <a:lnTo>
                    <a:pt x="1734" y="288"/>
                  </a:lnTo>
                  <a:lnTo>
                    <a:pt x="2016" y="372"/>
                  </a:lnTo>
                  <a:lnTo>
                    <a:pt x="2454" y="384"/>
                  </a:lnTo>
                  <a:lnTo>
                    <a:pt x="2796" y="192"/>
                  </a:lnTo>
                  <a:lnTo>
                    <a:pt x="2958" y="54"/>
                  </a:lnTo>
                  <a:lnTo>
                    <a:pt x="3174" y="0"/>
                  </a:lnTo>
                  <a:lnTo>
                    <a:pt x="3264" y="126"/>
                  </a:lnTo>
                  <a:lnTo>
                    <a:pt x="3360" y="204"/>
                  </a:lnTo>
                  <a:lnTo>
                    <a:pt x="3558" y="240"/>
                  </a:lnTo>
                  <a:lnTo>
                    <a:pt x="3702" y="144"/>
                  </a:lnTo>
                  <a:lnTo>
                    <a:pt x="3894" y="54"/>
                  </a:lnTo>
                  <a:lnTo>
                    <a:pt x="3990" y="96"/>
                  </a:lnTo>
                  <a:lnTo>
                    <a:pt x="3990" y="144"/>
                  </a:lnTo>
                  <a:close/>
                </a:path>
              </a:pathLst>
            </a:custGeom>
            <a:solidFill>
              <a:srgbClr val="FFFF00">
                <a:alpha val="30196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4" name="Freeform 12"/>
            <p:cNvSpPr>
              <a:spLocks/>
            </p:cNvSpPr>
            <p:nvPr/>
          </p:nvSpPr>
          <p:spPr bwMode="auto">
            <a:xfrm>
              <a:off x="570" y="2100"/>
              <a:ext cx="4722" cy="1116"/>
            </a:xfrm>
            <a:custGeom>
              <a:avLst/>
              <a:gdLst>
                <a:gd name="T0" fmla="*/ 4722 w 4722"/>
                <a:gd name="T1" fmla="*/ 66 h 1116"/>
                <a:gd name="T2" fmla="*/ 4626 w 4722"/>
                <a:gd name="T3" fmla="*/ 18 h 1116"/>
                <a:gd name="T4" fmla="*/ 4374 w 4722"/>
                <a:gd name="T5" fmla="*/ 546 h 1116"/>
                <a:gd name="T6" fmla="*/ 4218 w 4722"/>
                <a:gd name="T7" fmla="*/ 732 h 1116"/>
                <a:gd name="T8" fmla="*/ 4044 w 4722"/>
                <a:gd name="T9" fmla="*/ 876 h 1116"/>
                <a:gd name="T10" fmla="*/ 3972 w 4722"/>
                <a:gd name="T11" fmla="*/ 882 h 1116"/>
                <a:gd name="T12" fmla="*/ 3858 w 4722"/>
                <a:gd name="T13" fmla="*/ 780 h 1116"/>
                <a:gd name="T14" fmla="*/ 3750 w 4722"/>
                <a:gd name="T15" fmla="*/ 786 h 1116"/>
                <a:gd name="T16" fmla="*/ 3690 w 4722"/>
                <a:gd name="T17" fmla="*/ 852 h 1116"/>
                <a:gd name="T18" fmla="*/ 3588 w 4722"/>
                <a:gd name="T19" fmla="*/ 888 h 1116"/>
                <a:gd name="T20" fmla="*/ 3450 w 4722"/>
                <a:gd name="T21" fmla="*/ 1014 h 1116"/>
                <a:gd name="T22" fmla="*/ 3348 w 4722"/>
                <a:gd name="T23" fmla="*/ 1002 h 1116"/>
                <a:gd name="T24" fmla="*/ 3246 w 4722"/>
                <a:gd name="T25" fmla="*/ 912 h 1116"/>
                <a:gd name="T26" fmla="*/ 3174 w 4722"/>
                <a:gd name="T27" fmla="*/ 822 h 1116"/>
                <a:gd name="T28" fmla="*/ 2982 w 4722"/>
                <a:gd name="T29" fmla="*/ 744 h 1116"/>
                <a:gd name="T30" fmla="*/ 2790 w 4722"/>
                <a:gd name="T31" fmla="*/ 816 h 1116"/>
                <a:gd name="T32" fmla="*/ 2598 w 4722"/>
                <a:gd name="T33" fmla="*/ 996 h 1116"/>
                <a:gd name="T34" fmla="*/ 2484 w 4722"/>
                <a:gd name="T35" fmla="*/ 1050 h 1116"/>
                <a:gd name="T36" fmla="*/ 2340 w 4722"/>
                <a:gd name="T37" fmla="*/ 1080 h 1116"/>
                <a:gd name="T38" fmla="*/ 2118 w 4722"/>
                <a:gd name="T39" fmla="*/ 1086 h 1116"/>
                <a:gd name="T40" fmla="*/ 1710 w 4722"/>
                <a:gd name="T41" fmla="*/ 1038 h 1116"/>
                <a:gd name="T42" fmla="*/ 1488 w 4722"/>
                <a:gd name="T43" fmla="*/ 894 h 1116"/>
                <a:gd name="T44" fmla="*/ 1404 w 4722"/>
                <a:gd name="T45" fmla="*/ 852 h 1116"/>
                <a:gd name="T46" fmla="*/ 1272 w 4722"/>
                <a:gd name="T47" fmla="*/ 816 h 1116"/>
                <a:gd name="T48" fmla="*/ 1110 w 4722"/>
                <a:gd name="T49" fmla="*/ 792 h 1116"/>
                <a:gd name="T50" fmla="*/ 744 w 4722"/>
                <a:gd name="T51" fmla="*/ 954 h 1116"/>
                <a:gd name="T52" fmla="*/ 324 w 4722"/>
                <a:gd name="T53" fmla="*/ 1116 h 1116"/>
                <a:gd name="T54" fmla="*/ 198 w 4722"/>
                <a:gd name="T55" fmla="*/ 1086 h 1116"/>
                <a:gd name="T56" fmla="*/ 0 w 4722"/>
                <a:gd name="T57" fmla="*/ 1038 h 1116"/>
                <a:gd name="T58" fmla="*/ 18 w 4722"/>
                <a:gd name="T59" fmla="*/ 1068 h 1116"/>
                <a:gd name="T60" fmla="*/ 384 w 4722"/>
                <a:gd name="T61" fmla="*/ 1050 h 1116"/>
                <a:gd name="T62" fmla="*/ 648 w 4722"/>
                <a:gd name="T63" fmla="*/ 978 h 1116"/>
                <a:gd name="T64" fmla="*/ 858 w 4722"/>
                <a:gd name="T65" fmla="*/ 822 h 1116"/>
                <a:gd name="T66" fmla="*/ 1146 w 4722"/>
                <a:gd name="T67" fmla="*/ 738 h 1116"/>
                <a:gd name="T68" fmla="*/ 1386 w 4722"/>
                <a:gd name="T69" fmla="*/ 750 h 1116"/>
                <a:gd name="T70" fmla="*/ 1518 w 4722"/>
                <a:gd name="T71" fmla="*/ 816 h 1116"/>
                <a:gd name="T72" fmla="*/ 1656 w 4722"/>
                <a:gd name="T73" fmla="*/ 942 h 1116"/>
                <a:gd name="T74" fmla="*/ 1836 w 4722"/>
                <a:gd name="T75" fmla="*/ 972 h 1116"/>
                <a:gd name="T76" fmla="*/ 2022 w 4722"/>
                <a:gd name="T77" fmla="*/ 1026 h 1116"/>
                <a:gd name="T78" fmla="*/ 2316 w 4722"/>
                <a:gd name="T79" fmla="*/ 1008 h 1116"/>
                <a:gd name="T80" fmla="*/ 2580 w 4722"/>
                <a:gd name="T81" fmla="*/ 984 h 1116"/>
                <a:gd name="T82" fmla="*/ 2790 w 4722"/>
                <a:gd name="T83" fmla="*/ 822 h 1116"/>
                <a:gd name="T84" fmla="*/ 2970 w 4722"/>
                <a:gd name="T85" fmla="*/ 732 h 1116"/>
                <a:gd name="T86" fmla="*/ 3078 w 4722"/>
                <a:gd name="T87" fmla="*/ 762 h 1116"/>
                <a:gd name="T88" fmla="*/ 3204 w 4722"/>
                <a:gd name="T89" fmla="*/ 864 h 1116"/>
                <a:gd name="T90" fmla="*/ 3366 w 4722"/>
                <a:gd name="T91" fmla="*/ 1008 h 1116"/>
                <a:gd name="T92" fmla="*/ 3492 w 4722"/>
                <a:gd name="T93" fmla="*/ 942 h 1116"/>
                <a:gd name="T94" fmla="*/ 3744 w 4722"/>
                <a:gd name="T95" fmla="*/ 684 h 1116"/>
                <a:gd name="T96" fmla="*/ 3858 w 4722"/>
                <a:gd name="T97" fmla="*/ 654 h 1116"/>
                <a:gd name="T98" fmla="*/ 3942 w 4722"/>
                <a:gd name="T99" fmla="*/ 690 h 1116"/>
                <a:gd name="T100" fmla="*/ 4044 w 4722"/>
                <a:gd name="T101" fmla="*/ 798 h 1116"/>
                <a:gd name="T102" fmla="*/ 4338 w 4722"/>
                <a:gd name="T103" fmla="*/ 582 h 1116"/>
                <a:gd name="T104" fmla="*/ 4620 w 4722"/>
                <a:gd name="T105" fmla="*/ 0 h 1116"/>
                <a:gd name="T106" fmla="*/ 4722 w 4722"/>
                <a:gd name="T107" fmla="*/ 66 h 111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4722"/>
                <a:gd name="T163" fmla="*/ 0 h 1116"/>
                <a:gd name="T164" fmla="*/ 4722 w 4722"/>
                <a:gd name="T165" fmla="*/ 1116 h 111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4722" h="1116">
                  <a:moveTo>
                    <a:pt x="4722" y="66"/>
                  </a:moveTo>
                  <a:lnTo>
                    <a:pt x="4626" y="18"/>
                  </a:lnTo>
                  <a:lnTo>
                    <a:pt x="4374" y="546"/>
                  </a:lnTo>
                  <a:lnTo>
                    <a:pt x="4218" y="732"/>
                  </a:lnTo>
                  <a:lnTo>
                    <a:pt x="4044" y="876"/>
                  </a:lnTo>
                  <a:lnTo>
                    <a:pt x="3972" y="882"/>
                  </a:lnTo>
                  <a:lnTo>
                    <a:pt x="3858" y="780"/>
                  </a:lnTo>
                  <a:lnTo>
                    <a:pt x="3750" y="786"/>
                  </a:lnTo>
                  <a:lnTo>
                    <a:pt x="3690" y="852"/>
                  </a:lnTo>
                  <a:lnTo>
                    <a:pt x="3588" y="888"/>
                  </a:lnTo>
                  <a:cubicBezTo>
                    <a:pt x="3564" y="894"/>
                    <a:pt x="3475" y="1011"/>
                    <a:pt x="3450" y="1014"/>
                  </a:cubicBezTo>
                  <a:cubicBezTo>
                    <a:pt x="3437" y="1016"/>
                    <a:pt x="3357" y="1006"/>
                    <a:pt x="3348" y="1002"/>
                  </a:cubicBezTo>
                  <a:cubicBezTo>
                    <a:pt x="3335" y="996"/>
                    <a:pt x="3279" y="929"/>
                    <a:pt x="3246" y="912"/>
                  </a:cubicBezTo>
                  <a:lnTo>
                    <a:pt x="3174" y="822"/>
                  </a:lnTo>
                  <a:lnTo>
                    <a:pt x="2982" y="744"/>
                  </a:lnTo>
                  <a:lnTo>
                    <a:pt x="2790" y="816"/>
                  </a:lnTo>
                  <a:lnTo>
                    <a:pt x="2598" y="996"/>
                  </a:lnTo>
                  <a:lnTo>
                    <a:pt x="2484" y="1050"/>
                  </a:lnTo>
                  <a:lnTo>
                    <a:pt x="2340" y="1080"/>
                  </a:lnTo>
                  <a:lnTo>
                    <a:pt x="2118" y="1086"/>
                  </a:lnTo>
                  <a:lnTo>
                    <a:pt x="1710" y="1038"/>
                  </a:lnTo>
                  <a:lnTo>
                    <a:pt x="1488" y="894"/>
                  </a:lnTo>
                  <a:lnTo>
                    <a:pt x="1404" y="852"/>
                  </a:lnTo>
                  <a:lnTo>
                    <a:pt x="1272" y="816"/>
                  </a:lnTo>
                  <a:lnTo>
                    <a:pt x="1110" y="792"/>
                  </a:lnTo>
                  <a:lnTo>
                    <a:pt x="744" y="954"/>
                  </a:lnTo>
                  <a:lnTo>
                    <a:pt x="324" y="1116"/>
                  </a:lnTo>
                  <a:lnTo>
                    <a:pt x="198" y="1086"/>
                  </a:lnTo>
                  <a:lnTo>
                    <a:pt x="0" y="1038"/>
                  </a:lnTo>
                  <a:lnTo>
                    <a:pt x="18" y="1068"/>
                  </a:lnTo>
                  <a:lnTo>
                    <a:pt x="384" y="1050"/>
                  </a:lnTo>
                  <a:lnTo>
                    <a:pt x="648" y="978"/>
                  </a:lnTo>
                  <a:lnTo>
                    <a:pt x="858" y="822"/>
                  </a:lnTo>
                  <a:lnTo>
                    <a:pt x="1146" y="738"/>
                  </a:lnTo>
                  <a:lnTo>
                    <a:pt x="1386" y="750"/>
                  </a:lnTo>
                  <a:lnTo>
                    <a:pt x="1518" y="816"/>
                  </a:lnTo>
                  <a:lnTo>
                    <a:pt x="1656" y="942"/>
                  </a:lnTo>
                  <a:lnTo>
                    <a:pt x="1836" y="972"/>
                  </a:lnTo>
                  <a:lnTo>
                    <a:pt x="2022" y="1026"/>
                  </a:lnTo>
                  <a:lnTo>
                    <a:pt x="2316" y="1008"/>
                  </a:lnTo>
                  <a:lnTo>
                    <a:pt x="2580" y="984"/>
                  </a:lnTo>
                  <a:lnTo>
                    <a:pt x="2790" y="822"/>
                  </a:lnTo>
                  <a:lnTo>
                    <a:pt x="2970" y="732"/>
                  </a:lnTo>
                  <a:lnTo>
                    <a:pt x="3078" y="762"/>
                  </a:lnTo>
                  <a:lnTo>
                    <a:pt x="3204" y="864"/>
                  </a:lnTo>
                  <a:lnTo>
                    <a:pt x="3366" y="1008"/>
                  </a:lnTo>
                  <a:lnTo>
                    <a:pt x="3492" y="942"/>
                  </a:lnTo>
                  <a:lnTo>
                    <a:pt x="3744" y="684"/>
                  </a:lnTo>
                  <a:lnTo>
                    <a:pt x="3858" y="654"/>
                  </a:lnTo>
                  <a:lnTo>
                    <a:pt x="3942" y="690"/>
                  </a:lnTo>
                  <a:lnTo>
                    <a:pt x="4044" y="798"/>
                  </a:lnTo>
                  <a:lnTo>
                    <a:pt x="4338" y="582"/>
                  </a:lnTo>
                  <a:lnTo>
                    <a:pt x="4620" y="0"/>
                  </a:lnTo>
                  <a:lnTo>
                    <a:pt x="4722" y="66"/>
                  </a:lnTo>
                  <a:close/>
                </a:path>
              </a:pathLst>
            </a:custGeom>
            <a:solidFill>
              <a:srgbClr val="FFFF00">
                <a:alpha val="34117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5" name="Freeform 13"/>
            <p:cNvSpPr>
              <a:spLocks/>
            </p:cNvSpPr>
            <p:nvPr/>
          </p:nvSpPr>
          <p:spPr bwMode="auto">
            <a:xfrm>
              <a:off x="330" y="1818"/>
              <a:ext cx="4548" cy="456"/>
            </a:xfrm>
            <a:custGeom>
              <a:avLst/>
              <a:gdLst>
                <a:gd name="T0" fmla="*/ 4548 w 4548"/>
                <a:gd name="T1" fmla="*/ 156 h 456"/>
                <a:gd name="T2" fmla="*/ 4422 w 4548"/>
                <a:gd name="T3" fmla="*/ 288 h 456"/>
                <a:gd name="T4" fmla="*/ 4086 w 4548"/>
                <a:gd name="T5" fmla="*/ 324 h 456"/>
                <a:gd name="T6" fmla="*/ 3930 w 4548"/>
                <a:gd name="T7" fmla="*/ 366 h 456"/>
                <a:gd name="T8" fmla="*/ 3768 w 4548"/>
                <a:gd name="T9" fmla="*/ 426 h 456"/>
                <a:gd name="T10" fmla="*/ 3642 w 4548"/>
                <a:gd name="T11" fmla="*/ 438 h 456"/>
                <a:gd name="T12" fmla="*/ 3504 w 4548"/>
                <a:gd name="T13" fmla="*/ 396 h 456"/>
                <a:gd name="T14" fmla="*/ 3414 w 4548"/>
                <a:gd name="T15" fmla="*/ 336 h 456"/>
                <a:gd name="T16" fmla="*/ 3306 w 4548"/>
                <a:gd name="T17" fmla="*/ 186 h 456"/>
                <a:gd name="T18" fmla="*/ 3180 w 4548"/>
                <a:gd name="T19" fmla="*/ 168 h 456"/>
                <a:gd name="T20" fmla="*/ 3012 w 4548"/>
                <a:gd name="T21" fmla="*/ 258 h 456"/>
                <a:gd name="T22" fmla="*/ 2658 w 4548"/>
                <a:gd name="T23" fmla="*/ 420 h 456"/>
                <a:gd name="T24" fmla="*/ 2316 w 4548"/>
                <a:gd name="T25" fmla="*/ 456 h 456"/>
                <a:gd name="T26" fmla="*/ 1932 w 4548"/>
                <a:gd name="T27" fmla="*/ 360 h 456"/>
                <a:gd name="T28" fmla="*/ 1692 w 4548"/>
                <a:gd name="T29" fmla="*/ 264 h 456"/>
                <a:gd name="T30" fmla="*/ 1452 w 4548"/>
                <a:gd name="T31" fmla="*/ 216 h 456"/>
                <a:gd name="T32" fmla="*/ 1260 w 4548"/>
                <a:gd name="T33" fmla="*/ 216 h 456"/>
                <a:gd name="T34" fmla="*/ 978 w 4548"/>
                <a:gd name="T35" fmla="*/ 294 h 456"/>
                <a:gd name="T36" fmla="*/ 594 w 4548"/>
                <a:gd name="T37" fmla="*/ 408 h 456"/>
                <a:gd name="T38" fmla="*/ 372 w 4548"/>
                <a:gd name="T39" fmla="*/ 390 h 456"/>
                <a:gd name="T40" fmla="*/ 204 w 4548"/>
                <a:gd name="T41" fmla="*/ 342 h 456"/>
                <a:gd name="T42" fmla="*/ 96 w 4548"/>
                <a:gd name="T43" fmla="*/ 282 h 456"/>
                <a:gd name="T44" fmla="*/ 0 w 4548"/>
                <a:gd name="T45" fmla="*/ 0 h 456"/>
                <a:gd name="T46" fmla="*/ 132 w 4548"/>
                <a:gd name="T47" fmla="*/ 222 h 456"/>
                <a:gd name="T48" fmla="*/ 630 w 4548"/>
                <a:gd name="T49" fmla="*/ 306 h 456"/>
                <a:gd name="T50" fmla="*/ 1104 w 4548"/>
                <a:gd name="T51" fmla="*/ 204 h 456"/>
                <a:gd name="T52" fmla="*/ 1368 w 4548"/>
                <a:gd name="T53" fmla="*/ 156 h 456"/>
                <a:gd name="T54" fmla="*/ 1566 w 4548"/>
                <a:gd name="T55" fmla="*/ 180 h 456"/>
                <a:gd name="T56" fmla="*/ 1932 w 4548"/>
                <a:gd name="T57" fmla="*/ 264 h 456"/>
                <a:gd name="T58" fmla="*/ 2214 w 4548"/>
                <a:gd name="T59" fmla="*/ 348 h 456"/>
                <a:gd name="T60" fmla="*/ 2652 w 4548"/>
                <a:gd name="T61" fmla="*/ 360 h 456"/>
                <a:gd name="T62" fmla="*/ 2964 w 4548"/>
                <a:gd name="T63" fmla="*/ 234 h 456"/>
                <a:gd name="T64" fmla="*/ 3156 w 4548"/>
                <a:gd name="T65" fmla="*/ 150 h 456"/>
                <a:gd name="T66" fmla="*/ 3216 w 4548"/>
                <a:gd name="T67" fmla="*/ 120 h 456"/>
                <a:gd name="T68" fmla="*/ 3330 w 4548"/>
                <a:gd name="T69" fmla="*/ 144 h 456"/>
                <a:gd name="T70" fmla="*/ 3450 w 4548"/>
                <a:gd name="T71" fmla="*/ 258 h 456"/>
                <a:gd name="T72" fmla="*/ 3504 w 4548"/>
                <a:gd name="T73" fmla="*/ 306 h 456"/>
                <a:gd name="T74" fmla="*/ 3738 w 4548"/>
                <a:gd name="T75" fmla="*/ 330 h 456"/>
                <a:gd name="T76" fmla="*/ 3912 w 4548"/>
                <a:gd name="T77" fmla="*/ 294 h 456"/>
                <a:gd name="T78" fmla="*/ 4086 w 4548"/>
                <a:gd name="T79" fmla="*/ 276 h 456"/>
                <a:gd name="T80" fmla="*/ 4392 w 4548"/>
                <a:gd name="T81" fmla="*/ 246 h 456"/>
                <a:gd name="T82" fmla="*/ 4548 w 4548"/>
                <a:gd name="T83" fmla="*/ 156 h 45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548"/>
                <a:gd name="T127" fmla="*/ 0 h 456"/>
                <a:gd name="T128" fmla="*/ 4548 w 4548"/>
                <a:gd name="T129" fmla="*/ 456 h 45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548" h="456">
                  <a:moveTo>
                    <a:pt x="4548" y="156"/>
                  </a:moveTo>
                  <a:lnTo>
                    <a:pt x="4422" y="288"/>
                  </a:lnTo>
                  <a:lnTo>
                    <a:pt x="4086" y="324"/>
                  </a:lnTo>
                  <a:lnTo>
                    <a:pt x="3930" y="366"/>
                  </a:lnTo>
                  <a:lnTo>
                    <a:pt x="3768" y="426"/>
                  </a:lnTo>
                  <a:cubicBezTo>
                    <a:pt x="3744" y="432"/>
                    <a:pt x="3667" y="435"/>
                    <a:pt x="3642" y="438"/>
                  </a:cubicBezTo>
                  <a:cubicBezTo>
                    <a:pt x="3629" y="440"/>
                    <a:pt x="3513" y="400"/>
                    <a:pt x="3504" y="396"/>
                  </a:cubicBezTo>
                  <a:cubicBezTo>
                    <a:pt x="3491" y="390"/>
                    <a:pt x="3442" y="369"/>
                    <a:pt x="3414" y="336"/>
                  </a:cubicBezTo>
                  <a:lnTo>
                    <a:pt x="3306" y="186"/>
                  </a:lnTo>
                  <a:lnTo>
                    <a:pt x="3180" y="168"/>
                  </a:lnTo>
                  <a:lnTo>
                    <a:pt x="3012" y="258"/>
                  </a:lnTo>
                  <a:lnTo>
                    <a:pt x="2658" y="420"/>
                  </a:lnTo>
                  <a:lnTo>
                    <a:pt x="2316" y="456"/>
                  </a:lnTo>
                  <a:lnTo>
                    <a:pt x="1932" y="360"/>
                  </a:lnTo>
                  <a:lnTo>
                    <a:pt x="1692" y="264"/>
                  </a:lnTo>
                  <a:lnTo>
                    <a:pt x="1452" y="216"/>
                  </a:lnTo>
                  <a:lnTo>
                    <a:pt x="1260" y="216"/>
                  </a:lnTo>
                  <a:lnTo>
                    <a:pt x="978" y="294"/>
                  </a:lnTo>
                  <a:lnTo>
                    <a:pt x="594" y="408"/>
                  </a:lnTo>
                  <a:lnTo>
                    <a:pt x="372" y="390"/>
                  </a:lnTo>
                  <a:lnTo>
                    <a:pt x="204" y="342"/>
                  </a:lnTo>
                  <a:lnTo>
                    <a:pt x="96" y="282"/>
                  </a:lnTo>
                  <a:lnTo>
                    <a:pt x="0" y="0"/>
                  </a:lnTo>
                  <a:lnTo>
                    <a:pt x="132" y="222"/>
                  </a:lnTo>
                  <a:lnTo>
                    <a:pt x="630" y="306"/>
                  </a:lnTo>
                  <a:lnTo>
                    <a:pt x="1104" y="204"/>
                  </a:lnTo>
                  <a:lnTo>
                    <a:pt x="1368" y="156"/>
                  </a:lnTo>
                  <a:lnTo>
                    <a:pt x="1566" y="180"/>
                  </a:lnTo>
                  <a:lnTo>
                    <a:pt x="1932" y="264"/>
                  </a:lnTo>
                  <a:lnTo>
                    <a:pt x="2214" y="348"/>
                  </a:lnTo>
                  <a:lnTo>
                    <a:pt x="2652" y="360"/>
                  </a:lnTo>
                  <a:lnTo>
                    <a:pt x="2964" y="234"/>
                  </a:lnTo>
                  <a:lnTo>
                    <a:pt x="3156" y="150"/>
                  </a:lnTo>
                  <a:lnTo>
                    <a:pt x="3216" y="120"/>
                  </a:lnTo>
                  <a:lnTo>
                    <a:pt x="3330" y="144"/>
                  </a:lnTo>
                  <a:lnTo>
                    <a:pt x="3450" y="258"/>
                  </a:lnTo>
                  <a:lnTo>
                    <a:pt x="3504" y="306"/>
                  </a:lnTo>
                  <a:lnTo>
                    <a:pt x="3738" y="330"/>
                  </a:lnTo>
                  <a:lnTo>
                    <a:pt x="3912" y="294"/>
                  </a:lnTo>
                  <a:lnTo>
                    <a:pt x="4086" y="276"/>
                  </a:lnTo>
                  <a:lnTo>
                    <a:pt x="4392" y="246"/>
                  </a:lnTo>
                  <a:lnTo>
                    <a:pt x="4548" y="156"/>
                  </a:lnTo>
                  <a:close/>
                </a:path>
              </a:pathLst>
            </a:custGeom>
            <a:solidFill>
              <a:srgbClr val="FFFF00">
                <a:alpha val="34117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6" name="Freeform 14"/>
            <p:cNvSpPr>
              <a:spLocks/>
            </p:cNvSpPr>
            <p:nvPr/>
          </p:nvSpPr>
          <p:spPr bwMode="auto">
            <a:xfrm>
              <a:off x="264" y="2436"/>
              <a:ext cx="4512" cy="468"/>
            </a:xfrm>
            <a:custGeom>
              <a:avLst/>
              <a:gdLst>
                <a:gd name="T0" fmla="*/ 4512 w 4512"/>
                <a:gd name="T1" fmla="*/ 156 h 468"/>
                <a:gd name="T2" fmla="*/ 4380 w 4512"/>
                <a:gd name="T3" fmla="*/ 234 h 468"/>
                <a:gd name="T4" fmla="*/ 4128 w 4512"/>
                <a:gd name="T5" fmla="*/ 174 h 468"/>
                <a:gd name="T6" fmla="*/ 3852 w 4512"/>
                <a:gd name="T7" fmla="*/ 354 h 468"/>
                <a:gd name="T8" fmla="*/ 3702 w 4512"/>
                <a:gd name="T9" fmla="*/ 414 h 468"/>
                <a:gd name="T10" fmla="*/ 3570 w 4512"/>
                <a:gd name="T11" fmla="*/ 390 h 468"/>
                <a:gd name="T12" fmla="*/ 3510 w 4512"/>
                <a:gd name="T13" fmla="*/ 300 h 468"/>
                <a:gd name="T14" fmla="*/ 3456 w 4512"/>
                <a:gd name="T15" fmla="*/ 234 h 468"/>
                <a:gd name="T16" fmla="*/ 3426 w 4512"/>
                <a:gd name="T17" fmla="*/ 168 h 468"/>
                <a:gd name="T18" fmla="*/ 3354 w 4512"/>
                <a:gd name="T19" fmla="*/ 90 h 468"/>
                <a:gd name="T20" fmla="*/ 3234 w 4512"/>
                <a:gd name="T21" fmla="*/ 138 h 468"/>
                <a:gd name="T22" fmla="*/ 3120 w 4512"/>
                <a:gd name="T23" fmla="*/ 174 h 468"/>
                <a:gd name="T24" fmla="*/ 3000 w 4512"/>
                <a:gd name="T25" fmla="*/ 246 h 468"/>
                <a:gd name="T26" fmla="*/ 2598 w 4512"/>
                <a:gd name="T27" fmla="*/ 456 h 468"/>
                <a:gd name="T28" fmla="*/ 2244 w 4512"/>
                <a:gd name="T29" fmla="*/ 408 h 468"/>
                <a:gd name="T30" fmla="*/ 1860 w 4512"/>
                <a:gd name="T31" fmla="*/ 312 h 468"/>
                <a:gd name="T32" fmla="*/ 1608 w 4512"/>
                <a:gd name="T33" fmla="*/ 168 h 468"/>
                <a:gd name="T34" fmla="*/ 1392 w 4512"/>
                <a:gd name="T35" fmla="*/ 150 h 468"/>
                <a:gd name="T36" fmla="*/ 1230 w 4512"/>
                <a:gd name="T37" fmla="*/ 210 h 468"/>
                <a:gd name="T38" fmla="*/ 1074 w 4512"/>
                <a:gd name="T39" fmla="*/ 276 h 468"/>
                <a:gd name="T40" fmla="*/ 654 w 4512"/>
                <a:gd name="T41" fmla="*/ 468 h 468"/>
                <a:gd name="T42" fmla="*/ 312 w 4512"/>
                <a:gd name="T43" fmla="*/ 450 h 468"/>
                <a:gd name="T44" fmla="*/ 132 w 4512"/>
                <a:gd name="T45" fmla="*/ 390 h 468"/>
                <a:gd name="T46" fmla="*/ 24 w 4512"/>
                <a:gd name="T47" fmla="*/ 234 h 468"/>
                <a:gd name="T48" fmla="*/ 0 w 4512"/>
                <a:gd name="T49" fmla="*/ 168 h 468"/>
                <a:gd name="T50" fmla="*/ 60 w 4512"/>
                <a:gd name="T51" fmla="*/ 222 h 468"/>
                <a:gd name="T52" fmla="*/ 186 w 4512"/>
                <a:gd name="T53" fmla="*/ 402 h 468"/>
                <a:gd name="T54" fmla="*/ 612 w 4512"/>
                <a:gd name="T55" fmla="*/ 432 h 468"/>
                <a:gd name="T56" fmla="*/ 990 w 4512"/>
                <a:gd name="T57" fmla="*/ 252 h 468"/>
                <a:gd name="T58" fmla="*/ 1326 w 4512"/>
                <a:gd name="T59" fmla="*/ 120 h 468"/>
                <a:gd name="T60" fmla="*/ 1476 w 4512"/>
                <a:gd name="T61" fmla="*/ 108 h 468"/>
                <a:gd name="T62" fmla="*/ 1632 w 4512"/>
                <a:gd name="T63" fmla="*/ 132 h 468"/>
                <a:gd name="T64" fmla="*/ 1860 w 4512"/>
                <a:gd name="T65" fmla="*/ 216 h 468"/>
                <a:gd name="T66" fmla="*/ 2130 w 4512"/>
                <a:gd name="T67" fmla="*/ 360 h 468"/>
                <a:gd name="T68" fmla="*/ 2574 w 4512"/>
                <a:gd name="T69" fmla="*/ 390 h 468"/>
                <a:gd name="T70" fmla="*/ 2934 w 4512"/>
                <a:gd name="T71" fmla="*/ 222 h 468"/>
                <a:gd name="T72" fmla="*/ 3120 w 4512"/>
                <a:gd name="T73" fmla="*/ 114 h 468"/>
                <a:gd name="T74" fmla="*/ 3192 w 4512"/>
                <a:gd name="T75" fmla="*/ 66 h 468"/>
                <a:gd name="T76" fmla="*/ 3330 w 4512"/>
                <a:gd name="T77" fmla="*/ 0 h 468"/>
                <a:gd name="T78" fmla="*/ 3450 w 4512"/>
                <a:gd name="T79" fmla="*/ 90 h 468"/>
                <a:gd name="T80" fmla="*/ 3498 w 4512"/>
                <a:gd name="T81" fmla="*/ 210 h 468"/>
                <a:gd name="T82" fmla="*/ 3630 w 4512"/>
                <a:gd name="T83" fmla="*/ 318 h 468"/>
                <a:gd name="T84" fmla="*/ 3840 w 4512"/>
                <a:gd name="T85" fmla="*/ 324 h 468"/>
                <a:gd name="T86" fmla="*/ 4080 w 4512"/>
                <a:gd name="T87" fmla="*/ 120 h 468"/>
                <a:gd name="T88" fmla="*/ 4230 w 4512"/>
                <a:gd name="T89" fmla="*/ 156 h 468"/>
                <a:gd name="T90" fmla="*/ 4320 w 4512"/>
                <a:gd name="T91" fmla="*/ 198 h 468"/>
                <a:gd name="T92" fmla="*/ 4512 w 4512"/>
                <a:gd name="T93" fmla="*/ 156 h 468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512"/>
                <a:gd name="T142" fmla="*/ 0 h 468"/>
                <a:gd name="T143" fmla="*/ 4512 w 4512"/>
                <a:gd name="T144" fmla="*/ 468 h 468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512" h="468">
                  <a:moveTo>
                    <a:pt x="4512" y="156"/>
                  </a:moveTo>
                  <a:lnTo>
                    <a:pt x="4380" y="234"/>
                  </a:lnTo>
                  <a:lnTo>
                    <a:pt x="4128" y="174"/>
                  </a:lnTo>
                  <a:lnTo>
                    <a:pt x="3852" y="354"/>
                  </a:lnTo>
                  <a:lnTo>
                    <a:pt x="3702" y="414"/>
                  </a:lnTo>
                  <a:cubicBezTo>
                    <a:pt x="3678" y="420"/>
                    <a:pt x="3595" y="387"/>
                    <a:pt x="3570" y="390"/>
                  </a:cubicBezTo>
                  <a:cubicBezTo>
                    <a:pt x="3557" y="392"/>
                    <a:pt x="3519" y="304"/>
                    <a:pt x="3510" y="300"/>
                  </a:cubicBezTo>
                  <a:cubicBezTo>
                    <a:pt x="3497" y="294"/>
                    <a:pt x="3470" y="256"/>
                    <a:pt x="3456" y="234"/>
                  </a:cubicBezTo>
                  <a:lnTo>
                    <a:pt x="3426" y="168"/>
                  </a:lnTo>
                  <a:lnTo>
                    <a:pt x="3354" y="90"/>
                  </a:lnTo>
                  <a:lnTo>
                    <a:pt x="3234" y="138"/>
                  </a:lnTo>
                  <a:lnTo>
                    <a:pt x="3120" y="174"/>
                  </a:lnTo>
                  <a:lnTo>
                    <a:pt x="3000" y="246"/>
                  </a:lnTo>
                  <a:lnTo>
                    <a:pt x="2598" y="456"/>
                  </a:lnTo>
                  <a:lnTo>
                    <a:pt x="2244" y="408"/>
                  </a:lnTo>
                  <a:lnTo>
                    <a:pt x="1860" y="312"/>
                  </a:lnTo>
                  <a:lnTo>
                    <a:pt x="1608" y="168"/>
                  </a:lnTo>
                  <a:lnTo>
                    <a:pt x="1392" y="150"/>
                  </a:lnTo>
                  <a:lnTo>
                    <a:pt x="1230" y="210"/>
                  </a:lnTo>
                  <a:lnTo>
                    <a:pt x="1074" y="276"/>
                  </a:lnTo>
                  <a:lnTo>
                    <a:pt x="654" y="468"/>
                  </a:lnTo>
                  <a:lnTo>
                    <a:pt x="312" y="450"/>
                  </a:lnTo>
                  <a:lnTo>
                    <a:pt x="132" y="390"/>
                  </a:lnTo>
                  <a:lnTo>
                    <a:pt x="24" y="234"/>
                  </a:lnTo>
                  <a:lnTo>
                    <a:pt x="0" y="168"/>
                  </a:lnTo>
                  <a:lnTo>
                    <a:pt x="60" y="222"/>
                  </a:lnTo>
                  <a:lnTo>
                    <a:pt x="186" y="402"/>
                  </a:lnTo>
                  <a:lnTo>
                    <a:pt x="612" y="432"/>
                  </a:lnTo>
                  <a:lnTo>
                    <a:pt x="990" y="252"/>
                  </a:lnTo>
                  <a:lnTo>
                    <a:pt x="1326" y="120"/>
                  </a:lnTo>
                  <a:lnTo>
                    <a:pt x="1476" y="108"/>
                  </a:lnTo>
                  <a:lnTo>
                    <a:pt x="1632" y="132"/>
                  </a:lnTo>
                  <a:lnTo>
                    <a:pt x="1860" y="216"/>
                  </a:lnTo>
                  <a:lnTo>
                    <a:pt x="2130" y="360"/>
                  </a:lnTo>
                  <a:lnTo>
                    <a:pt x="2574" y="390"/>
                  </a:lnTo>
                  <a:lnTo>
                    <a:pt x="2934" y="222"/>
                  </a:lnTo>
                  <a:lnTo>
                    <a:pt x="3120" y="114"/>
                  </a:lnTo>
                  <a:lnTo>
                    <a:pt x="3192" y="66"/>
                  </a:lnTo>
                  <a:lnTo>
                    <a:pt x="3330" y="0"/>
                  </a:lnTo>
                  <a:lnTo>
                    <a:pt x="3450" y="90"/>
                  </a:lnTo>
                  <a:lnTo>
                    <a:pt x="3498" y="210"/>
                  </a:lnTo>
                  <a:lnTo>
                    <a:pt x="3630" y="318"/>
                  </a:lnTo>
                  <a:lnTo>
                    <a:pt x="3840" y="324"/>
                  </a:lnTo>
                  <a:lnTo>
                    <a:pt x="4080" y="120"/>
                  </a:lnTo>
                  <a:lnTo>
                    <a:pt x="4230" y="156"/>
                  </a:lnTo>
                  <a:lnTo>
                    <a:pt x="4320" y="198"/>
                  </a:lnTo>
                  <a:lnTo>
                    <a:pt x="4512" y="156"/>
                  </a:lnTo>
                  <a:close/>
                </a:path>
              </a:pathLst>
            </a:custGeom>
            <a:solidFill>
              <a:srgbClr val="FFFF00">
                <a:alpha val="34117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7" name="Freeform 15"/>
            <p:cNvSpPr>
              <a:spLocks/>
            </p:cNvSpPr>
            <p:nvPr/>
          </p:nvSpPr>
          <p:spPr bwMode="auto">
            <a:xfrm>
              <a:off x="288" y="1980"/>
              <a:ext cx="4668" cy="678"/>
            </a:xfrm>
            <a:custGeom>
              <a:avLst/>
              <a:gdLst>
                <a:gd name="T0" fmla="*/ 4668 w 4668"/>
                <a:gd name="T1" fmla="*/ 0 h 678"/>
                <a:gd name="T2" fmla="*/ 4548 w 4668"/>
                <a:gd name="T3" fmla="*/ 294 h 678"/>
                <a:gd name="T4" fmla="*/ 4380 w 4668"/>
                <a:gd name="T5" fmla="*/ 456 h 678"/>
                <a:gd name="T6" fmla="*/ 4272 w 4668"/>
                <a:gd name="T7" fmla="*/ 450 h 678"/>
                <a:gd name="T8" fmla="*/ 4128 w 4668"/>
                <a:gd name="T9" fmla="*/ 366 h 678"/>
                <a:gd name="T10" fmla="*/ 3852 w 4668"/>
                <a:gd name="T11" fmla="*/ 546 h 678"/>
                <a:gd name="T12" fmla="*/ 3684 w 4668"/>
                <a:gd name="T13" fmla="*/ 612 h 678"/>
                <a:gd name="T14" fmla="*/ 3564 w 4668"/>
                <a:gd name="T15" fmla="*/ 540 h 678"/>
                <a:gd name="T16" fmla="*/ 3510 w 4668"/>
                <a:gd name="T17" fmla="*/ 492 h 678"/>
                <a:gd name="T18" fmla="*/ 3456 w 4668"/>
                <a:gd name="T19" fmla="*/ 426 h 678"/>
                <a:gd name="T20" fmla="*/ 3426 w 4668"/>
                <a:gd name="T21" fmla="*/ 360 h 678"/>
                <a:gd name="T22" fmla="*/ 3330 w 4668"/>
                <a:gd name="T23" fmla="*/ 294 h 678"/>
                <a:gd name="T24" fmla="*/ 3210 w 4668"/>
                <a:gd name="T25" fmla="*/ 294 h 678"/>
                <a:gd name="T26" fmla="*/ 3120 w 4668"/>
                <a:gd name="T27" fmla="*/ 366 h 678"/>
                <a:gd name="T28" fmla="*/ 3018 w 4668"/>
                <a:gd name="T29" fmla="*/ 408 h 678"/>
                <a:gd name="T30" fmla="*/ 2610 w 4668"/>
                <a:gd name="T31" fmla="*/ 588 h 678"/>
                <a:gd name="T32" fmla="*/ 2244 w 4668"/>
                <a:gd name="T33" fmla="*/ 600 h 678"/>
                <a:gd name="T34" fmla="*/ 1860 w 4668"/>
                <a:gd name="T35" fmla="*/ 504 h 678"/>
                <a:gd name="T36" fmla="*/ 1596 w 4668"/>
                <a:gd name="T37" fmla="*/ 378 h 678"/>
                <a:gd name="T38" fmla="*/ 1398 w 4668"/>
                <a:gd name="T39" fmla="*/ 396 h 678"/>
                <a:gd name="T40" fmla="*/ 1224 w 4668"/>
                <a:gd name="T41" fmla="*/ 420 h 678"/>
                <a:gd name="T42" fmla="*/ 1068 w 4668"/>
                <a:gd name="T43" fmla="*/ 498 h 678"/>
                <a:gd name="T44" fmla="*/ 594 w 4668"/>
                <a:gd name="T45" fmla="*/ 678 h 678"/>
                <a:gd name="T46" fmla="*/ 288 w 4668"/>
                <a:gd name="T47" fmla="*/ 666 h 678"/>
                <a:gd name="T48" fmla="*/ 156 w 4668"/>
                <a:gd name="T49" fmla="*/ 606 h 678"/>
                <a:gd name="T50" fmla="*/ 18 w 4668"/>
                <a:gd name="T51" fmla="*/ 492 h 678"/>
                <a:gd name="T52" fmla="*/ 0 w 4668"/>
                <a:gd name="T53" fmla="*/ 360 h 678"/>
                <a:gd name="T54" fmla="*/ 60 w 4668"/>
                <a:gd name="T55" fmla="*/ 414 h 678"/>
                <a:gd name="T56" fmla="*/ 186 w 4668"/>
                <a:gd name="T57" fmla="*/ 546 h 678"/>
                <a:gd name="T58" fmla="*/ 612 w 4668"/>
                <a:gd name="T59" fmla="*/ 624 h 678"/>
                <a:gd name="T60" fmla="*/ 990 w 4668"/>
                <a:gd name="T61" fmla="*/ 444 h 678"/>
                <a:gd name="T62" fmla="*/ 1326 w 4668"/>
                <a:gd name="T63" fmla="*/ 312 h 678"/>
                <a:gd name="T64" fmla="*/ 1476 w 4668"/>
                <a:gd name="T65" fmla="*/ 300 h 678"/>
                <a:gd name="T66" fmla="*/ 1632 w 4668"/>
                <a:gd name="T67" fmla="*/ 324 h 678"/>
                <a:gd name="T68" fmla="*/ 1860 w 4668"/>
                <a:gd name="T69" fmla="*/ 408 h 678"/>
                <a:gd name="T70" fmla="*/ 2130 w 4668"/>
                <a:gd name="T71" fmla="*/ 552 h 678"/>
                <a:gd name="T72" fmla="*/ 2598 w 4668"/>
                <a:gd name="T73" fmla="*/ 546 h 678"/>
                <a:gd name="T74" fmla="*/ 2904 w 4668"/>
                <a:gd name="T75" fmla="*/ 450 h 678"/>
                <a:gd name="T76" fmla="*/ 3120 w 4668"/>
                <a:gd name="T77" fmla="*/ 306 h 678"/>
                <a:gd name="T78" fmla="*/ 3192 w 4668"/>
                <a:gd name="T79" fmla="*/ 258 h 678"/>
                <a:gd name="T80" fmla="*/ 3312 w 4668"/>
                <a:gd name="T81" fmla="*/ 240 h 678"/>
                <a:gd name="T82" fmla="*/ 3420 w 4668"/>
                <a:gd name="T83" fmla="*/ 306 h 678"/>
                <a:gd name="T84" fmla="*/ 3498 w 4668"/>
                <a:gd name="T85" fmla="*/ 402 h 678"/>
                <a:gd name="T86" fmla="*/ 3612 w 4668"/>
                <a:gd name="T87" fmla="*/ 528 h 678"/>
                <a:gd name="T88" fmla="*/ 3834 w 4668"/>
                <a:gd name="T89" fmla="*/ 498 h 678"/>
                <a:gd name="T90" fmla="*/ 3960 w 4668"/>
                <a:gd name="T91" fmla="*/ 402 h 678"/>
                <a:gd name="T92" fmla="*/ 4080 w 4668"/>
                <a:gd name="T93" fmla="*/ 312 h 678"/>
                <a:gd name="T94" fmla="*/ 4230 w 4668"/>
                <a:gd name="T95" fmla="*/ 348 h 678"/>
                <a:gd name="T96" fmla="*/ 4320 w 4668"/>
                <a:gd name="T97" fmla="*/ 372 h 678"/>
                <a:gd name="T98" fmla="*/ 4476 w 4668"/>
                <a:gd name="T99" fmla="*/ 312 h 678"/>
                <a:gd name="T100" fmla="*/ 4668 w 4668"/>
                <a:gd name="T101" fmla="*/ 0 h 67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668"/>
                <a:gd name="T154" fmla="*/ 0 h 678"/>
                <a:gd name="T155" fmla="*/ 4668 w 4668"/>
                <a:gd name="T156" fmla="*/ 678 h 67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668" h="678">
                  <a:moveTo>
                    <a:pt x="4668" y="0"/>
                  </a:moveTo>
                  <a:lnTo>
                    <a:pt x="4548" y="294"/>
                  </a:lnTo>
                  <a:lnTo>
                    <a:pt x="4380" y="456"/>
                  </a:lnTo>
                  <a:lnTo>
                    <a:pt x="4272" y="450"/>
                  </a:lnTo>
                  <a:lnTo>
                    <a:pt x="4128" y="366"/>
                  </a:lnTo>
                  <a:lnTo>
                    <a:pt x="3852" y="546"/>
                  </a:lnTo>
                  <a:lnTo>
                    <a:pt x="3684" y="612"/>
                  </a:lnTo>
                  <a:cubicBezTo>
                    <a:pt x="3660" y="618"/>
                    <a:pt x="3589" y="537"/>
                    <a:pt x="3564" y="540"/>
                  </a:cubicBezTo>
                  <a:cubicBezTo>
                    <a:pt x="3551" y="542"/>
                    <a:pt x="3519" y="496"/>
                    <a:pt x="3510" y="492"/>
                  </a:cubicBezTo>
                  <a:cubicBezTo>
                    <a:pt x="3497" y="486"/>
                    <a:pt x="3470" y="448"/>
                    <a:pt x="3456" y="426"/>
                  </a:cubicBezTo>
                  <a:lnTo>
                    <a:pt x="3426" y="360"/>
                  </a:lnTo>
                  <a:lnTo>
                    <a:pt x="3330" y="294"/>
                  </a:lnTo>
                  <a:lnTo>
                    <a:pt x="3210" y="294"/>
                  </a:lnTo>
                  <a:lnTo>
                    <a:pt x="3120" y="366"/>
                  </a:lnTo>
                  <a:lnTo>
                    <a:pt x="3018" y="408"/>
                  </a:lnTo>
                  <a:lnTo>
                    <a:pt x="2610" y="588"/>
                  </a:lnTo>
                  <a:lnTo>
                    <a:pt x="2244" y="600"/>
                  </a:lnTo>
                  <a:lnTo>
                    <a:pt x="1860" y="504"/>
                  </a:lnTo>
                  <a:lnTo>
                    <a:pt x="1596" y="378"/>
                  </a:lnTo>
                  <a:lnTo>
                    <a:pt x="1398" y="396"/>
                  </a:lnTo>
                  <a:lnTo>
                    <a:pt x="1224" y="420"/>
                  </a:lnTo>
                  <a:lnTo>
                    <a:pt x="1068" y="498"/>
                  </a:lnTo>
                  <a:lnTo>
                    <a:pt x="594" y="678"/>
                  </a:lnTo>
                  <a:lnTo>
                    <a:pt x="288" y="666"/>
                  </a:lnTo>
                  <a:lnTo>
                    <a:pt x="156" y="606"/>
                  </a:lnTo>
                  <a:lnTo>
                    <a:pt x="18" y="492"/>
                  </a:lnTo>
                  <a:lnTo>
                    <a:pt x="0" y="360"/>
                  </a:lnTo>
                  <a:lnTo>
                    <a:pt x="60" y="414"/>
                  </a:lnTo>
                  <a:lnTo>
                    <a:pt x="186" y="546"/>
                  </a:lnTo>
                  <a:lnTo>
                    <a:pt x="612" y="624"/>
                  </a:lnTo>
                  <a:lnTo>
                    <a:pt x="990" y="444"/>
                  </a:lnTo>
                  <a:lnTo>
                    <a:pt x="1326" y="312"/>
                  </a:lnTo>
                  <a:lnTo>
                    <a:pt x="1476" y="300"/>
                  </a:lnTo>
                  <a:lnTo>
                    <a:pt x="1632" y="324"/>
                  </a:lnTo>
                  <a:lnTo>
                    <a:pt x="1860" y="408"/>
                  </a:lnTo>
                  <a:lnTo>
                    <a:pt x="2130" y="552"/>
                  </a:lnTo>
                  <a:lnTo>
                    <a:pt x="2598" y="546"/>
                  </a:lnTo>
                  <a:lnTo>
                    <a:pt x="2904" y="450"/>
                  </a:lnTo>
                  <a:lnTo>
                    <a:pt x="3120" y="306"/>
                  </a:lnTo>
                  <a:lnTo>
                    <a:pt x="3192" y="258"/>
                  </a:lnTo>
                  <a:lnTo>
                    <a:pt x="3312" y="240"/>
                  </a:lnTo>
                  <a:lnTo>
                    <a:pt x="3420" y="306"/>
                  </a:lnTo>
                  <a:lnTo>
                    <a:pt x="3498" y="402"/>
                  </a:lnTo>
                  <a:lnTo>
                    <a:pt x="3612" y="528"/>
                  </a:lnTo>
                  <a:lnTo>
                    <a:pt x="3834" y="498"/>
                  </a:lnTo>
                  <a:lnTo>
                    <a:pt x="3960" y="402"/>
                  </a:lnTo>
                  <a:lnTo>
                    <a:pt x="4080" y="312"/>
                  </a:lnTo>
                  <a:lnTo>
                    <a:pt x="4230" y="348"/>
                  </a:lnTo>
                  <a:lnTo>
                    <a:pt x="4320" y="372"/>
                  </a:lnTo>
                  <a:lnTo>
                    <a:pt x="4476" y="312"/>
                  </a:lnTo>
                  <a:lnTo>
                    <a:pt x="4668" y="0"/>
                  </a:lnTo>
                  <a:close/>
                </a:path>
              </a:pathLst>
            </a:custGeom>
            <a:solidFill>
              <a:srgbClr val="FFFF00">
                <a:alpha val="34117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224" name="AutoShape 24"/>
            <p:cNvSpPr>
              <a:spLocks/>
            </p:cNvSpPr>
            <p:nvPr/>
          </p:nvSpPr>
          <p:spPr bwMode="auto">
            <a:xfrm rot="20879312" flipH="1">
              <a:off x="3024" y="2112"/>
              <a:ext cx="96" cy="96"/>
            </a:xfrm>
            <a:prstGeom prst="rightBracket">
              <a:avLst>
                <a:gd name="adj" fmla="val 8333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FFFF00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79225" name="AutoShape 25"/>
            <p:cNvSpPr>
              <a:spLocks/>
            </p:cNvSpPr>
            <p:nvPr/>
          </p:nvSpPr>
          <p:spPr bwMode="auto">
            <a:xfrm rot="20879312" flipH="1">
              <a:off x="2980" y="2471"/>
              <a:ext cx="96" cy="48"/>
            </a:xfrm>
            <a:prstGeom prst="rightBracket">
              <a:avLst>
                <a:gd name="adj" fmla="val 8333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FFFF00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79226" name="AutoShape 26"/>
            <p:cNvSpPr>
              <a:spLocks/>
            </p:cNvSpPr>
            <p:nvPr/>
          </p:nvSpPr>
          <p:spPr bwMode="auto">
            <a:xfrm rot="20879312" flipH="1">
              <a:off x="2928" y="2736"/>
              <a:ext cx="96" cy="96"/>
            </a:xfrm>
            <a:prstGeom prst="rightBracket">
              <a:avLst>
                <a:gd name="adj" fmla="val 8333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FFFF00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79227" name="AutoShape 27"/>
            <p:cNvSpPr>
              <a:spLocks/>
            </p:cNvSpPr>
            <p:nvPr/>
          </p:nvSpPr>
          <p:spPr bwMode="auto">
            <a:xfrm rot="20879312" flipH="1">
              <a:off x="2832" y="3102"/>
              <a:ext cx="96" cy="96"/>
            </a:xfrm>
            <a:prstGeom prst="rightBracket">
              <a:avLst>
                <a:gd name="adj" fmla="val 8333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FFFF00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79228" name="AutoShape 28"/>
            <p:cNvSpPr>
              <a:spLocks/>
            </p:cNvSpPr>
            <p:nvPr/>
          </p:nvSpPr>
          <p:spPr bwMode="auto">
            <a:xfrm rot="20879312" flipH="1">
              <a:off x="2748" y="3324"/>
              <a:ext cx="96" cy="126"/>
            </a:xfrm>
            <a:prstGeom prst="rightBracket">
              <a:avLst>
                <a:gd name="adj" fmla="val 10937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>
              <a:outerShdw dist="17961" dir="2700000" algn="ctr" rotWithShape="0">
                <a:srgbClr val="FFFF00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79229" name="Text Box 29"/>
            <p:cNvSpPr txBox="1">
              <a:spLocks noChangeArrowheads="1"/>
            </p:cNvSpPr>
            <p:nvPr/>
          </p:nvSpPr>
          <p:spPr bwMode="auto">
            <a:xfrm>
              <a:off x="816" y="3792"/>
              <a:ext cx="4272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FFFF00"/>
              </a:outerShdw>
            </a:effec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000" b="1"/>
                <a:t>Sheet fans deposited at early lowstand time</a:t>
              </a:r>
            </a:p>
          </p:txBody>
        </p:sp>
        <p:sp>
          <p:nvSpPr>
            <p:cNvPr id="179230" name="Line 30"/>
            <p:cNvSpPr>
              <a:spLocks noChangeShapeType="1"/>
            </p:cNvSpPr>
            <p:nvPr/>
          </p:nvSpPr>
          <p:spPr bwMode="auto">
            <a:xfrm flipV="1">
              <a:off x="2400" y="3456"/>
              <a:ext cx="336" cy="3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>
              <a:outerShdw dist="28398" dir="20006097" algn="ctr" rotWithShape="0">
                <a:srgbClr val="FFFF00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</a:endParaRPr>
            </a:p>
          </p:txBody>
        </p:sp>
      </p:grpSp>
      <p:sp>
        <p:nvSpPr>
          <p:cNvPr id="14349" name="Text Box 32"/>
          <p:cNvSpPr txBox="1">
            <a:spLocks noChangeArrowheads="1"/>
          </p:cNvSpPr>
          <p:nvPr/>
        </p:nvSpPr>
        <p:spPr bwMode="auto">
          <a:xfrm>
            <a:off x="914400" y="2362200"/>
            <a:ext cx="1524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/>
              <a:t>Pleistocene</a:t>
            </a:r>
          </a:p>
        </p:txBody>
      </p:sp>
      <p:sp>
        <p:nvSpPr>
          <p:cNvPr id="14350" name="Text Box 33"/>
          <p:cNvSpPr txBox="1">
            <a:spLocks noChangeArrowheads="1"/>
          </p:cNvSpPr>
          <p:nvPr/>
        </p:nvSpPr>
        <p:spPr bwMode="auto">
          <a:xfrm rot="495655">
            <a:off x="533400" y="3762375"/>
            <a:ext cx="1524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/>
              <a:t>Pliocene</a:t>
            </a:r>
          </a:p>
        </p:txBody>
      </p:sp>
      <p:sp>
        <p:nvSpPr>
          <p:cNvPr id="14351" name="Text Box 34"/>
          <p:cNvSpPr txBox="1">
            <a:spLocks noChangeArrowheads="1"/>
          </p:cNvSpPr>
          <p:nvPr/>
        </p:nvSpPr>
        <p:spPr bwMode="auto">
          <a:xfrm rot="210374">
            <a:off x="612775" y="4760914"/>
            <a:ext cx="1066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/>
              <a:t>Miocene</a:t>
            </a:r>
          </a:p>
        </p:txBody>
      </p:sp>
      <p:sp>
        <p:nvSpPr>
          <p:cNvPr id="14352" name="Text Box 35"/>
          <p:cNvSpPr txBox="1">
            <a:spLocks noChangeArrowheads="1"/>
          </p:cNvSpPr>
          <p:nvPr/>
        </p:nvSpPr>
        <p:spPr bwMode="auto">
          <a:xfrm rot="210374">
            <a:off x="452438" y="5418139"/>
            <a:ext cx="14573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/>
              <a:t>Mid-Miocene</a:t>
            </a:r>
          </a:p>
        </p:txBody>
      </p:sp>
    </p:spTree>
    <p:extLst>
      <p:ext uri="{BB962C8B-B14F-4D97-AF65-F5344CB8AC3E}">
        <p14:creationId xmlns:p14="http://schemas.microsoft.com/office/powerpoint/2010/main" val="656728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>
            <a:lum bright="-6000" contrast="6000"/>
          </a:blip>
          <a:srcRect t="5418" b="2628"/>
          <a:stretch>
            <a:fillRect/>
          </a:stretch>
        </p:blipFill>
        <p:spPr bwMode="auto">
          <a:xfrm>
            <a:off x="2057400" y="995363"/>
            <a:ext cx="7086600" cy="5738812"/>
          </a:xfrm>
          <a:prstGeom prst="rect">
            <a:avLst/>
          </a:prstGeom>
          <a:noFill/>
          <a:ln w="19050">
            <a:solidFill>
              <a:srgbClr val="3333FF"/>
            </a:solidFill>
            <a:miter lim="800000"/>
            <a:headEnd/>
            <a:tailEnd/>
          </a:ln>
        </p:spPr>
      </p:pic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238126" y="3657600"/>
            <a:ext cx="2886075" cy="129540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9" tIns="45714" rIns="91429" bIns="45714" anchor="ctr"/>
          <a:lstStyle/>
          <a:p>
            <a:endParaRPr lang="en-US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title"/>
          </p:nvPr>
        </p:nvSpPr>
        <p:spPr>
          <a:xfrm>
            <a:off x="3203848" y="152400"/>
            <a:ext cx="6408712" cy="838200"/>
          </a:xfrm>
        </p:spPr>
        <p:txBody>
          <a:bodyPr lIns="82058" tIns="41029" rIns="82058" bIns="41029">
            <a:normAutofit fontScale="90000"/>
          </a:bodyPr>
          <a:lstStyle/>
          <a:p>
            <a:pPr algn="l"/>
            <a:r>
              <a:rPr lang="en-US" sz="2800" b="1" dirty="0"/>
              <a:t>Trinidad Piston Cores Show Live Oil and an Active Hydrocarbon System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14325" y="3733799"/>
            <a:ext cx="2971800" cy="1200150"/>
            <a:chOff x="48" y="2784"/>
            <a:chExt cx="1872" cy="756"/>
          </a:xfrm>
        </p:grpSpPr>
        <p:sp>
          <p:nvSpPr>
            <p:cNvPr id="18453" name="Text Box 6"/>
            <p:cNvSpPr txBox="1">
              <a:spLocks noChangeArrowheads="1"/>
            </p:cNvSpPr>
            <p:nvPr/>
          </p:nvSpPr>
          <p:spPr bwMode="auto">
            <a:xfrm>
              <a:off x="48" y="2784"/>
              <a:ext cx="1872" cy="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sz="1200" b="1" dirty="0"/>
                <a:t>Gas Shows / Discoveries	              3</a:t>
              </a:r>
            </a:p>
            <a:p>
              <a:pPr eaLnBrk="1" hangingPunct="1"/>
              <a:endParaRPr lang="en-US" sz="1200" b="1" dirty="0"/>
            </a:p>
            <a:p>
              <a:pPr eaLnBrk="1" hangingPunct="1"/>
              <a:r>
                <a:rPr lang="en-US" sz="1200" b="1" dirty="0"/>
                <a:t>Pepper Sauce 1	Gas Show</a:t>
              </a:r>
            </a:p>
            <a:p>
              <a:pPr eaLnBrk="1" hangingPunct="1"/>
              <a:r>
                <a:rPr lang="en-US" sz="1200" b="1" dirty="0" err="1"/>
                <a:t>Dynamine</a:t>
              </a:r>
              <a:r>
                <a:rPr lang="en-US" sz="1200" b="1" dirty="0"/>
                <a:t> 1	                30’ Gas Sand</a:t>
              </a:r>
            </a:p>
            <a:p>
              <a:pPr eaLnBrk="1" hangingPunct="1"/>
              <a:r>
                <a:rPr lang="en-US" sz="1200" b="1" dirty="0"/>
                <a:t> Victory 1 		Discovery</a:t>
              </a:r>
            </a:p>
            <a:p>
              <a:pPr eaLnBrk="1" hangingPunct="1"/>
              <a:endParaRPr lang="en-US" sz="1200" dirty="0"/>
            </a:p>
          </p:txBody>
        </p:sp>
        <p:sp>
          <p:nvSpPr>
            <p:cNvPr id="18454" name="Oval 7"/>
            <p:cNvSpPr>
              <a:spLocks noChangeArrowheads="1"/>
            </p:cNvSpPr>
            <p:nvPr/>
          </p:nvSpPr>
          <p:spPr bwMode="auto">
            <a:xfrm>
              <a:off x="1344" y="2832"/>
              <a:ext cx="58" cy="6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67272" name="Freeform 8"/>
          <p:cNvSpPr>
            <a:spLocks/>
          </p:cNvSpPr>
          <p:nvPr/>
        </p:nvSpPr>
        <p:spPr bwMode="auto">
          <a:xfrm>
            <a:off x="2533650" y="4733925"/>
            <a:ext cx="1724025" cy="14097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86" y="888"/>
              </a:cxn>
            </a:cxnLst>
            <a:rect l="0" t="0" r="r" b="b"/>
            <a:pathLst>
              <a:path w="1086" h="888">
                <a:moveTo>
                  <a:pt x="0" y="0"/>
                </a:moveTo>
                <a:lnTo>
                  <a:pt x="1086" y="888"/>
                </a:lnTo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 type="stealth" w="med" len="lg"/>
          </a:ln>
          <a:effectLst>
            <a:outerShdw dist="17961" dir="8100000" algn="ctr" rotWithShape="0">
              <a:srgbClr val="FF0000"/>
            </a:outerShdw>
          </a:effectLst>
        </p:spPr>
        <p:txBody>
          <a:bodyPr lIns="91429" tIns="45714" rIns="91429" bIns="45714"/>
          <a:lstStyle/>
          <a:p>
            <a:pPr>
              <a:defRPr/>
            </a:pPr>
            <a:endParaRPr lang="en-US"/>
          </a:p>
        </p:txBody>
      </p:sp>
      <p:sp>
        <p:nvSpPr>
          <p:cNvPr id="18439" name="Freeform 9"/>
          <p:cNvSpPr>
            <a:spLocks/>
          </p:cNvSpPr>
          <p:nvPr/>
        </p:nvSpPr>
        <p:spPr bwMode="auto">
          <a:xfrm>
            <a:off x="6143626" y="1219200"/>
            <a:ext cx="704850" cy="1588"/>
          </a:xfrm>
          <a:custGeom>
            <a:avLst/>
            <a:gdLst>
              <a:gd name="T0" fmla="*/ 0 w 444"/>
              <a:gd name="T1" fmla="*/ 0 h 1"/>
              <a:gd name="T2" fmla="*/ 1118949464 w 444"/>
              <a:gd name="T3" fmla="*/ 0 h 1"/>
              <a:gd name="T4" fmla="*/ 0 60000 65536"/>
              <a:gd name="T5" fmla="*/ 0 60000 65536"/>
              <a:gd name="T6" fmla="*/ 0 w 444"/>
              <a:gd name="T7" fmla="*/ 0 h 1"/>
              <a:gd name="T8" fmla="*/ 444 w 444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44" h="1">
                <a:moveTo>
                  <a:pt x="0" y="0"/>
                </a:moveTo>
                <a:lnTo>
                  <a:pt x="444" y="0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lIns="91429" tIns="45714" rIns="91429" bIns="45714"/>
          <a:lstStyle/>
          <a:p>
            <a:endParaRPr lang="en-US"/>
          </a:p>
        </p:txBody>
      </p:sp>
      <p:sp>
        <p:nvSpPr>
          <p:cNvPr id="18440" name="Text Box 10"/>
          <p:cNvSpPr txBox="1">
            <a:spLocks noChangeArrowheads="1"/>
          </p:cNvSpPr>
          <p:nvPr/>
        </p:nvSpPr>
        <p:spPr bwMode="auto">
          <a:xfrm>
            <a:off x="6096000" y="1295400"/>
            <a:ext cx="838200" cy="369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/>
              <a:t>50 km</a:t>
            </a:r>
          </a:p>
        </p:txBody>
      </p:sp>
      <p:sp>
        <p:nvSpPr>
          <p:cNvPr id="18441" name="Rectangle 11"/>
          <p:cNvSpPr>
            <a:spLocks noChangeArrowheads="1"/>
          </p:cNvSpPr>
          <p:nvPr/>
        </p:nvSpPr>
        <p:spPr bwMode="auto">
          <a:xfrm>
            <a:off x="219076" y="1047750"/>
            <a:ext cx="2905125" cy="2514600"/>
          </a:xfrm>
          <a:prstGeom prst="rect">
            <a:avLst/>
          </a:prstGeom>
          <a:solidFill>
            <a:srgbClr val="EAEAE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9" tIns="45714" rIns="91429" bIns="45714" anchor="ctr"/>
          <a:lstStyle/>
          <a:p>
            <a:endParaRPr lang="en-US"/>
          </a:p>
        </p:txBody>
      </p:sp>
      <p:sp>
        <p:nvSpPr>
          <p:cNvPr id="18442" name="Text Box 12"/>
          <p:cNvSpPr txBox="1">
            <a:spLocks noChangeArrowheads="1"/>
          </p:cNvSpPr>
          <p:nvPr/>
        </p:nvSpPr>
        <p:spPr bwMode="auto">
          <a:xfrm>
            <a:off x="295275" y="1123950"/>
            <a:ext cx="2971800" cy="2492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eaLnBrk="1" hangingPunct="1"/>
            <a:r>
              <a:rPr lang="en-US" sz="1200" b="1" dirty="0"/>
              <a:t>Total Piston Cores 	          449</a:t>
            </a:r>
          </a:p>
          <a:p>
            <a:pPr eaLnBrk="1" hangingPunct="1"/>
            <a:endParaRPr lang="en-US" sz="1200" b="1" dirty="0"/>
          </a:p>
          <a:p>
            <a:pPr eaLnBrk="1" hangingPunct="1"/>
            <a:r>
              <a:rPr lang="en-US" sz="1200" b="1" dirty="0"/>
              <a:t>Cores with Live Oil Shows            8</a:t>
            </a:r>
          </a:p>
          <a:p>
            <a:pPr eaLnBrk="1" hangingPunct="1"/>
            <a:endParaRPr lang="en-US" sz="1200" b="1" dirty="0"/>
          </a:p>
          <a:p>
            <a:pPr eaLnBrk="1" hangingPunct="1"/>
            <a:r>
              <a:rPr lang="en-US" sz="1200" b="1" dirty="0"/>
              <a:t>Cores with C15+ Heavies</a:t>
            </a:r>
          </a:p>
          <a:p>
            <a:pPr eaLnBrk="1" hangingPunct="1"/>
            <a:r>
              <a:rPr lang="en-US" sz="1200" b="1" dirty="0"/>
              <a:t>GT 10000 units	              7</a:t>
            </a:r>
          </a:p>
          <a:p>
            <a:pPr eaLnBrk="1" hangingPunct="1"/>
            <a:endParaRPr lang="en-US" sz="1200" b="1" dirty="0"/>
          </a:p>
          <a:p>
            <a:pPr eaLnBrk="1" hangingPunct="1"/>
            <a:r>
              <a:rPr lang="en-US" sz="1200" b="1" dirty="0"/>
              <a:t>Cores with C15+ Heavies</a:t>
            </a:r>
          </a:p>
          <a:p>
            <a:pPr eaLnBrk="1" hangingPunct="1"/>
            <a:r>
              <a:rPr lang="en-US" sz="1200" b="1" dirty="0"/>
              <a:t>GT 1000-LT 10000 units 	            84</a:t>
            </a:r>
          </a:p>
          <a:p>
            <a:pPr eaLnBrk="1" hangingPunct="1"/>
            <a:endParaRPr lang="en-US" sz="1200" b="1" dirty="0"/>
          </a:p>
          <a:p>
            <a:pPr eaLnBrk="1" hangingPunct="1"/>
            <a:r>
              <a:rPr lang="en-US" sz="1200" b="1" dirty="0"/>
              <a:t>Cores with C15+ Heavies</a:t>
            </a:r>
          </a:p>
          <a:p>
            <a:pPr eaLnBrk="1" hangingPunct="1"/>
            <a:r>
              <a:rPr lang="en-US" sz="1200" b="1" dirty="0"/>
              <a:t>LT 1000 units            	            260</a:t>
            </a:r>
          </a:p>
          <a:p>
            <a:pPr eaLnBrk="1" hangingPunct="1"/>
            <a:endParaRPr lang="en-US" sz="1200" b="1" dirty="0"/>
          </a:p>
        </p:txBody>
      </p:sp>
      <p:sp>
        <p:nvSpPr>
          <p:cNvPr id="18443" name="Oval 13"/>
          <p:cNvSpPr>
            <a:spLocks noChangeAspect="1" noChangeArrowheads="1"/>
          </p:cNvSpPr>
          <p:nvPr/>
        </p:nvSpPr>
        <p:spPr bwMode="auto">
          <a:xfrm>
            <a:off x="2447926" y="3181350"/>
            <a:ext cx="119063" cy="130175"/>
          </a:xfrm>
          <a:prstGeom prst="ellipse">
            <a:avLst/>
          </a:prstGeom>
          <a:solidFill>
            <a:srgbClr val="0066FF"/>
          </a:solidFill>
          <a:ln w="9525">
            <a:noFill/>
            <a:round/>
            <a:headEnd/>
            <a:tailEnd/>
          </a:ln>
        </p:spPr>
        <p:txBody>
          <a:bodyPr wrap="none" lIns="91429" tIns="45714" rIns="91429" bIns="45714" anchor="ctr"/>
          <a:lstStyle/>
          <a:p>
            <a:endParaRPr lang="en-US"/>
          </a:p>
        </p:txBody>
      </p:sp>
      <p:sp>
        <p:nvSpPr>
          <p:cNvPr id="18444" name="Oval 14"/>
          <p:cNvSpPr>
            <a:spLocks noChangeAspect="1" noChangeArrowheads="1"/>
          </p:cNvSpPr>
          <p:nvPr/>
        </p:nvSpPr>
        <p:spPr bwMode="auto">
          <a:xfrm>
            <a:off x="2447926" y="1581150"/>
            <a:ext cx="119063" cy="130175"/>
          </a:xfrm>
          <a:prstGeom prst="ellipse">
            <a:avLst/>
          </a:prstGeom>
          <a:solidFill>
            <a:srgbClr val="66FF33"/>
          </a:solidFill>
          <a:ln w="9525">
            <a:noFill/>
            <a:round/>
            <a:headEnd/>
            <a:tailEnd/>
          </a:ln>
        </p:spPr>
        <p:txBody>
          <a:bodyPr wrap="none" lIns="91429" tIns="45714" rIns="91429" bIns="45714" anchor="ctr"/>
          <a:lstStyle/>
          <a:p>
            <a:endParaRPr lang="en-US"/>
          </a:p>
        </p:txBody>
      </p:sp>
      <p:sp>
        <p:nvSpPr>
          <p:cNvPr id="18445" name="Text Box 15"/>
          <p:cNvSpPr txBox="1">
            <a:spLocks noChangeArrowheads="1"/>
          </p:cNvSpPr>
          <p:nvPr/>
        </p:nvSpPr>
        <p:spPr bwMode="auto">
          <a:xfrm rot="-1784693">
            <a:off x="3276600" y="4427538"/>
            <a:ext cx="6096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800" b="1"/>
              <a:t>Tobago</a:t>
            </a:r>
          </a:p>
        </p:txBody>
      </p:sp>
      <p:sp>
        <p:nvSpPr>
          <p:cNvPr id="18446" name="Text Box 16"/>
          <p:cNvSpPr txBox="1">
            <a:spLocks noChangeArrowheads="1"/>
          </p:cNvSpPr>
          <p:nvPr/>
        </p:nvSpPr>
        <p:spPr bwMode="auto">
          <a:xfrm rot="-4912194">
            <a:off x="2187575" y="5584825"/>
            <a:ext cx="9286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 b="1"/>
              <a:t>Trinidad</a:t>
            </a:r>
          </a:p>
        </p:txBody>
      </p:sp>
      <p:sp>
        <p:nvSpPr>
          <p:cNvPr id="18447" name="Oval 17"/>
          <p:cNvSpPr>
            <a:spLocks noChangeAspect="1" noChangeArrowheads="1"/>
          </p:cNvSpPr>
          <p:nvPr/>
        </p:nvSpPr>
        <p:spPr bwMode="auto">
          <a:xfrm>
            <a:off x="2447926" y="2590800"/>
            <a:ext cx="119063" cy="130175"/>
          </a:xfrm>
          <a:prstGeom prst="ellipse">
            <a:avLst/>
          </a:prstGeom>
          <a:solidFill>
            <a:srgbClr val="008000"/>
          </a:solidFill>
          <a:ln w="9525">
            <a:noFill/>
            <a:round/>
            <a:headEnd/>
            <a:tailEnd/>
          </a:ln>
        </p:spPr>
        <p:txBody>
          <a:bodyPr wrap="none" lIns="91429" tIns="45714" rIns="91429" bIns="45714" anchor="ctr"/>
          <a:lstStyle/>
          <a:p>
            <a:endParaRPr lang="en-US"/>
          </a:p>
        </p:txBody>
      </p:sp>
      <p:sp>
        <p:nvSpPr>
          <p:cNvPr id="18448" name="Oval 18"/>
          <p:cNvSpPr>
            <a:spLocks noChangeAspect="1" noChangeArrowheads="1"/>
          </p:cNvSpPr>
          <p:nvPr/>
        </p:nvSpPr>
        <p:spPr bwMode="auto">
          <a:xfrm>
            <a:off x="2447926" y="2057400"/>
            <a:ext cx="119063" cy="130175"/>
          </a:xfrm>
          <a:prstGeom prst="ellipse">
            <a:avLst/>
          </a:prstGeom>
          <a:solidFill>
            <a:srgbClr val="00CC66"/>
          </a:solidFill>
          <a:ln w="9525">
            <a:noFill/>
            <a:round/>
            <a:headEnd/>
            <a:tailEnd/>
          </a:ln>
        </p:spPr>
        <p:txBody>
          <a:bodyPr wrap="none" lIns="91429" tIns="45714" rIns="91429" bIns="45714" anchor="ctr"/>
          <a:lstStyle/>
          <a:p>
            <a:endParaRPr lang="en-US"/>
          </a:p>
        </p:txBody>
      </p:sp>
      <p:sp>
        <p:nvSpPr>
          <p:cNvPr id="267283" name="Freeform 19"/>
          <p:cNvSpPr>
            <a:spLocks/>
          </p:cNvSpPr>
          <p:nvPr/>
        </p:nvSpPr>
        <p:spPr bwMode="auto">
          <a:xfrm>
            <a:off x="3019426" y="4267200"/>
            <a:ext cx="1343025" cy="10287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46" y="648"/>
              </a:cxn>
            </a:cxnLst>
            <a:rect l="0" t="0" r="r" b="b"/>
            <a:pathLst>
              <a:path w="846" h="648">
                <a:moveTo>
                  <a:pt x="0" y="0"/>
                </a:moveTo>
                <a:lnTo>
                  <a:pt x="846" y="648"/>
                </a:lnTo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 type="stealth" w="med" len="lg"/>
          </a:ln>
          <a:effectLst>
            <a:outerShdw dist="17961" dir="8100000" algn="ctr" rotWithShape="0">
              <a:srgbClr val="FF0000"/>
            </a:outerShdw>
          </a:effectLst>
        </p:spPr>
        <p:txBody>
          <a:bodyPr lIns="91429" tIns="45714" rIns="91429" bIns="45714"/>
          <a:lstStyle/>
          <a:p>
            <a:pPr>
              <a:defRPr/>
            </a:pPr>
            <a:endParaRPr lang="en-US"/>
          </a:p>
        </p:txBody>
      </p:sp>
      <p:sp>
        <p:nvSpPr>
          <p:cNvPr id="267284" name="Freeform 20"/>
          <p:cNvSpPr>
            <a:spLocks/>
          </p:cNvSpPr>
          <p:nvPr/>
        </p:nvSpPr>
        <p:spPr bwMode="auto">
          <a:xfrm>
            <a:off x="3000376" y="4476751"/>
            <a:ext cx="1885950" cy="15716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188" y="990"/>
              </a:cxn>
            </a:cxnLst>
            <a:rect l="0" t="0" r="r" b="b"/>
            <a:pathLst>
              <a:path w="1188" h="990">
                <a:moveTo>
                  <a:pt x="0" y="0"/>
                </a:moveTo>
                <a:lnTo>
                  <a:pt x="1188" y="990"/>
                </a:lnTo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 type="stealth" w="med" len="lg"/>
          </a:ln>
          <a:effectLst>
            <a:outerShdw dist="17961" dir="8100000" algn="ctr" rotWithShape="0">
              <a:srgbClr val="FF0000"/>
            </a:outerShdw>
          </a:effectLst>
        </p:spPr>
        <p:txBody>
          <a:bodyPr lIns="91429" tIns="45714" rIns="91429" bIns="45714"/>
          <a:lstStyle/>
          <a:p>
            <a:pPr>
              <a:defRPr/>
            </a:pPr>
            <a:endParaRPr lang="en-US"/>
          </a:p>
        </p:txBody>
      </p:sp>
      <p:sp>
        <p:nvSpPr>
          <p:cNvPr id="18451" name="Oval 21"/>
          <p:cNvSpPr>
            <a:spLocks noChangeArrowheads="1"/>
          </p:cNvSpPr>
          <p:nvPr/>
        </p:nvSpPr>
        <p:spPr bwMode="auto">
          <a:xfrm>
            <a:off x="4143375" y="5281613"/>
            <a:ext cx="76200" cy="762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lIns="91429" tIns="45714" rIns="91429" bIns="45714" anchor="ctr"/>
          <a:lstStyle/>
          <a:p>
            <a:endParaRPr lang="en-US"/>
          </a:p>
        </p:txBody>
      </p:sp>
      <p:sp>
        <p:nvSpPr>
          <p:cNvPr id="18452" name="Oval 22"/>
          <p:cNvSpPr>
            <a:spLocks noChangeAspect="1" noChangeArrowheads="1"/>
          </p:cNvSpPr>
          <p:nvPr/>
        </p:nvSpPr>
        <p:spPr bwMode="auto">
          <a:xfrm>
            <a:off x="4371975" y="5291138"/>
            <a:ext cx="61913" cy="61912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lIns="91429" tIns="45714" rIns="91429" bIns="45714" anchor="ctr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934200" y="1047750"/>
            <a:ext cx="2337593" cy="4514842"/>
          </a:xfrm>
          <a:prstGeom prst="rect">
            <a:avLst/>
          </a:prstGeom>
          <a:noFill/>
        </p:spPr>
        <p:txBody>
          <a:bodyPr wrap="square" lIns="82058" tIns="41029" rIns="82058" bIns="41029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The summary slide for the piston core surveys uses a straightforward scheme of total heavies of C</a:t>
            </a:r>
            <a:r>
              <a:rPr lang="en-US" baseline="-25000" dirty="0">
                <a:solidFill>
                  <a:schemeClr val="tx1"/>
                </a:solidFill>
              </a:rPr>
              <a:t>15+ </a:t>
            </a:r>
            <a:r>
              <a:rPr lang="en-US" dirty="0">
                <a:solidFill>
                  <a:schemeClr val="tx1"/>
                </a:solidFill>
              </a:rPr>
              <a:t>and divides the wells into groups denoted on the map by a color coded well symbols.  The distribution shows an active hydrocarbon system operating throughout the area.  The </a:t>
            </a:r>
            <a:r>
              <a:rPr lang="en-US" dirty="0" smtClean="0">
                <a:solidFill>
                  <a:schemeClr val="tx1"/>
                </a:solidFill>
              </a:rPr>
              <a:t>recent wet </a:t>
            </a:r>
            <a:r>
              <a:rPr lang="en-US" dirty="0">
                <a:solidFill>
                  <a:schemeClr val="tx1"/>
                </a:solidFill>
              </a:rPr>
              <a:t>gas discovery </a:t>
            </a:r>
            <a:r>
              <a:rPr lang="en-US" dirty="0" smtClean="0">
                <a:solidFill>
                  <a:schemeClr val="tx1"/>
                </a:solidFill>
              </a:rPr>
              <a:t>in Victory </a:t>
            </a:r>
            <a:r>
              <a:rPr lang="en-US" dirty="0">
                <a:solidFill>
                  <a:schemeClr val="tx1"/>
                </a:solidFill>
              </a:rPr>
              <a:t>1 is noted.</a:t>
            </a:r>
          </a:p>
        </p:txBody>
      </p:sp>
    </p:spTree>
    <p:extLst>
      <p:ext uri="{BB962C8B-B14F-4D97-AF65-F5344CB8AC3E}">
        <p14:creationId xmlns:p14="http://schemas.microsoft.com/office/powerpoint/2010/main" val="3155239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907704" y="404664"/>
            <a:ext cx="7236296" cy="890736"/>
          </a:xfrm>
          <a:prstGeom prst="rect">
            <a:avLst/>
          </a:prstGeom>
          <a:ln/>
        </p:spPr>
        <p:txBody>
          <a:bodyPr lIns="91429" tIns="45714" rIns="91429" bIns="45714"/>
          <a:lstStyle/>
          <a:p>
            <a:pPr>
              <a:tabLst>
                <a:tab pos="0" algn="l"/>
                <a:tab pos="457146" algn="l"/>
                <a:tab pos="914293" algn="l"/>
                <a:tab pos="1371440" algn="l"/>
                <a:tab pos="1828586" algn="l"/>
                <a:tab pos="2285733" algn="l"/>
                <a:tab pos="2742879" algn="l"/>
                <a:tab pos="3200026" algn="l"/>
                <a:tab pos="3657172" algn="l"/>
                <a:tab pos="4114319" algn="l"/>
                <a:tab pos="4571465" algn="l"/>
                <a:tab pos="5028612" algn="l"/>
                <a:tab pos="5485759" algn="l"/>
                <a:tab pos="5942905" algn="l"/>
                <a:tab pos="6400051" algn="l"/>
                <a:tab pos="6857199" algn="l"/>
                <a:tab pos="7314345" algn="l"/>
                <a:tab pos="7771491" algn="l"/>
                <a:tab pos="8228638" algn="l"/>
                <a:tab pos="8685785" algn="l"/>
                <a:tab pos="9142931" algn="l"/>
              </a:tabLst>
            </a:pPr>
            <a:r>
              <a:rPr lang="en-GB" sz="2900" b="1" dirty="0" err="1"/>
              <a:t>Accretionary</a:t>
            </a:r>
            <a:r>
              <a:rPr lang="en-GB" sz="2900" b="1" dirty="0"/>
              <a:t> Prism Oil</a:t>
            </a:r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447800"/>
            <a:ext cx="8534400" cy="5105400"/>
          </a:xfrm>
          <a:prstGeom prst="rect">
            <a:avLst/>
          </a:prstGeom>
          <a:ln/>
        </p:spPr>
        <p:txBody>
          <a:bodyPr lIns="91429" tIns="45714" rIns="91429" bIns="45714"/>
          <a:lstStyle/>
          <a:p>
            <a:pPr>
              <a:lnSpc>
                <a:spcPct val="80000"/>
              </a:lnSpc>
              <a:spcBef>
                <a:spcPts val="500"/>
              </a:spcBef>
              <a:buFont typeface="Wingdings" pitchFamily="2" charset="2"/>
              <a:buChar char="Ø"/>
              <a:tabLst>
                <a:tab pos="453972" algn="l"/>
                <a:tab pos="911119" algn="l"/>
                <a:tab pos="1368265" algn="l"/>
                <a:tab pos="1825411" algn="l"/>
                <a:tab pos="2282558" algn="l"/>
                <a:tab pos="2739705" algn="l"/>
                <a:tab pos="3196851" algn="l"/>
                <a:tab pos="3653997" algn="l"/>
                <a:tab pos="4111145" algn="l"/>
                <a:tab pos="4568291" algn="l"/>
                <a:tab pos="5025437" algn="l"/>
                <a:tab pos="5482584" algn="l"/>
                <a:tab pos="5939731" algn="l"/>
                <a:tab pos="6396877" algn="l"/>
                <a:tab pos="6854024" algn="l"/>
                <a:tab pos="7311170" algn="l"/>
                <a:tab pos="7768316" algn="l"/>
                <a:tab pos="8225463" algn="l"/>
                <a:tab pos="8682610" algn="l"/>
                <a:tab pos="9139756" algn="l"/>
              </a:tabLst>
            </a:pPr>
            <a:r>
              <a:rPr lang="en-GB" sz="2200" b="1" dirty="0"/>
              <a:t>Source</a:t>
            </a:r>
          </a:p>
          <a:p>
            <a:pPr lvl="1">
              <a:lnSpc>
                <a:spcPct val="80000"/>
              </a:lnSpc>
              <a:spcBef>
                <a:spcPts val="450"/>
              </a:spcBef>
              <a:buFont typeface="Wingdings" pitchFamily="2" charset="2"/>
              <a:buChar char="Ø"/>
              <a:tabLst>
                <a:tab pos="453972" algn="l"/>
                <a:tab pos="911119" algn="l"/>
                <a:tab pos="1368265" algn="l"/>
                <a:tab pos="1825411" algn="l"/>
                <a:tab pos="2282558" algn="l"/>
                <a:tab pos="2739705" algn="l"/>
                <a:tab pos="3196851" algn="l"/>
                <a:tab pos="3653997" algn="l"/>
                <a:tab pos="4111145" algn="l"/>
                <a:tab pos="4568291" algn="l"/>
                <a:tab pos="5025437" algn="l"/>
                <a:tab pos="5482584" algn="l"/>
                <a:tab pos="5939731" algn="l"/>
                <a:tab pos="6396877" algn="l"/>
                <a:tab pos="6854024" algn="l"/>
                <a:tab pos="7311170" algn="l"/>
                <a:tab pos="7768316" algn="l"/>
                <a:tab pos="8225463" algn="l"/>
                <a:tab pos="8682610" algn="l"/>
                <a:tab pos="9139756" algn="l"/>
              </a:tabLst>
            </a:pPr>
            <a:r>
              <a:rPr lang="en-GB" sz="2200" dirty="0" err="1"/>
              <a:t>Naparima</a:t>
            </a:r>
            <a:r>
              <a:rPr lang="en-GB" sz="2200" dirty="0"/>
              <a:t> Hill and Gautier fluids</a:t>
            </a:r>
          </a:p>
          <a:p>
            <a:pPr lvl="1">
              <a:lnSpc>
                <a:spcPct val="80000"/>
              </a:lnSpc>
              <a:spcBef>
                <a:spcPts val="450"/>
              </a:spcBef>
              <a:buFont typeface="Wingdings" pitchFamily="2" charset="2"/>
              <a:buChar char="Ø"/>
              <a:tabLst>
                <a:tab pos="453972" algn="l"/>
                <a:tab pos="911119" algn="l"/>
                <a:tab pos="1368265" algn="l"/>
                <a:tab pos="1825411" algn="l"/>
                <a:tab pos="2282558" algn="l"/>
                <a:tab pos="2739705" algn="l"/>
                <a:tab pos="3196851" algn="l"/>
                <a:tab pos="3653997" algn="l"/>
                <a:tab pos="4111145" algn="l"/>
                <a:tab pos="4568291" algn="l"/>
                <a:tab pos="5025437" algn="l"/>
                <a:tab pos="5482584" algn="l"/>
                <a:tab pos="5939731" algn="l"/>
                <a:tab pos="6396877" algn="l"/>
                <a:tab pos="6854024" algn="l"/>
                <a:tab pos="7311170" algn="l"/>
                <a:tab pos="7768316" algn="l"/>
                <a:tab pos="8225463" algn="l"/>
                <a:tab pos="8682610" algn="l"/>
                <a:tab pos="9139756" algn="l"/>
              </a:tabLst>
            </a:pPr>
            <a:r>
              <a:rPr lang="en-GB" sz="2200" dirty="0"/>
              <a:t>Need to be in upper to middle Miocene to avoid biodegradation </a:t>
            </a:r>
          </a:p>
          <a:p>
            <a:pPr>
              <a:lnSpc>
                <a:spcPct val="80000"/>
              </a:lnSpc>
              <a:spcBef>
                <a:spcPts val="500"/>
              </a:spcBef>
              <a:buFont typeface="Wingdings" pitchFamily="2" charset="2"/>
              <a:buChar char="Ø"/>
              <a:tabLst>
                <a:tab pos="453972" algn="l"/>
                <a:tab pos="911119" algn="l"/>
                <a:tab pos="1368265" algn="l"/>
                <a:tab pos="1825411" algn="l"/>
                <a:tab pos="2282558" algn="l"/>
                <a:tab pos="2739705" algn="l"/>
                <a:tab pos="3196851" algn="l"/>
                <a:tab pos="3653997" algn="l"/>
                <a:tab pos="4111145" algn="l"/>
                <a:tab pos="4568291" algn="l"/>
                <a:tab pos="5025437" algn="l"/>
                <a:tab pos="5482584" algn="l"/>
                <a:tab pos="5939731" algn="l"/>
                <a:tab pos="6396877" algn="l"/>
                <a:tab pos="6854024" algn="l"/>
                <a:tab pos="7311170" algn="l"/>
                <a:tab pos="7768316" algn="l"/>
                <a:tab pos="8225463" algn="l"/>
                <a:tab pos="8682610" algn="l"/>
                <a:tab pos="9139756" algn="l"/>
              </a:tabLst>
            </a:pPr>
            <a:endParaRPr lang="en-GB" sz="2000" dirty="0"/>
          </a:p>
          <a:p>
            <a:pPr>
              <a:lnSpc>
                <a:spcPct val="80000"/>
              </a:lnSpc>
              <a:spcBef>
                <a:spcPts val="500"/>
              </a:spcBef>
              <a:buFont typeface="Wingdings" pitchFamily="2" charset="2"/>
              <a:buChar char="Ø"/>
              <a:tabLst>
                <a:tab pos="453972" algn="l"/>
                <a:tab pos="911119" algn="l"/>
                <a:tab pos="1368265" algn="l"/>
                <a:tab pos="1825411" algn="l"/>
                <a:tab pos="2282558" algn="l"/>
                <a:tab pos="2739705" algn="l"/>
                <a:tab pos="3196851" algn="l"/>
                <a:tab pos="3653997" algn="l"/>
                <a:tab pos="4111145" algn="l"/>
                <a:tab pos="4568291" algn="l"/>
                <a:tab pos="5025437" algn="l"/>
                <a:tab pos="5482584" algn="l"/>
                <a:tab pos="5939731" algn="l"/>
                <a:tab pos="6396877" algn="l"/>
                <a:tab pos="6854024" algn="l"/>
                <a:tab pos="7311170" algn="l"/>
                <a:tab pos="7768316" algn="l"/>
                <a:tab pos="8225463" algn="l"/>
                <a:tab pos="8682610" algn="l"/>
                <a:tab pos="9139756" algn="l"/>
              </a:tabLst>
            </a:pPr>
            <a:r>
              <a:rPr lang="en-GB" sz="2200" b="1" dirty="0"/>
              <a:t>Seal</a:t>
            </a:r>
          </a:p>
          <a:p>
            <a:pPr lvl="1">
              <a:lnSpc>
                <a:spcPct val="80000"/>
              </a:lnSpc>
              <a:spcBef>
                <a:spcPts val="450"/>
              </a:spcBef>
              <a:buFont typeface="Wingdings" pitchFamily="2" charset="2"/>
              <a:buChar char="Ø"/>
              <a:tabLst>
                <a:tab pos="453972" algn="l"/>
                <a:tab pos="911119" algn="l"/>
                <a:tab pos="1368265" algn="l"/>
                <a:tab pos="1825411" algn="l"/>
                <a:tab pos="2282558" algn="l"/>
                <a:tab pos="2739705" algn="l"/>
                <a:tab pos="3196851" algn="l"/>
                <a:tab pos="3653997" algn="l"/>
                <a:tab pos="4111145" algn="l"/>
                <a:tab pos="4568291" algn="l"/>
                <a:tab pos="5025437" algn="l"/>
                <a:tab pos="5482584" algn="l"/>
                <a:tab pos="5939731" algn="l"/>
                <a:tab pos="6396877" algn="l"/>
                <a:tab pos="6854024" algn="l"/>
                <a:tab pos="7311170" algn="l"/>
                <a:tab pos="7768316" algn="l"/>
                <a:tab pos="8225463" algn="l"/>
                <a:tab pos="8682610" algn="l"/>
                <a:tab pos="9139756" algn="l"/>
              </a:tabLst>
            </a:pPr>
            <a:r>
              <a:rPr lang="en-GB" sz="2200" dirty="0"/>
              <a:t>Excellent seals exist in the Pliocene and Pleistocene</a:t>
            </a:r>
          </a:p>
          <a:p>
            <a:pPr lvl="2">
              <a:lnSpc>
                <a:spcPct val="80000"/>
              </a:lnSpc>
              <a:spcBef>
                <a:spcPts val="400"/>
              </a:spcBef>
              <a:buFont typeface="Wingdings" pitchFamily="2" charset="2"/>
              <a:buChar char="Ø"/>
              <a:tabLst>
                <a:tab pos="453972" algn="l"/>
                <a:tab pos="911119" algn="l"/>
                <a:tab pos="1368265" algn="l"/>
                <a:tab pos="1825411" algn="l"/>
                <a:tab pos="2282558" algn="l"/>
                <a:tab pos="2739705" algn="l"/>
                <a:tab pos="3196851" algn="l"/>
                <a:tab pos="3653997" algn="l"/>
                <a:tab pos="4111145" algn="l"/>
                <a:tab pos="4568291" algn="l"/>
                <a:tab pos="5025437" algn="l"/>
                <a:tab pos="5482584" algn="l"/>
                <a:tab pos="5939731" algn="l"/>
                <a:tab pos="6396877" algn="l"/>
                <a:tab pos="6854024" algn="l"/>
                <a:tab pos="7311170" algn="l"/>
                <a:tab pos="7768316" algn="l"/>
                <a:tab pos="8225463" algn="l"/>
                <a:tab pos="8682610" algn="l"/>
                <a:tab pos="9139756" algn="l"/>
              </a:tabLst>
            </a:pPr>
            <a:r>
              <a:rPr lang="en-GB" sz="1600" dirty="0"/>
              <a:t>No reason not to expect these seals further offshore</a:t>
            </a:r>
          </a:p>
          <a:p>
            <a:pPr lvl="1">
              <a:lnSpc>
                <a:spcPct val="80000"/>
              </a:lnSpc>
              <a:spcBef>
                <a:spcPts val="450"/>
              </a:spcBef>
              <a:buFont typeface="Wingdings" pitchFamily="2" charset="2"/>
              <a:buChar char="Ø"/>
              <a:tabLst>
                <a:tab pos="453972" algn="l"/>
                <a:tab pos="911119" algn="l"/>
                <a:tab pos="1368265" algn="l"/>
                <a:tab pos="1825411" algn="l"/>
                <a:tab pos="2282558" algn="l"/>
                <a:tab pos="2739705" algn="l"/>
                <a:tab pos="3196851" algn="l"/>
                <a:tab pos="3653997" algn="l"/>
                <a:tab pos="4111145" algn="l"/>
                <a:tab pos="4568291" algn="l"/>
                <a:tab pos="5025437" algn="l"/>
                <a:tab pos="5482584" algn="l"/>
                <a:tab pos="5939731" algn="l"/>
                <a:tab pos="6396877" algn="l"/>
                <a:tab pos="6854024" algn="l"/>
                <a:tab pos="7311170" algn="l"/>
                <a:tab pos="7768316" algn="l"/>
                <a:tab pos="8225463" algn="l"/>
                <a:tab pos="8682610" algn="l"/>
                <a:tab pos="9139756" algn="l"/>
              </a:tabLst>
            </a:pPr>
            <a:r>
              <a:rPr lang="en-GB" sz="2200" dirty="0"/>
              <a:t>Traps do not appear to be </a:t>
            </a:r>
            <a:r>
              <a:rPr lang="en-GB" sz="2200" dirty="0" err="1"/>
              <a:t>overpressured</a:t>
            </a:r>
            <a:r>
              <a:rPr lang="en-GB" sz="2200" dirty="0"/>
              <a:t> to fracture seals</a:t>
            </a:r>
          </a:p>
          <a:p>
            <a:pPr>
              <a:lnSpc>
                <a:spcPct val="80000"/>
              </a:lnSpc>
              <a:spcBef>
                <a:spcPts val="500"/>
              </a:spcBef>
              <a:buFont typeface="Wingdings" pitchFamily="2" charset="2"/>
              <a:buChar char="Ø"/>
              <a:tabLst>
                <a:tab pos="453972" algn="l"/>
                <a:tab pos="911119" algn="l"/>
                <a:tab pos="1368265" algn="l"/>
                <a:tab pos="1825411" algn="l"/>
                <a:tab pos="2282558" algn="l"/>
                <a:tab pos="2739705" algn="l"/>
                <a:tab pos="3196851" algn="l"/>
                <a:tab pos="3653997" algn="l"/>
                <a:tab pos="4111145" algn="l"/>
                <a:tab pos="4568291" algn="l"/>
                <a:tab pos="5025437" algn="l"/>
                <a:tab pos="5482584" algn="l"/>
                <a:tab pos="5939731" algn="l"/>
                <a:tab pos="6396877" algn="l"/>
                <a:tab pos="6854024" algn="l"/>
                <a:tab pos="7311170" algn="l"/>
                <a:tab pos="7768316" algn="l"/>
                <a:tab pos="8225463" algn="l"/>
                <a:tab pos="8682610" algn="l"/>
                <a:tab pos="9139756" algn="l"/>
              </a:tabLst>
            </a:pPr>
            <a:endParaRPr lang="en-GB" sz="2200" dirty="0"/>
          </a:p>
          <a:p>
            <a:pPr>
              <a:lnSpc>
                <a:spcPct val="80000"/>
              </a:lnSpc>
              <a:spcBef>
                <a:spcPts val="500"/>
              </a:spcBef>
              <a:buFont typeface="Wingdings" pitchFamily="2" charset="2"/>
              <a:buChar char="Ø"/>
              <a:tabLst>
                <a:tab pos="453972" algn="l"/>
                <a:tab pos="911119" algn="l"/>
                <a:tab pos="1368265" algn="l"/>
                <a:tab pos="1825411" algn="l"/>
                <a:tab pos="2282558" algn="l"/>
                <a:tab pos="2739705" algn="l"/>
                <a:tab pos="3196851" algn="l"/>
                <a:tab pos="3653997" algn="l"/>
                <a:tab pos="4111145" algn="l"/>
                <a:tab pos="4568291" algn="l"/>
                <a:tab pos="5025437" algn="l"/>
                <a:tab pos="5482584" algn="l"/>
                <a:tab pos="5939731" algn="l"/>
                <a:tab pos="6396877" algn="l"/>
                <a:tab pos="6854024" algn="l"/>
                <a:tab pos="7311170" algn="l"/>
                <a:tab pos="7768316" algn="l"/>
                <a:tab pos="8225463" algn="l"/>
                <a:tab pos="8682610" algn="l"/>
                <a:tab pos="9139756" algn="l"/>
              </a:tabLst>
            </a:pPr>
            <a:r>
              <a:rPr lang="en-GB" sz="2200" b="1" dirty="0"/>
              <a:t>Reservoir</a:t>
            </a:r>
          </a:p>
          <a:p>
            <a:pPr lvl="1">
              <a:lnSpc>
                <a:spcPct val="80000"/>
              </a:lnSpc>
              <a:spcBef>
                <a:spcPts val="450"/>
              </a:spcBef>
              <a:buFont typeface="Wingdings" pitchFamily="2" charset="2"/>
              <a:buChar char="Ø"/>
              <a:tabLst>
                <a:tab pos="453972" algn="l"/>
                <a:tab pos="911119" algn="l"/>
                <a:tab pos="1368265" algn="l"/>
                <a:tab pos="1825411" algn="l"/>
                <a:tab pos="2282558" algn="l"/>
                <a:tab pos="2739705" algn="l"/>
                <a:tab pos="3196851" algn="l"/>
                <a:tab pos="3653997" algn="l"/>
                <a:tab pos="4111145" algn="l"/>
                <a:tab pos="4568291" algn="l"/>
                <a:tab pos="5025437" algn="l"/>
                <a:tab pos="5482584" algn="l"/>
                <a:tab pos="5939731" algn="l"/>
                <a:tab pos="6396877" algn="l"/>
                <a:tab pos="6854024" algn="l"/>
                <a:tab pos="7311170" algn="l"/>
                <a:tab pos="7768316" algn="l"/>
                <a:tab pos="8225463" algn="l"/>
                <a:tab pos="8682610" algn="l"/>
                <a:tab pos="9139756" algn="l"/>
              </a:tabLst>
            </a:pPr>
            <a:r>
              <a:rPr lang="en-GB" sz="2200" dirty="0"/>
              <a:t>Proven reservoirs in Sandy Lane to Oligocene</a:t>
            </a:r>
          </a:p>
          <a:p>
            <a:pPr>
              <a:lnSpc>
                <a:spcPct val="80000"/>
              </a:lnSpc>
              <a:spcBef>
                <a:spcPts val="500"/>
              </a:spcBef>
              <a:buFont typeface="Wingdings" pitchFamily="2" charset="2"/>
              <a:buChar char="Ø"/>
              <a:tabLst>
                <a:tab pos="453972" algn="l"/>
                <a:tab pos="911119" algn="l"/>
                <a:tab pos="1368265" algn="l"/>
                <a:tab pos="1825411" algn="l"/>
                <a:tab pos="2282558" algn="l"/>
                <a:tab pos="2739705" algn="l"/>
                <a:tab pos="3196851" algn="l"/>
                <a:tab pos="3653997" algn="l"/>
                <a:tab pos="4111145" algn="l"/>
                <a:tab pos="4568291" algn="l"/>
                <a:tab pos="5025437" algn="l"/>
                <a:tab pos="5482584" algn="l"/>
                <a:tab pos="5939731" algn="l"/>
                <a:tab pos="6396877" algn="l"/>
                <a:tab pos="6854024" algn="l"/>
                <a:tab pos="7311170" algn="l"/>
                <a:tab pos="7768316" algn="l"/>
                <a:tab pos="8225463" algn="l"/>
                <a:tab pos="8682610" algn="l"/>
                <a:tab pos="9139756" algn="l"/>
              </a:tabLst>
            </a:pPr>
            <a:endParaRPr lang="en-GB" sz="2000" dirty="0"/>
          </a:p>
          <a:p>
            <a:pPr>
              <a:lnSpc>
                <a:spcPct val="80000"/>
              </a:lnSpc>
              <a:spcBef>
                <a:spcPts val="500"/>
              </a:spcBef>
              <a:buFont typeface="Wingdings" pitchFamily="2" charset="2"/>
              <a:buChar char="Ø"/>
              <a:tabLst>
                <a:tab pos="453972" algn="l"/>
                <a:tab pos="911119" algn="l"/>
                <a:tab pos="1368265" algn="l"/>
                <a:tab pos="1825411" algn="l"/>
                <a:tab pos="2282558" algn="l"/>
                <a:tab pos="2739705" algn="l"/>
                <a:tab pos="3196851" algn="l"/>
                <a:tab pos="3653997" algn="l"/>
                <a:tab pos="4111145" algn="l"/>
                <a:tab pos="4568291" algn="l"/>
                <a:tab pos="5025437" algn="l"/>
                <a:tab pos="5482584" algn="l"/>
                <a:tab pos="5939731" algn="l"/>
                <a:tab pos="6396877" algn="l"/>
                <a:tab pos="6854024" algn="l"/>
                <a:tab pos="7311170" algn="l"/>
                <a:tab pos="7768316" algn="l"/>
                <a:tab pos="8225463" algn="l"/>
                <a:tab pos="8682610" algn="l"/>
                <a:tab pos="9139756" algn="l"/>
              </a:tabLst>
            </a:pPr>
            <a:r>
              <a:rPr lang="en-GB" sz="2200" b="1" dirty="0"/>
              <a:t>Trap</a:t>
            </a:r>
          </a:p>
          <a:p>
            <a:pPr lvl="1">
              <a:lnSpc>
                <a:spcPct val="80000"/>
              </a:lnSpc>
              <a:spcBef>
                <a:spcPts val="450"/>
              </a:spcBef>
              <a:buFont typeface="Wingdings" pitchFamily="2" charset="2"/>
              <a:buChar char="Ø"/>
              <a:tabLst>
                <a:tab pos="453972" algn="l"/>
                <a:tab pos="911119" algn="l"/>
                <a:tab pos="1368265" algn="l"/>
                <a:tab pos="1825411" algn="l"/>
                <a:tab pos="2282558" algn="l"/>
                <a:tab pos="2739705" algn="l"/>
                <a:tab pos="3196851" algn="l"/>
                <a:tab pos="3653997" algn="l"/>
                <a:tab pos="4111145" algn="l"/>
                <a:tab pos="4568291" algn="l"/>
                <a:tab pos="5025437" algn="l"/>
                <a:tab pos="5482584" algn="l"/>
                <a:tab pos="5939731" algn="l"/>
                <a:tab pos="6396877" algn="l"/>
                <a:tab pos="6854024" algn="l"/>
                <a:tab pos="7311170" algn="l"/>
                <a:tab pos="7768316" algn="l"/>
                <a:tab pos="8225463" algn="l"/>
                <a:tab pos="8682610" algn="l"/>
                <a:tab pos="9139756" algn="l"/>
              </a:tabLst>
            </a:pPr>
            <a:r>
              <a:rPr lang="en-GB" sz="2200" dirty="0"/>
              <a:t>Look for early forming traps </a:t>
            </a:r>
          </a:p>
          <a:p>
            <a:pPr lvl="2">
              <a:lnSpc>
                <a:spcPct val="80000"/>
              </a:lnSpc>
              <a:spcBef>
                <a:spcPts val="400"/>
              </a:spcBef>
              <a:buFont typeface="Wingdings" pitchFamily="2" charset="2"/>
              <a:buChar char="Ø"/>
              <a:tabLst>
                <a:tab pos="453972" algn="l"/>
                <a:tab pos="911119" algn="l"/>
                <a:tab pos="1368265" algn="l"/>
                <a:tab pos="1825411" algn="l"/>
                <a:tab pos="2282558" algn="l"/>
                <a:tab pos="2739705" algn="l"/>
                <a:tab pos="3196851" algn="l"/>
                <a:tab pos="3653997" algn="l"/>
                <a:tab pos="4111145" algn="l"/>
                <a:tab pos="4568291" algn="l"/>
                <a:tab pos="5025437" algn="l"/>
                <a:tab pos="5482584" algn="l"/>
                <a:tab pos="5939731" algn="l"/>
                <a:tab pos="6396877" algn="l"/>
                <a:tab pos="6854024" algn="l"/>
                <a:tab pos="7311170" algn="l"/>
                <a:tab pos="7768316" algn="l"/>
                <a:tab pos="8225463" algn="l"/>
                <a:tab pos="8682610" algn="l"/>
                <a:tab pos="9139756" algn="l"/>
              </a:tabLst>
            </a:pPr>
            <a:r>
              <a:rPr lang="en-GB" sz="1600" dirty="0"/>
              <a:t>Recent movement on traps is risky but seals are ductile (high Poisson’s ratio)‏</a:t>
            </a:r>
          </a:p>
          <a:p>
            <a:pPr lvl="2">
              <a:lnSpc>
                <a:spcPct val="80000"/>
              </a:lnSpc>
              <a:spcBef>
                <a:spcPts val="400"/>
              </a:spcBef>
              <a:buNone/>
              <a:tabLst>
                <a:tab pos="453972" algn="l"/>
                <a:tab pos="911119" algn="l"/>
                <a:tab pos="1368265" algn="l"/>
                <a:tab pos="1825411" algn="l"/>
                <a:tab pos="2282558" algn="l"/>
                <a:tab pos="2739705" algn="l"/>
                <a:tab pos="3196851" algn="l"/>
                <a:tab pos="3653997" algn="l"/>
                <a:tab pos="4111145" algn="l"/>
                <a:tab pos="4568291" algn="l"/>
                <a:tab pos="5025437" algn="l"/>
                <a:tab pos="5482584" algn="l"/>
                <a:tab pos="5939731" algn="l"/>
                <a:tab pos="6396877" algn="l"/>
                <a:tab pos="6854024" algn="l"/>
                <a:tab pos="7311170" algn="l"/>
                <a:tab pos="7768316" algn="l"/>
                <a:tab pos="8225463" algn="l"/>
                <a:tab pos="8682610" algn="l"/>
                <a:tab pos="9139756" algn="l"/>
              </a:tabLst>
            </a:pP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60783057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971600" y="332656"/>
            <a:ext cx="8172400" cy="823791"/>
          </a:xfrm>
          <a:prstGeom prst="rect">
            <a:avLst/>
          </a:prstGeom>
          <a:ln/>
        </p:spPr>
        <p:txBody>
          <a:bodyPr lIns="91429" tIns="45714" rIns="91429" bIns="45714"/>
          <a:lstStyle/>
          <a:p>
            <a:pPr>
              <a:tabLst>
                <a:tab pos="0" algn="l"/>
                <a:tab pos="457146" algn="l"/>
                <a:tab pos="914293" algn="l"/>
                <a:tab pos="1371440" algn="l"/>
                <a:tab pos="1828586" algn="l"/>
                <a:tab pos="2285733" algn="l"/>
                <a:tab pos="2742879" algn="l"/>
                <a:tab pos="3200026" algn="l"/>
                <a:tab pos="3657172" algn="l"/>
                <a:tab pos="4114319" algn="l"/>
                <a:tab pos="4571465" algn="l"/>
                <a:tab pos="5028612" algn="l"/>
                <a:tab pos="5485759" algn="l"/>
                <a:tab pos="5942905" algn="l"/>
                <a:tab pos="6400051" algn="l"/>
                <a:tab pos="6857199" algn="l"/>
                <a:tab pos="7314345" algn="l"/>
                <a:tab pos="7771491" algn="l"/>
                <a:tab pos="8228638" algn="l"/>
                <a:tab pos="8685785" algn="l"/>
                <a:tab pos="9142931" algn="l"/>
              </a:tabLst>
            </a:pPr>
            <a:r>
              <a:rPr lang="en-GB" sz="2900" b="1" dirty="0" err="1"/>
              <a:t>Accretionary</a:t>
            </a:r>
            <a:r>
              <a:rPr lang="en-GB" sz="2900" b="1" dirty="0"/>
              <a:t> Prism Oil</a:t>
            </a:r>
          </a:p>
        </p:txBody>
      </p:sp>
      <p:sp>
        <p:nvSpPr>
          <p:cNvPr id="5325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447800"/>
            <a:ext cx="8534400" cy="5303838"/>
          </a:xfrm>
          <a:prstGeom prst="rect">
            <a:avLst/>
          </a:prstGeom>
          <a:ln/>
        </p:spPr>
        <p:txBody>
          <a:bodyPr lIns="91429" tIns="45714" rIns="91429" bIns="45714"/>
          <a:lstStyle/>
          <a:p>
            <a:pPr>
              <a:lnSpc>
                <a:spcPct val="80000"/>
              </a:lnSpc>
              <a:spcBef>
                <a:spcPts val="500"/>
              </a:spcBef>
              <a:buFont typeface="Wingdings" pitchFamily="2" charset="2"/>
              <a:buChar char="Ø"/>
              <a:tabLst>
                <a:tab pos="453972" algn="l"/>
                <a:tab pos="911119" algn="l"/>
                <a:tab pos="1368265" algn="l"/>
                <a:tab pos="1825411" algn="l"/>
                <a:tab pos="2282558" algn="l"/>
                <a:tab pos="2739705" algn="l"/>
                <a:tab pos="3196851" algn="l"/>
                <a:tab pos="3653997" algn="l"/>
                <a:tab pos="4111145" algn="l"/>
                <a:tab pos="4568291" algn="l"/>
                <a:tab pos="5025437" algn="l"/>
                <a:tab pos="5482584" algn="l"/>
                <a:tab pos="5939731" algn="l"/>
                <a:tab pos="6396877" algn="l"/>
                <a:tab pos="6854024" algn="l"/>
                <a:tab pos="7311170" algn="l"/>
                <a:tab pos="7768316" algn="l"/>
                <a:tab pos="8225463" algn="l"/>
                <a:tab pos="8682610" algn="l"/>
                <a:tab pos="9139756" algn="l"/>
              </a:tabLst>
            </a:pPr>
            <a:r>
              <a:rPr lang="en-GB" sz="2200" b="1" dirty="0"/>
              <a:t>Timing</a:t>
            </a:r>
          </a:p>
          <a:p>
            <a:pPr lvl="1">
              <a:lnSpc>
                <a:spcPct val="80000"/>
              </a:lnSpc>
              <a:spcBef>
                <a:spcPts val="450"/>
              </a:spcBef>
              <a:buFont typeface="Wingdings" pitchFamily="2" charset="2"/>
              <a:buChar char="Ø"/>
              <a:tabLst>
                <a:tab pos="453972" algn="l"/>
                <a:tab pos="911119" algn="l"/>
                <a:tab pos="1368265" algn="l"/>
                <a:tab pos="1825411" algn="l"/>
                <a:tab pos="2282558" algn="l"/>
                <a:tab pos="2739705" algn="l"/>
                <a:tab pos="3196851" algn="l"/>
                <a:tab pos="3653997" algn="l"/>
                <a:tab pos="4111145" algn="l"/>
                <a:tab pos="4568291" algn="l"/>
                <a:tab pos="5025437" algn="l"/>
                <a:tab pos="5482584" algn="l"/>
                <a:tab pos="5939731" algn="l"/>
                <a:tab pos="6396877" algn="l"/>
                <a:tab pos="6854024" algn="l"/>
                <a:tab pos="7311170" algn="l"/>
                <a:tab pos="7768316" algn="l"/>
                <a:tab pos="8225463" algn="l"/>
                <a:tab pos="8682610" algn="l"/>
                <a:tab pos="9139756" algn="l"/>
              </a:tabLst>
            </a:pPr>
            <a:r>
              <a:rPr lang="en-GB" sz="1800" dirty="0"/>
              <a:t>Timing is good for oil generation but not for gas</a:t>
            </a:r>
          </a:p>
          <a:p>
            <a:pPr lvl="1">
              <a:lnSpc>
                <a:spcPct val="80000"/>
              </a:lnSpc>
              <a:spcBef>
                <a:spcPts val="450"/>
              </a:spcBef>
              <a:buFont typeface="Wingdings" pitchFamily="2" charset="2"/>
              <a:buChar char="Ø"/>
              <a:tabLst>
                <a:tab pos="453972" algn="l"/>
                <a:tab pos="911119" algn="l"/>
                <a:tab pos="1368265" algn="l"/>
                <a:tab pos="1825411" algn="l"/>
                <a:tab pos="2282558" algn="l"/>
                <a:tab pos="2739705" algn="l"/>
                <a:tab pos="3196851" algn="l"/>
                <a:tab pos="3653997" algn="l"/>
                <a:tab pos="4111145" algn="l"/>
                <a:tab pos="4568291" algn="l"/>
                <a:tab pos="5025437" algn="l"/>
                <a:tab pos="5482584" algn="l"/>
                <a:tab pos="5939731" algn="l"/>
                <a:tab pos="6396877" algn="l"/>
                <a:tab pos="6854024" algn="l"/>
                <a:tab pos="7311170" algn="l"/>
                <a:tab pos="7768316" algn="l"/>
                <a:tab pos="8225463" algn="l"/>
                <a:tab pos="8682610" algn="l"/>
                <a:tab pos="9139756" algn="l"/>
              </a:tabLst>
            </a:pPr>
            <a:r>
              <a:rPr lang="en-GB" sz="1800" dirty="0"/>
              <a:t>Movement of the Eocene/Oligocene mobile shale controls both seal and heating rate of source rocks</a:t>
            </a:r>
          </a:p>
          <a:p>
            <a:pPr lvl="2">
              <a:lnSpc>
                <a:spcPct val="80000"/>
              </a:lnSpc>
              <a:spcBef>
                <a:spcPts val="400"/>
              </a:spcBef>
              <a:buFont typeface="Wingdings" pitchFamily="2" charset="2"/>
              <a:buChar char="Ø"/>
              <a:tabLst>
                <a:tab pos="453972" algn="l"/>
                <a:tab pos="911119" algn="l"/>
                <a:tab pos="1368265" algn="l"/>
                <a:tab pos="1825411" algn="l"/>
                <a:tab pos="2282558" algn="l"/>
                <a:tab pos="2739705" algn="l"/>
                <a:tab pos="3196851" algn="l"/>
                <a:tab pos="3653997" algn="l"/>
                <a:tab pos="4111145" algn="l"/>
                <a:tab pos="4568291" algn="l"/>
                <a:tab pos="5025437" algn="l"/>
                <a:tab pos="5482584" algn="l"/>
                <a:tab pos="5939731" algn="l"/>
                <a:tab pos="6396877" algn="l"/>
                <a:tab pos="6854024" algn="l"/>
                <a:tab pos="7311170" algn="l"/>
                <a:tab pos="7768316" algn="l"/>
                <a:tab pos="8225463" algn="l"/>
                <a:tab pos="8682610" algn="l"/>
                <a:tab pos="9139756" algn="l"/>
              </a:tabLst>
            </a:pPr>
            <a:r>
              <a:rPr lang="en-GB" sz="1800" dirty="0"/>
              <a:t>Constraining this movement will have a strong impact on both seal and timing</a:t>
            </a:r>
          </a:p>
          <a:p>
            <a:pPr lvl="1">
              <a:spcBef>
                <a:spcPts val="600"/>
              </a:spcBef>
              <a:buFont typeface="Wingdings" pitchFamily="2" charset="2"/>
              <a:buChar char="Ø"/>
              <a:tabLst>
                <a:tab pos="453972" algn="l"/>
                <a:tab pos="911119" algn="l"/>
                <a:tab pos="1368265" algn="l"/>
                <a:tab pos="1825411" algn="l"/>
                <a:tab pos="2282558" algn="l"/>
                <a:tab pos="2739705" algn="l"/>
                <a:tab pos="3196851" algn="l"/>
                <a:tab pos="3653997" algn="l"/>
                <a:tab pos="4111145" algn="l"/>
                <a:tab pos="4568291" algn="l"/>
                <a:tab pos="5025437" algn="l"/>
                <a:tab pos="5482584" algn="l"/>
                <a:tab pos="5939731" algn="l"/>
                <a:tab pos="6396877" algn="l"/>
                <a:tab pos="6854024" algn="l"/>
                <a:tab pos="7311170" algn="l"/>
                <a:tab pos="7768316" algn="l"/>
                <a:tab pos="8225463" algn="l"/>
                <a:tab pos="8682610" algn="l"/>
                <a:tab pos="9139756" algn="l"/>
              </a:tabLst>
            </a:pPr>
            <a:endParaRPr lang="en-GB" sz="2400" dirty="0"/>
          </a:p>
          <a:p>
            <a:pPr lvl="1">
              <a:spcBef>
                <a:spcPts val="600"/>
              </a:spcBef>
              <a:buFont typeface="Wingdings" pitchFamily="2" charset="2"/>
              <a:buChar char="Ø"/>
              <a:tabLst>
                <a:tab pos="453972" algn="l"/>
                <a:tab pos="911119" algn="l"/>
                <a:tab pos="1368265" algn="l"/>
                <a:tab pos="1825411" algn="l"/>
                <a:tab pos="2282558" algn="l"/>
                <a:tab pos="2739705" algn="l"/>
                <a:tab pos="3196851" algn="l"/>
                <a:tab pos="3653997" algn="l"/>
                <a:tab pos="4111145" algn="l"/>
                <a:tab pos="4568291" algn="l"/>
                <a:tab pos="5025437" algn="l"/>
                <a:tab pos="5482584" algn="l"/>
                <a:tab pos="5939731" algn="l"/>
                <a:tab pos="6396877" algn="l"/>
                <a:tab pos="6854024" algn="l"/>
                <a:tab pos="7311170" algn="l"/>
                <a:tab pos="7768316" algn="l"/>
                <a:tab pos="8225463" algn="l"/>
                <a:tab pos="8682610" algn="l"/>
                <a:tab pos="9139756" algn="l"/>
              </a:tabLst>
            </a:pPr>
            <a:r>
              <a:rPr lang="en-GB" sz="2200" b="1" dirty="0"/>
              <a:t>Petroleum system will be leaking</a:t>
            </a:r>
          </a:p>
          <a:p>
            <a:pPr lvl="2">
              <a:spcBef>
                <a:spcPts val="500"/>
              </a:spcBef>
              <a:buFont typeface="Wingdings" pitchFamily="2" charset="2"/>
              <a:buChar char="Ø"/>
              <a:tabLst>
                <a:tab pos="453972" algn="l"/>
                <a:tab pos="911119" algn="l"/>
                <a:tab pos="1368265" algn="l"/>
                <a:tab pos="1825411" algn="l"/>
                <a:tab pos="2282558" algn="l"/>
                <a:tab pos="2739705" algn="l"/>
                <a:tab pos="3196851" algn="l"/>
                <a:tab pos="3653997" algn="l"/>
                <a:tab pos="4111145" algn="l"/>
                <a:tab pos="4568291" algn="l"/>
                <a:tab pos="5025437" algn="l"/>
                <a:tab pos="5482584" algn="l"/>
                <a:tab pos="5939731" algn="l"/>
                <a:tab pos="6396877" algn="l"/>
                <a:tab pos="6854024" algn="l"/>
                <a:tab pos="7311170" algn="l"/>
                <a:tab pos="7768316" algn="l"/>
                <a:tab pos="8225463" algn="l"/>
                <a:tab pos="8682610" algn="l"/>
                <a:tab pos="9139756" algn="l"/>
              </a:tabLst>
            </a:pPr>
            <a:r>
              <a:rPr lang="en-GB" sz="2000" dirty="0"/>
              <a:t>All of Columbus basin is leaking</a:t>
            </a:r>
          </a:p>
          <a:p>
            <a:pPr lvl="3">
              <a:spcBef>
                <a:spcPts val="450"/>
              </a:spcBef>
              <a:buFont typeface="Wingdings" pitchFamily="2" charset="2"/>
              <a:buChar char="Ø"/>
              <a:tabLst>
                <a:tab pos="453972" algn="l"/>
                <a:tab pos="911119" algn="l"/>
                <a:tab pos="1368265" algn="l"/>
                <a:tab pos="1825411" algn="l"/>
                <a:tab pos="2282558" algn="l"/>
                <a:tab pos="2739705" algn="l"/>
                <a:tab pos="3196851" algn="l"/>
                <a:tab pos="3653997" algn="l"/>
                <a:tab pos="4111145" algn="l"/>
                <a:tab pos="4568291" algn="l"/>
                <a:tab pos="5025437" algn="l"/>
                <a:tab pos="5482584" algn="l"/>
                <a:tab pos="5939731" algn="l"/>
                <a:tab pos="6396877" algn="l"/>
                <a:tab pos="6854024" algn="l"/>
                <a:tab pos="7311170" algn="l"/>
                <a:tab pos="7768316" algn="l"/>
                <a:tab pos="8225463" algn="l"/>
                <a:tab pos="8682610" algn="l"/>
                <a:tab pos="9139756" algn="l"/>
              </a:tabLst>
            </a:pPr>
            <a:r>
              <a:rPr lang="en-GB" sz="1800" dirty="0"/>
              <a:t>Filling faster than it is leaking</a:t>
            </a:r>
          </a:p>
          <a:p>
            <a:pPr lvl="2">
              <a:spcBef>
                <a:spcPts val="500"/>
              </a:spcBef>
              <a:buFont typeface="Wingdings" pitchFamily="2" charset="2"/>
              <a:buChar char="Ø"/>
              <a:tabLst>
                <a:tab pos="453972" algn="l"/>
                <a:tab pos="911119" algn="l"/>
                <a:tab pos="1368265" algn="l"/>
                <a:tab pos="1825411" algn="l"/>
                <a:tab pos="2282558" algn="l"/>
                <a:tab pos="2739705" algn="l"/>
                <a:tab pos="3196851" algn="l"/>
                <a:tab pos="3653997" algn="l"/>
                <a:tab pos="4111145" algn="l"/>
                <a:tab pos="4568291" algn="l"/>
                <a:tab pos="5025437" algn="l"/>
                <a:tab pos="5482584" algn="l"/>
                <a:tab pos="5939731" algn="l"/>
                <a:tab pos="6396877" algn="l"/>
                <a:tab pos="6854024" algn="l"/>
                <a:tab pos="7311170" algn="l"/>
                <a:tab pos="7768316" algn="l"/>
                <a:tab pos="8225463" algn="l"/>
                <a:tab pos="8682610" algn="l"/>
                <a:tab pos="9139756" algn="l"/>
              </a:tabLst>
            </a:pPr>
            <a:r>
              <a:rPr lang="en-GB" sz="2000" dirty="0"/>
              <a:t>Late movement of faults affect seals</a:t>
            </a:r>
          </a:p>
          <a:p>
            <a:pPr lvl="3">
              <a:spcBef>
                <a:spcPts val="450"/>
              </a:spcBef>
              <a:buFont typeface="Wingdings" pitchFamily="2" charset="2"/>
              <a:buChar char="Ø"/>
              <a:tabLst>
                <a:tab pos="453972" algn="l"/>
                <a:tab pos="911119" algn="l"/>
                <a:tab pos="1368265" algn="l"/>
                <a:tab pos="1825411" algn="l"/>
                <a:tab pos="2282558" algn="l"/>
                <a:tab pos="2739705" algn="l"/>
                <a:tab pos="3196851" algn="l"/>
                <a:tab pos="3653997" algn="l"/>
                <a:tab pos="4111145" algn="l"/>
                <a:tab pos="4568291" algn="l"/>
                <a:tab pos="5025437" algn="l"/>
                <a:tab pos="5482584" algn="l"/>
                <a:tab pos="5939731" algn="l"/>
                <a:tab pos="6396877" algn="l"/>
                <a:tab pos="6854024" algn="l"/>
                <a:tab pos="7311170" algn="l"/>
                <a:tab pos="7768316" algn="l"/>
                <a:tab pos="8225463" algn="l"/>
                <a:tab pos="8682610" algn="l"/>
                <a:tab pos="9139756" algn="l"/>
              </a:tabLst>
            </a:pPr>
            <a:r>
              <a:rPr lang="en-GB" sz="1800" dirty="0"/>
              <a:t>Mitigated by ductile </a:t>
            </a:r>
            <a:r>
              <a:rPr lang="en-GB" sz="1800" dirty="0" err="1"/>
              <a:t>shales</a:t>
            </a:r>
            <a:r>
              <a:rPr lang="en-GB" sz="1800" dirty="0"/>
              <a:t> in Pliocene and Pleistocene</a:t>
            </a:r>
          </a:p>
          <a:p>
            <a:pPr lvl="1">
              <a:spcBef>
                <a:spcPts val="600"/>
              </a:spcBef>
              <a:buFont typeface="Wingdings" pitchFamily="2" charset="2"/>
              <a:buChar char="Ø"/>
              <a:tabLst>
                <a:tab pos="453972" algn="l"/>
                <a:tab pos="911119" algn="l"/>
                <a:tab pos="1368265" algn="l"/>
                <a:tab pos="1825411" algn="l"/>
                <a:tab pos="2282558" algn="l"/>
                <a:tab pos="2739705" algn="l"/>
                <a:tab pos="3196851" algn="l"/>
                <a:tab pos="3653997" algn="l"/>
                <a:tab pos="4111145" algn="l"/>
                <a:tab pos="4568291" algn="l"/>
                <a:tab pos="5025437" algn="l"/>
                <a:tab pos="5482584" algn="l"/>
                <a:tab pos="5939731" algn="l"/>
                <a:tab pos="6396877" algn="l"/>
                <a:tab pos="6854024" algn="l"/>
                <a:tab pos="7311170" algn="l"/>
                <a:tab pos="7768316" algn="l"/>
                <a:tab pos="8225463" algn="l"/>
                <a:tab pos="8682610" algn="l"/>
                <a:tab pos="9139756" algn="l"/>
              </a:tabLst>
            </a:pPr>
            <a:endParaRPr lang="en-GB" sz="2200" dirty="0"/>
          </a:p>
          <a:p>
            <a:pPr lvl="1">
              <a:spcBef>
                <a:spcPts val="600"/>
              </a:spcBef>
              <a:buFont typeface="Wingdings" pitchFamily="2" charset="2"/>
              <a:buChar char="Ø"/>
              <a:tabLst>
                <a:tab pos="453972" algn="l"/>
                <a:tab pos="911119" algn="l"/>
                <a:tab pos="1368265" algn="l"/>
                <a:tab pos="1825411" algn="l"/>
                <a:tab pos="2282558" algn="l"/>
                <a:tab pos="2739705" algn="l"/>
                <a:tab pos="3196851" algn="l"/>
                <a:tab pos="3653997" algn="l"/>
                <a:tab pos="4111145" algn="l"/>
                <a:tab pos="4568291" algn="l"/>
                <a:tab pos="5025437" algn="l"/>
                <a:tab pos="5482584" algn="l"/>
                <a:tab pos="5939731" algn="l"/>
                <a:tab pos="6396877" algn="l"/>
                <a:tab pos="6854024" algn="l"/>
                <a:tab pos="7311170" algn="l"/>
                <a:tab pos="7768316" algn="l"/>
                <a:tab pos="8225463" algn="l"/>
                <a:tab pos="8682610" algn="l"/>
                <a:tab pos="9139756" algn="l"/>
              </a:tabLst>
            </a:pPr>
            <a:r>
              <a:rPr lang="en-GB" sz="2200" dirty="0"/>
              <a:t>Cool basin means any prospect can be tested between biodegradation limits and the source rock</a:t>
            </a:r>
          </a:p>
          <a:p>
            <a:pPr lvl="2">
              <a:buNone/>
              <a:tabLst>
                <a:tab pos="453972" algn="l"/>
                <a:tab pos="911119" algn="l"/>
                <a:tab pos="1368265" algn="l"/>
                <a:tab pos="1825411" algn="l"/>
                <a:tab pos="2282558" algn="l"/>
                <a:tab pos="2739705" algn="l"/>
                <a:tab pos="3196851" algn="l"/>
                <a:tab pos="3653997" algn="l"/>
                <a:tab pos="4111145" algn="l"/>
                <a:tab pos="4568291" algn="l"/>
                <a:tab pos="5025437" algn="l"/>
                <a:tab pos="5482584" algn="l"/>
                <a:tab pos="5939731" algn="l"/>
                <a:tab pos="6396877" algn="l"/>
                <a:tab pos="6854024" algn="l"/>
                <a:tab pos="7311170" algn="l"/>
                <a:tab pos="7768316" algn="l"/>
                <a:tab pos="8225463" algn="l"/>
                <a:tab pos="8682610" algn="l"/>
                <a:tab pos="9139756" algn="l"/>
              </a:tabLst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812905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483769" y="332656"/>
            <a:ext cx="6660232" cy="810344"/>
          </a:xfrm>
        </p:spPr>
        <p:txBody>
          <a:bodyPr lIns="82058" tIns="41029" rIns="82058" bIns="41029"/>
          <a:lstStyle/>
          <a:p>
            <a:r>
              <a:rPr lang="en-US" sz="2900" b="1" dirty="0"/>
              <a:t>Call for Nominations</a:t>
            </a:r>
            <a:endParaRPr lang="en-GB" sz="29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54352"/>
          </a:xfrm>
        </p:spPr>
        <p:txBody>
          <a:bodyPr lIns="82058" tIns="41029" rIns="82058" bIns="41029"/>
          <a:lstStyle/>
          <a:p>
            <a:pPr>
              <a:buFont typeface="Wingdings" pitchFamily="2" charset="2"/>
              <a:buChar char="Ø"/>
            </a:pPr>
            <a:r>
              <a:rPr lang="en-US" sz="2500" dirty="0"/>
              <a:t>The MEEA is again calling for nominations of deep water blocks</a:t>
            </a:r>
          </a:p>
          <a:p>
            <a:pPr>
              <a:buFont typeface="Wingdings" pitchFamily="2" charset="2"/>
              <a:buChar char="Ø"/>
            </a:pPr>
            <a:r>
              <a:rPr lang="en-US" sz="2500" dirty="0"/>
              <a:t>There are 36 blocks from which nominations can be made </a:t>
            </a:r>
          </a:p>
          <a:p>
            <a:pPr>
              <a:buFont typeface="Wingdings" pitchFamily="2" charset="2"/>
              <a:buChar char="Ø"/>
            </a:pPr>
            <a:r>
              <a:rPr lang="en-US" sz="2500" dirty="0"/>
              <a:t>Companies will be required to submit a letter to the Minister identifying the block(s) nominated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Each company may nominate up to five blocks</a:t>
            </a:r>
            <a:endParaRPr lang="en-US" sz="2500" dirty="0"/>
          </a:p>
          <a:p>
            <a:pPr>
              <a:buFont typeface="Wingdings" pitchFamily="2" charset="2"/>
              <a:buChar char="Ø"/>
            </a:pPr>
            <a:r>
              <a:rPr lang="en-US" sz="2500" dirty="0"/>
              <a:t>All nominations will be treated as confidential 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Nomination is free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Final determination of blocks to be offered in another bid round will be made by MEEA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Nomination comes with no obligations on the part of           either party </a:t>
            </a:r>
          </a:p>
          <a:p>
            <a:pPr>
              <a:buNone/>
            </a:pPr>
            <a:endParaRPr lang="en-US" sz="1300" dirty="0"/>
          </a:p>
          <a:p>
            <a:pPr>
              <a:buFont typeface="Wingdings" pitchFamily="2" charset="2"/>
              <a:buChar char="Ø"/>
            </a:pPr>
            <a:endParaRPr lang="en-GB" sz="25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 lIns="82058" tIns="41029" rIns="82058" bIns="41029"/>
          <a:lstStyle/>
          <a:p>
            <a:pPr lvl="1">
              <a:defRPr/>
            </a:pPr>
            <a:fld id="{9CDFB39A-2F2D-44E4-8287-840EA3303B60}" type="slidenum">
              <a:rPr lang="en-US" smtClean="0"/>
              <a:pPr lvl="1"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4232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8727" y="260648"/>
            <a:ext cx="5708073" cy="1944216"/>
          </a:xfrm>
        </p:spPr>
        <p:txBody>
          <a:bodyPr lIns="82058" tIns="41029" rIns="82058" bIns="41029"/>
          <a:lstStyle/>
          <a:p>
            <a:r>
              <a:rPr lang="en-US" sz="2900" b="1" dirty="0"/>
              <a:t>Outline of Talk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lIns="82058" tIns="41029" rIns="82058" bIns="41029"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dirty="0"/>
              <a:t>Introduction</a:t>
            </a:r>
          </a:p>
          <a:p>
            <a:pPr lvl="1">
              <a:buFont typeface="Wingdings" pitchFamily="2" charset="2"/>
              <a:buChar char="Ø"/>
            </a:pPr>
            <a:r>
              <a:rPr lang="en-US" sz="2800" dirty="0"/>
              <a:t>Framework for Presentation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 smtClean="0"/>
              <a:t>Shallow Water Bid Round - Results 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 smtClean="0"/>
              <a:t>Deep Water Bid Round – Results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 smtClean="0"/>
              <a:t>Analysis of Results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 smtClean="0"/>
              <a:t>MEEA’s view on the Deep Water Blocks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 smtClean="0"/>
              <a:t>Block Nomination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 smtClean="0"/>
              <a:t>CBO 2011</a:t>
            </a:r>
            <a:endParaRPr lang="en-US" sz="3200" dirty="0"/>
          </a:p>
        </p:txBody>
      </p:sp>
      <p:pic>
        <p:nvPicPr>
          <p:cNvPr id="6146" name="Picture 2" descr="H:\My Pictures\MEEI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49482" y="5721351"/>
            <a:ext cx="1794518" cy="11366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49949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4182" y="0"/>
            <a:ext cx="9202394" cy="1140931"/>
          </a:xfrm>
        </p:spPr>
        <p:txBody>
          <a:bodyPr lIns="82058" tIns="41029" rIns="82058" bIns="41029">
            <a:normAutofit/>
          </a:bodyPr>
          <a:lstStyle/>
          <a:p>
            <a:r>
              <a:rPr lang="en-US" sz="2900" b="1" dirty="0"/>
              <a:t>Trinidad and Tobago </a:t>
            </a:r>
            <a:br>
              <a:rPr lang="en-US" sz="2900" b="1" dirty="0"/>
            </a:br>
            <a:r>
              <a:rPr lang="en-US" sz="2900" b="1" dirty="0"/>
              <a:t>Upstream Activity Map</a:t>
            </a:r>
          </a:p>
        </p:txBody>
      </p:sp>
      <p:pic>
        <p:nvPicPr>
          <p:cNvPr id="1026" name="Picture 2" descr="C:\Users\hinniss\AppData\Local\Temp\notes211060\Concession Map 2011 MEE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43000"/>
            <a:ext cx="7740351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740352" y="2286000"/>
            <a:ext cx="1403648" cy="2021852"/>
          </a:xfrm>
          <a:prstGeom prst="rect">
            <a:avLst/>
          </a:prstGeom>
          <a:noFill/>
        </p:spPr>
        <p:txBody>
          <a:bodyPr wrap="square" lIns="82058" tIns="41029" rIns="82058" bIns="41029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Nominations may be made from the deep water blocks which are not </a:t>
            </a:r>
            <a:r>
              <a:rPr lang="en-US" dirty="0" err="1" smtClean="0">
                <a:solidFill>
                  <a:schemeClr val="tx1"/>
                </a:solidFill>
              </a:rPr>
              <a:t>coloured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1525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0182" y="0"/>
            <a:ext cx="6303818" cy="1070068"/>
          </a:xfrm>
        </p:spPr>
        <p:txBody>
          <a:bodyPr lIns="82058" tIns="41029" rIns="82058" bIns="41029"/>
          <a:lstStyle/>
          <a:p>
            <a:pPr defTabSz="913758"/>
            <a:r>
              <a:rPr lang="en-US" sz="2900" b="1" dirty="0">
                <a:solidFill>
                  <a:prstClr val="black"/>
                </a:solidFill>
                <a:ea typeface="+mn-ea"/>
                <a:cs typeface="Times New Roman" pitchFamily="18" charset="0"/>
              </a:rPr>
              <a:t> </a:t>
            </a:r>
            <a:r>
              <a:rPr lang="en-US" sz="2900" b="1" dirty="0">
                <a:solidFill>
                  <a:prstClr val="black"/>
                </a:solidFill>
                <a:cs typeface="Times New Roman" pitchFamily="18" charset="0"/>
              </a:rPr>
              <a:t>Deep Water </a:t>
            </a:r>
            <a:r>
              <a:rPr lang="en-US" sz="2900" b="1" dirty="0">
                <a:solidFill>
                  <a:prstClr val="black"/>
                </a:solidFill>
                <a:ea typeface="+mn-ea"/>
                <a:cs typeface="Times New Roman" pitchFamily="18" charset="0"/>
              </a:rPr>
              <a:t>Exploration </a:t>
            </a:r>
            <a:br>
              <a:rPr lang="en-US" sz="2900" b="1" dirty="0">
                <a:solidFill>
                  <a:prstClr val="black"/>
                </a:solidFill>
                <a:ea typeface="+mn-ea"/>
                <a:cs typeface="Times New Roman" pitchFamily="18" charset="0"/>
              </a:rPr>
            </a:br>
            <a:r>
              <a:rPr lang="en-US" sz="2900" b="1" dirty="0">
                <a:solidFill>
                  <a:prstClr val="black"/>
                </a:solidFill>
                <a:ea typeface="+mn-ea"/>
                <a:cs typeface="Times New Roman" pitchFamily="18" charset="0"/>
              </a:rPr>
              <a:t> Commercial Terms (re-</a:t>
            </a:r>
            <a:r>
              <a:rPr lang="en-US" sz="2900" b="1" dirty="0" err="1">
                <a:solidFill>
                  <a:prstClr val="black"/>
                </a:solidFill>
                <a:ea typeface="+mn-ea"/>
                <a:cs typeface="Times New Roman" pitchFamily="18" charset="0"/>
              </a:rPr>
              <a:t>emphasised</a:t>
            </a:r>
            <a:r>
              <a:rPr lang="en-US" sz="2900" b="1" dirty="0">
                <a:solidFill>
                  <a:prstClr val="black"/>
                </a:solidFill>
                <a:ea typeface="+mn-ea"/>
                <a:cs typeface="Times New Roman" pitchFamily="18" charset="0"/>
              </a:rPr>
              <a:t>)</a:t>
            </a:r>
            <a:br>
              <a:rPr lang="en-US" sz="2900" b="1" dirty="0">
                <a:solidFill>
                  <a:prstClr val="black"/>
                </a:solidFill>
                <a:ea typeface="+mn-ea"/>
                <a:cs typeface="Times New Roman" pitchFamily="18" charset="0"/>
              </a:rPr>
            </a:br>
            <a:r>
              <a:rPr lang="en-US" sz="2700" b="1" dirty="0">
                <a:solidFill>
                  <a:prstClr val="black"/>
                </a:solidFill>
                <a:ea typeface="+mn-ea"/>
                <a:cs typeface="Times New Roman" pitchFamily="18" charset="0"/>
              </a:rPr>
              <a:t/>
            </a:r>
            <a:br>
              <a:rPr lang="en-US" sz="2700" b="1" dirty="0">
                <a:solidFill>
                  <a:prstClr val="black"/>
                </a:solidFill>
                <a:ea typeface="+mn-ea"/>
                <a:cs typeface="Times New Roman" pitchFamily="18" charset="0"/>
              </a:rPr>
            </a:b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 lIns="82058" tIns="41029" rIns="82058" bIns="41029"/>
          <a:lstStyle/>
          <a:p>
            <a:pPr lvl="1">
              <a:defRPr/>
            </a:pPr>
            <a:fld id="{9CDFB39A-2F2D-44E4-8287-840EA3303B60}" type="slidenum">
              <a:rPr lang="en-US" smtClean="0"/>
              <a:pPr lvl="1">
                <a:defRPr/>
              </a:pPr>
              <a:t>21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23455" y="1210235"/>
            <a:ext cx="7827818" cy="5198057"/>
          </a:xfrm>
          <a:prstGeom prst="rect">
            <a:avLst/>
          </a:prstGeom>
          <a:noFill/>
        </p:spPr>
        <p:txBody>
          <a:bodyPr wrap="square" lIns="82012" tIns="41005" rIns="82012" bIns="41005" rtlCol="0">
            <a:spAutoFit/>
          </a:bodyPr>
          <a:lstStyle/>
          <a:p>
            <a:pPr marL="399769" lvl="1">
              <a:defRPr/>
            </a:pPr>
            <a:r>
              <a:rPr lang="en-TT" sz="2400" u="sng" dirty="0"/>
              <a:t>Conventional</a:t>
            </a:r>
            <a:r>
              <a:rPr lang="en-TT" sz="2400" dirty="0"/>
              <a:t> styled (non taxable) PSCs, with the following features:</a:t>
            </a:r>
          </a:p>
          <a:p>
            <a:pPr marL="799539" lvl="2">
              <a:buFont typeface="Wingdings" pitchFamily="2" charset="2"/>
              <a:buChar char="Ø"/>
              <a:defRPr/>
            </a:pPr>
            <a:r>
              <a:rPr lang="en-TT" sz="2200" dirty="0"/>
              <a:t>GORTT’s Share of Profit Petroleum  are </a:t>
            </a:r>
            <a:r>
              <a:rPr lang="en-TT" sz="2200" dirty="0" err="1"/>
              <a:t>inlieu</a:t>
            </a:r>
            <a:r>
              <a:rPr lang="en-TT" sz="2200" dirty="0"/>
              <a:t> of</a:t>
            </a:r>
            <a:r>
              <a:rPr lang="en-TT" sz="2200" b="1" i="1" dirty="0"/>
              <a:t> taxes </a:t>
            </a:r>
            <a:r>
              <a:rPr lang="en-TT" sz="2200" dirty="0"/>
              <a:t>with exception of the payment of Withholding Taxes and Stamp Duty</a:t>
            </a:r>
          </a:p>
          <a:p>
            <a:pPr marL="799539" lvl="2">
              <a:buFont typeface="Wingdings" pitchFamily="2" charset="2"/>
              <a:buChar char="Ø"/>
              <a:defRPr/>
            </a:pPr>
            <a:r>
              <a:rPr lang="en-TT" sz="2200" dirty="0"/>
              <a:t>Ring-fenced – There will be no consolidation</a:t>
            </a:r>
          </a:p>
          <a:p>
            <a:pPr marL="799539" lvl="2">
              <a:buFont typeface="Wingdings" pitchFamily="2" charset="2"/>
              <a:buChar char="Ø"/>
              <a:defRPr/>
            </a:pPr>
            <a:r>
              <a:rPr lang="en-TT" sz="2200" dirty="0"/>
              <a:t>Profit Shares are biddable, matrices will be open with no constraints to bidding (</a:t>
            </a:r>
            <a:r>
              <a:rPr lang="en-TT" sz="2200" dirty="0" smtClean="0">
                <a:solidFill>
                  <a:schemeClr val="tx1"/>
                </a:solidFill>
              </a:rPr>
              <a:t>Production is incremental)</a:t>
            </a:r>
          </a:p>
          <a:p>
            <a:pPr marL="799539" lvl="2">
              <a:buFont typeface="Wingdings" pitchFamily="2" charset="2"/>
              <a:buChar char="Ø"/>
              <a:defRPr/>
            </a:pPr>
            <a:r>
              <a:rPr lang="en-TT" sz="2200" dirty="0"/>
              <a:t>Financial Obligations are fixed in the Contract</a:t>
            </a:r>
          </a:p>
          <a:p>
            <a:pPr marL="799539" lvl="2">
              <a:buFont typeface="Wingdings" pitchFamily="2" charset="2"/>
              <a:buChar char="Ø"/>
              <a:defRPr/>
            </a:pPr>
            <a:r>
              <a:rPr lang="en-TT" sz="2200" dirty="0"/>
              <a:t>Cost Recovery Limit fixed at 60%</a:t>
            </a:r>
          </a:p>
          <a:p>
            <a:pPr marL="799539" lvl="2">
              <a:buFont typeface="Wingdings" pitchFamily="2" charset="2"/>
              <a:buChar char="Ø"/>
              <a:defRPr/>
            </a:pPr>
            <a:r>
              <a:rPr lang="en-TT" sz="2200" dirty="0"/>
              <a:t>No carried Participation</a:t>
            </a:r>
          </a:p>
          <a:p>
            <a:pPr marL="799539" lvl="2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TT" sz="2200" dirty="0"/>
              <a:t>Fair Market Value as defined in Petroleum Taxes Act  </a:t>
            </a:r>
            <a:r>
              <a:rPr lang="en-US" sz="2200" dirty="0"/>
              <a:t>is </a:t>
            </a:r>
            <a:r>
              <a:rPr lang="en-US" sz="2200" dirty="0" err="1"/>
              <a:t>utilised</a:t>
            </a:r>
            <a:r>
              <a:rPr lang="en-US" sz="2200" dirty="0"/>
              <a:t> for the pricing  of gas</a:t>
            </a:r>
            <a:endParaRPr lang="en-GB" sz="2200" dirty="0"/>
          </a:p>
          <a:p>
            <a:pPr marL="799539" lvl="2">
              <a:defRPr/>
            </a:pPr>
            <a:endParaRPr lang="en-TT" sz="2000" dirty="0"/>
          </a:p>
          <a:p>
            <a:pPr algn="l">
              <a:buFont typeface="Wingdings" pitchFamily="2" charset="2"/>
              <a:buChar char="Ø"/>
            </a:pP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257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85751" y="980729"/>
          <a:ext cx="3929091" cy="3312365"/>
        </p:xfrm>
        <a:graphic>
          <a:graphicData uri="http://schemas.openxmlformats.org/drawingml/2006/table">
            <a:tbl>
              <a:tblPr/>
              <a:tblGrid>
                <a:gridCol w="1094966"/>
                <a:gridCol w="515317"/>
                <a:gridCol w="772936"/>
                <a:gridCol w="760021"/>
                <a:gridCol w="785851"/>
              </a:tblGrid>
              <a:tr h="559812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Crude Oil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3901">
                <a:tc rowSpan="3">
                  <a:txBody>
                    <a:bodyPr/>
                    <a:lstStyle/>
                    <a:p>
                      <a:pPr marL="0" marR="0" indent="0" algn="l" defTabSz="101882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                </a:t>
                      </a:r>
                      <a:r>
                        <a:rPr lang="en-US" sz="1600" dirty="0" smtClean="0"/>
                        <a:t>           </a:t>
                      </a:r>
                      <a:r>
                        <a:rPr lang="en-US" sz="1400" dirty="0" smtClean="0"/>
                        <a:t>            </a:t>
                      </a:r>
                    </a:p>
                    <a:p>
                      <a:r>
                        <a:rPr lang="en-US" sz="1600" dirty="0" smtClean="0"/>
                        <a:t>          Price</a:t>
                      </a:r>
                    </a:p>
                    <a:p>
                      <a:endParaRPr lang="en-US" sz="1600" dirty="0" smtClean="0"/>
                    </a:p>
                    <a:p>
                      <a:r>
                        <a:rPr lang="en-US" sz="1600" dirty="0" smtClean="0"/>
                        <a:t> MBOPD</a:t>
                      </a:r>
                      <a:endParaRPr lang="en-US" sz="16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77042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&lt;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$50.00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$50.00 -$75.00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$75.00 -$100.00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&gt;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$100.00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2338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27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&lt;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75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99"/>
                    </a:solidFill>
                  </a:tcPr>
                </a:tc>
              </a:tr>
              <a:tr h="2927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75 - 100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99"/>
                    </a:solidFill>
                  </a:tcPr>
                </a:tc>
              </a:tr>
              <a:tr h="2927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100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150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99"/>
                    </a:solidFill>
                  </a:tcPr>
                </a:tc>
              </a:tr>
              <a:tr h="2927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150 – 200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99"/>
                    </a:solidFill>
                  </a:tcPr>
                </a:tc>
              </a:tr>
              <a:tr h="2939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&gt;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</a:tr>
            </a:tbl>
          </a:graphicData>
        </a:graphic>
      </p:graphicFrame>
      <p:sp>
        <p:nvSpPr>
          <p:cNvPr id="18486" name="Rectangle 2"/>
          <p:cNvSpPr>
            <a:spLocks noChangeArrowheads="1"/>
          </p:cNvSpPr>
          <p:nvPr/>
        </p:nvSpPr>
        <p:spPr bwMode="auto">
          <a:xfrm>
            <a:off x="4357688" y="214313"/>
            <a:ext cx="4572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algn="ctr"/>
            <a:r>
              <a:rPr lang="en-US" sz="2000" b="1" dirty="0"/>
              <a:t>Deep Water: Profit Share Matrices </a:t>
            </a:r>
            <a:endParaRPr lang="en-TT" sz="2000" dirty="0"/>
          </a:p>
        </p:txBody>
      </p:sp>
      <p:sp>
        <p:nvSpPr>
          <p:cNvPr id="4" name="Rectangle 3"/>
          <p:cNvSpPr/>
          <p:nvPr/>
        </p:nvSpPr>
        <p:spPr>
          <a:xfrm>
            <a:off x="0" y="4826687"/>
            <a:ext cx="3643313" cy="20313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91429" tIns="45714" rIns="91429" bIns="45714">
            <a:spAutoFit/>
          </a:bodyPr>
          <a:lstStyle/>
          <a:p>
            <a:pPr marL="461909" lvl="1">
              <a:defRPr/>
            </a:pPr>
            <a:r>
              <a:rPr lang="en-US" b="1" dirty="0">
                <a:solidFill>
                  <a:srgbClr val="006600"/>
                </a:solidFill>
                <a:latin typeface="+mn-lt"/>
              </a:rPr>
              <a:t>Windfall Feature:  </a:t>
            </a:r>
          </a:p>
          <a:p>
            <a:pPr marL="461909" lvl="1">
              <a:defRPr/>
            </a:pPr>
            <a:r>
              <a:rPr lang="en-US" b="1" dirty="0">
                <a:solidFill>
                  <a:srgbClr val="006600"/>
                </a:solidFill>
                <a:latin typeface="+mn-lt"/>
              </a:rPr>
              <a:t>BR + 70%*[(P – US$100.00) / P]*(1-BR) </a:t>
            </a:r>
          </a:p>
          <a:p>
            <a:pPr marL="461909" lvl="1">
              <a:defRPr/>
            </a:pPr>
            <a:r>
              <a:rPr lang="en-US" b="1" dirty="0">
                <a:solidFill>
                  <a:srgbClr val="006600"/>
                </a:solidFill>
                <a:latin typeface="+mn-lt"/>
              </a:rPr>
              <a:t>Where:</a:t>
            </a:r>
          </a:p>
          <a:p>
            <a:pPr marL="461909" lvl="1">
              <a:defRPr/>
            </a:pPr>
            <a:r>
              <a:rPr lang="en-US" b="1" dirty="0">
                <a:solidFill>
                  <a:srgbClr val="006600"/>
                </a:solidFill>
                <a:latin typeface="+mn-lt"/>
              </a:rPr>
              <a:t> BR is the base rate at Column D </a:t>
            </a:r>
          </a:p>
          <a:p>
            <a:pPr marL="461909" lvl="1">
              <a:defRPr/>
            </a:pPr>
            <a:r>
              <a:rPr lang="en-US" b="1" dirty="0">
                <a:solidFill>
                  <a:srgbClr val="006600"/>
                </a:solidFill>
                <a:latin typeface="+mn-lt"/>
              </a:rPr>
              <a:t> P is the market price</a:t>
            </a:r>
            <a:endParaRPr lang="en-US" dirty="0">
              <a:solidFill>
                <a:srgbClr val="006600"/>
              </a:solidFill>
              <a:latin typeface="+mn-lt"/>
            </a:endParaRPr>
          </a:p>
        </p:txBody>
      </p:sp>
      <p:sp>
        <p:nvSpPr>
          <p:cNvPr id="36920" name="Rectangle 4"/>
          <p:cNvSpPr>
            <a:spLocks noChangeArrowheads="1"/>
          </p:cNvSpPr>
          <p:nvPr/>
        </p:nvSpPr>
        <p:spPr bwMode="auto">
          <a:xfrm>
            <a:off x="3131841" y="6453336"/>
            <a:ext cx="2940348" cy="36932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square" lIns="91429" tIns="45714" rIns="91429" bIns="45714">
            <a:spAutoFit/>
          </a:bodyPr>
          <a:lstStyle/>
          <a:p>
            <a:pPr marL="461909" lvl="1">
              <a:defRPr/>
            </a:pPr>
            <a:r>
              <a:rPr lang="en-US" b="1" dirty="0">
                <a:solidFill>
                  <a:srgbClr val="006600"/>
                </a:solidFill>
                <a:latin typeface="+mn-lt"/>
              </a:rPr>
              <a:t>Cost Recovery: 60% </a:t>
            </a:r>
            <a:endParaRPr lang="en-US" dirty="0">
              <a:solidFill>
                <a:srgbClr val="006600"/>
              </a:solidFill>
              <a:latin typeface="+mn-lt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716016" y="1484784"/>
          <a:ext cx="3714776" cy="2862851"/>
        </p:xfrm>
        <a:graphic>
          <a:graphicData uri="http://schemas.openxmlformats.org/drawingml/2006/table">
            <a:tbl>
              <a:tblPr/>
              <a:tblGrid>
                <a:gridCol w="1017998"/>
                <a:gridCol w="720239"/>
                <a:gridCol w="547779"/>
                <a:gridCol w="648212"/>
                <a:gridCol w="780548"/>
              </a:tblGrid>
              <a:tr h="233341">
                <a:tc rowSpan="3">
                  <a:txBody>
                    <a:bodyPr/>
                    <a:lstStyle/>
                    <a:p>
                      <a:pPr marL="0" marR="0" indent="0" algn="l" defTabSz="101882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</a:p>
                    <a:p>
                      <a:pPr marL="0" marR="0" indent="0" algn="l" defTabSz="1018824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            Price</a:t>
                      </a:r>
                      <a:endParaRPr lang="en-US" sz="1600" dirty="0" smtClean="0"/>
                    </a:p>
                    <a:p>
                      <a:endParaRPr lang="en-US" sz="1600" dirty="0" smtClean="0"/>
                    </a:p>
                    <a:p>
                      <a:r>
                        <a:rPr lang="en-US" sz="1600" dirty="0" smtClean="0"/>
                        <a:t>   MMCFD</a:t>
                      </a:r>
                      <a:endParaRPr lang="en-US" sz="16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65536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&lt;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$4.00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$4.00 - $6.50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$6.50 -$9.00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&gt;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$9.00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7799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13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&lt;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99"/>
                    </a:solidFill>
                  </a:tcPr>
                </a:tc>
              </a:tr>
              <a:tr h="3355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200  - 350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99"/>
                    </a:solidFill>
                  </a:tcPr>
                </a:tc>
              </a:tr>
              <a:tr h="27344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350  -  500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99"/>
                    </a:solidFill>
                  </a:tcPr>
                </a:tc>
              </a:tr>
              <a:tr h="27344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500 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750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99"/>
                    </a:solidFill>
                  </a:tcPr>
                </a:tc>
              </a:tr>
              <a:tr h="27344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750  – 1,000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99"/>
                    </a:solidFill>
                  </a:tcPr>
                </a:tc>
              </a:tr>
              <a:tr h="27436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&gt; 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1,000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X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143626" y="1052736"/>
            <a:ext cx="1180109" cy="338542"/>
          </a:xfrm>
          <a:prstGeom prst="rect">
            <a:avLst/>
          </a:prstGeom>
          <a:noFill/>
        </p:spPr>
        <p:txBody>
          <a:bodyPr wrap="square" lIns="91429" tIns="45714" rIns="91429" bIns="45714">
            <a:spAutoFit/>
          </a:bodyPr>
          <a:lstStyle/>
          <a:p>
            <a:pPr>
              <a:defRPr/>
            </a:pPr>
            <a:r>
              <a:rPr lang="en-US" sz="1600" b="1" dirty="0"/>
              <a:t>Natural Gas</a:t>
            </a:r>
          </a:p>
        </p:txBody>
      </p:sp>
      <p:sp>
        <p:nvSpPr>
          <p:cNvPr id="8" name="Rectangle 7"/>
          <p:cNvSpPr/>
          <p:nvPr/>
        </p:nvSpPr>
        <p:spPr>
          <a:xfrm>
            <a:off x="5643562" y="4826687"/>
            <a:ext cx="3500438" cy="20313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91429" tIns="45714" rIns="91429" bIns="45714">
            <a:spAutoFit/>
          </a:bodyPr>
          <a:lstStyle/>
          <a:p>
            <a:pPr marL="461909" lvl="1">
              <a:defRPr/>
            </a:pPr>
            <a:r>
              <a:rPr lang="en-US" b="1" dirty="0">
                <a:solidFill>
                  <a:srgbClr val="006600"/>
                </a:solidFill>
                <a:latin typeface="+mn-lt"/>
              </a:rPr>
              <a:t>Windfall Feature:  </a:t>
            </a:r>
          </a:p>
          <a:p>
            <a:pPr marL="461909" lvl="1">
              <a:defRPr/>
            </a:pPr>
            <a:r>
              <a:rPr lang="en-US" b="1" dirty="0">
                <a:solidFill>
                  <a:srgbClr val="006600"/>
                </a:solidFill>
                <a:latin typeface="+mn-lt"/>
              </a:rPr>
              <a:t>BR + 70%*[(P – US$9.00) / P]*(1-BR) </a:t>
            </a:r>
          </a:p>
          <a:p>
            <a:pPr marL="461909" lvl="1">
              <a:defRPr/>
            </a:pPr>
            <a:r>
              <a:rPr lang="en-US" b="1" dirty="0">
                <a:solidFill>
                  <a:srgbClr val="006600"/>
                </a:solidFill>
                <a:latin typeface="+mn-lt"/>
              </a:rPr>
              <a:t>Where:</a:t>
            </a:r>
          </a:p>
          <a:p>
            <a:pPr marL="461909" lvl="1">
              <a:defRPr/>
            </a:pPr>
            <a:r>
              <a:rPr lang="en-US" b="1" dirty="0">
                <a:solidFill>
                  <a:srgbClr val="006600"/>
                </a:solidFill>
                <a:latin typeface="+mn-lt"/>
              </a:rPr>
              <a:t> BR is the base rate at Column D </a:t>
            </a:r>
          </a:p>
          <a:p>
            <a:pPr marL="461909" lvl="1">
              <a:defRPr/>
            </a:pPr>
            <a:r>
              <a:rPr lang="en-US" b="1" dirty="0">
                <a:solidFill>
                  <a:srgbClr val="006600"/>
                </a:solidFill>
                <a:latin typeface="+mn-lt"/>
              </a:rPr>
              <a:t> P is the market price</a:t>
            </a:r>
            <a:endParaRPr lang="en-US" dirty="0">
              <a:solidFill>
                <a:srgbClr val="006600"/>
              </a:solidFill>
              <a:latin typeface="+mn-lt"/>
            </a:endParaRPr>
          </a:p>
        </p:txBody>
      </p:sp>
      <p:sp>
        <p:nvSpPr>
          <p:cNvPr id="18547" name="TextBox 8"/>
          <p:cNvSpPr txBox="1">
            <a:spLocks noChangeArrowheads="1"/>
          </p:cNvSpPr>
          <p:nvPr/>
        </p:nvSpPr>
        <p:spPr bwMode="auto">
          <a:xfrm>
            <a:off x="0" y="4293096"/>
            <a:ext cx="6072170" cy="646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9" tIns="45714" rIns="91429" bIns="45714">
            <a:spAutoFit/>
          </a:bodyPr>
          <a:lstStyle/>
          <a:p>
            <a:r>
              <a:rPr lang="en-US" b="1" dirty="0">
                <a:solidFill>
                  <a:srgbClr val="006600"/>
                </a:solidFill>
                <a:latin typeface="Calibri" pitchFamily="34" charset="0"/>
              </a:rPr>
              <a:t>X represents the Governments Share of Profit </a:t>
            </a:r>
            <a:r>
              <a:rPr lang="en-US" b="1" dirty="0" smtClean="0">
                <a:solidFill>
                  <a:srgbClr val="006600"/>
                </a:solidFill>
                <a:latin typeface="Calibri" pitchFamily="34" charset="0"/>
              </a:rPr>
              <a:t>            Petroleum </a:t>
            </a:r>
            <a:r>
              <a:rPr lang="en-US" b="1" dirty="0">
                <a:solidFill>
                  <a:srgbClr val="006600"/>
                </a:solidFill>
                <a:latin typeface="Calibri" pitchFamily="34" charset="0"/>
              </a:rPr>
              <a:t>which is biddable</a:t>
            </a:r>
            <a:endParaRPr lang="en-GB" b="1" dirty="0">
              <a:solidFill>
                <a:srgbClr val="006600"/>
              </a:solidFill>
              <a:latin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52120" y="4437112"/>
            <a:ext cx="2920408" cy="369320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r>
              <a:rPr lang="en-US" b="1" dirty="0" smtClean="0">
                <a:solidFill>
                  <a:srgbClr val="246B01"/>
                </a:solidFill>
                <a:latin typeface="+mj-lt"/>
              </a:rPr>
              <a:t>No carried participation</a:t>
            </a:r>
            <a:endParaRPr lang="en-US" b="1" dirty="0">
              <a:solidFill>
                <a:srgbClr val="246B0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13876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1564" y="0"/>
            <a:ext cx="5292436" cy="941294"/>
          </a:xfrm>
        </p:spPr>
        <p:txBody>
          <a:bodyPr lIns="82058" tIns="41029" rIns="82058" bIns="41029"/>
          <a:lstStyle/>
          <a:p>
            <a:r>
              <a:rPr lang="en-US" sz="2900" b="1" dirty="0"/>
              <a:t>Scheduling of 2011 Competitive Bidding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1728" y="1479177"/>
            <a:ext cx="8520545" cy="4975413"/>
          </a:xfrm>
        </p:spPr>
        <p:txBody>
          <a:bodyPr lIns="82058" tIns="41029" rIns="82058" bIns="41029"/>
          <a:lstStyle/>
          <a:p>
            <a:pPr>
              <a:buFont typeface="Wingdings" pitchFamily="2" charset="2"/>
              <a:buChar char="Ø"/>
            </a:pPr>
            <a:r>
              <a:rPr lang="en-US" sz="2500" dirty="0"/>
              <a:t>The next round of Competitive Bidding will be held in 2011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It will follow after:</a:t>
            </a:r>
          </a:p>
          <a:p>
            <a:pPr marL="0" indent="0">
              <a:buNone/>
            </a:pPr>
            <a:r>
              <a:rPr lang="en-US" sz="2500" dirty="0"/>
              <a:t>	(i) The results of the reprocessed data become available 		and can be </a:t>
            </a:r>
            <a:r>
              <a:rPr lang="en-US" sz="2500" dirty="0" err="1"/>
              <a:t>utilised</a:t>
            </a:r>
            <a:r>
              <a:rPr lang="en-US" sz="2500" dirty="0"/>
              <a:t> in evaluation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(ii)After meeting with companies to determine the 	reason for the fall in initial interest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(iii) Reprocessing of another data set which would 	be valuable in  tying the Cretaceous to the deep 	water.  </a:t>
            </a:r>
            <a:endParaRPr lang="en-US" sz="25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559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92727" y="2891118"/>
            <a:ext cx="7772400" cy="1362075"/>
          </a:xfrm>
        </p:spPr>
        <p:txBody>
          <a:bodyPr lIns="82058" tIns="41029" rIns="82058" bIns="41029"/>
          <a:lstStyle/>
          <a:p>
            <a:pPr algn="ctr"/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 lIns="82058" tIns="41029" rIns="82058" bIns="41029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lIns="82058" tIns="41029" rIns="82058" bIns="41029"/>
          <a:lstStyle/>
          <a:p>
            <a:pPr lvl="1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9390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2"/>
          <p:cNvGrpSpPr>
            <a:grpSpLocks/>
          </p:cNvGrpSpPr>
          <p:nvPr/>
        </p:nvGrpSpPr>
        <p:grpSpPr bwMode="auto">
          <a:xfrm>
            <a:off x="899648" y="1196954"/>
            <a:ext cx="5433633" cy="4587653"/>
            <a:chOff x="-452" y="739"/>
            <a:chExt cx="3411" cy="3363"/>
          </a:xfrm>
        </p:grpSpPr>
        <p:pic>
          <p:nvPicPr>
            <p:cNvPr id="17417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52" y="739"/>
              <a:ext cx="3411" cy="3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8" name="Picture 4" descr="TRINI_MAP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152" y="2688"/>
              <a:ext cx="569" cy="482"/>
            </a:xfrm>
            <a:prstGeom prst="rect">
              <a:avLst/>
            </a:prstGeom>
            <a:noFill/>
            <a:ln w="9525">
              <a:solidFill>
                <a:srgbClr val="CC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411" name="Text Box 6"/>
          <p:cNvSpPr txBox="1">
            <a:spLocks noChangeArrowheads="1"/>
          </p:cNvSpPr>
          <p:nvPr/>
        </p:nvSpPr>
        <p:spPr bwMode="auto">
          <a:xfrm>
            <a:off x="6444208" y="836712"/>
            <a:ext cx="2481480" cy="2232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9" tIns="45714" rIns="91429" bIns="45714">
            <a:spAutoFit/>
          </a:bodyPr>
          <a:lstStyle>
            <a:lvl1pPr defTabSz="1019175" eaLnBrk="0" hangingPunct="0">
              <a:defRPr sz="16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defTabSz="1019175" eaLnBrk="0" hangingPunct="0">
              <a:defRPr sz="16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defTabSz="1019175" eaLnBrk="0" hangingPunct="0">
              <a:defRPr sz="16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defTabSz="1019175" eaLnBrk="0" hangingPunct="0">
              <a:defRPr sz="16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defTabSz="1019175" eaLnBrk="0" hangingPunct="0">
              <a:defRPr sz="16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ctr" defTabSz="1019175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ctr" defTabSz="1019175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ctr" defTabSz="1019175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ctr" defTabSz="1019175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just">
              <a:spcBef>
                <a:spcPct val="20000"/>
              </a:spcBef>
              <a:spcAft>
                <a:spcPts val="505"/>
              </a:spcAft>
            </a:pPr>
            <a:endParaRPr kumimoji="1" lang="en-US" sz="1800" b="1" dirty="0">
              <a:solidFill>
                <a:schemeClr val="tx1"/>
              </a:solidFill>
              <a:latin typeface="Univers 57 Condensed" pitchFamily="34" charset="0"/>
              <a:ea typeface="ＭＳ Ｐゴシック" pitchFamily="34" charset="-128"/>
            </a:endParaRPr>
          </a:p>
          <a:p>
            <a:pPr algn="just">
              <a:spcBef>
                <a:spcPct val="20000"/>
              </a:spcBef>
              <a:spcAft>
                <a:spcPts val="505"/>
              </a:spcAft>
            </a:pPr>
            <a:r>
              <a:rPr kumimoji="1" lang="en-US" sz="1800" b="1" dirty="0">
                <a:solidFill>
                  <a:schemeClr val="tx1"/>
                </a:solidFill>
                <a:latin typeface="Univers 57 Condensed" pitchFamily="34" charset="0"/>
                <a:ea typeface="ＭＳ Ｐゴシック" pitchFamily="34" charset="-128"/>
              </a:rPr>
              <a:t>Population - 1.3M</a:t>
            </a:r>
          </a:p>
          <a:p>
            <a:pPr algn="just">
              <a:spcBef>
                <a:spcPct val="20000"/>
              </a:spcBef>
              <a:spcAft>
                <a:spcPts val="505"/>
              </a:spcAft>
            </a:pPr>
            <a:r>
              <a:rPr kumimoji="1" lang="en-US" sz="1800" b="1" dirty="0">
                <a:solidFill>
                  <a:schemeClr val="tx1"/>
                </a:solidFill>
                <a:latin typeface="Univers 57 Condensed" pitchFamily="34" charset="0"/>
                <a:ea typeface="ＭＳ Ｐゴシック" pitchFamily="34" charset="-128"/>
              </a:rPr>
              <a:t>Labor Force - 0.5M</a:t>
            </a:r>
          </a:p>
          <a:p>
            <a:pPr algn="just">
              <a:spcBef>
                <a:spcPct val="20000"/>
              </a:spcBef>
              <a:spcAft>
                <a:spcPts val="505"/>
              </a:spcAft>
            </a:pPr>
            <a:r>
              <a:rPr kumimoji="1" lang="en-US" sz="1800" b="1" dirty="0">
                <a:solidFill>
                  <a:schemeClr val="tx1"/>
                </a:solidFill>
                <a:latin typeface="Univers 57 Condensed" pitchFamily="34" charset="0"/>
                <a:ea typeface="ＭＳ Ｐゴシック" pitchFamily="34" charset="-128"/>
              </a:rPr>
              <a:t>Literacy Rate - 88%</a:t>
            </a:r>
            <a:r>
              <a:rPr kumimoji="1" lang="en-US" sz="1800" dirty="0">
                <a:solidFill>
                  <a:schemeClr val="tx1"/>
                </a:solidFill>
                <a:latin typeface="Univers 57 Condensed" pitchFamily="34" charset="0"/>
                <a:ea typeface="ＭＳ Ｐゴシック" pitchFamily="34" charset="-128"/>
              </a:rPr>
              <a:t> </a:t>
            </a:r>
          </a:p>
          <a:p>
            <a:pPr algn="just" eaLnBrk="1" hangingPunct="1"/>
            <a:endParaRPr lang="en-TT" sz="1800" b="1" dirty="0">
              <a:solidFill>
                <a:schemeClr val="tx1"/>
              </a:solidFill>
              <a:latin typeface="Univers 57 Condensed" pitchFamily="34" charset="0"/>
              <a:ea typeface="ＭＳ Ｐゴシック" pitchFamily="34" charset="-128"/>
            </a:endParaRPr>
          </a:p>
          <a:p>
            <a:pPr algn="just">
              <a:spcBef>
                <a:spcPct val="20000"/>
              </a:spcBef>
              <a:spcAft>
                <a:spcPts val="505"/>
              </a:spcAft>
            </a:pPr>
            <a:endParaRPr kumimoji="1" lang="en-US" sz="1800" dirty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17412" name="Text Box 7"/>
          <p:cNvSpPr txBox="1">
            <a:spLocks noChangeArrowheads="1"/>
          </p:cNvSpPr>
          <p:nvPr/>
        </p:nvSpPr>
        <p:spPr bwMode="auto">
          <a:xfrm>
            <a:off x="6372200" y="3212976"/>
            <a:ext cx="2771800" cy="1754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9" tIns="45714" rIns="91429" bIns="45714">
            <a:spAutoFit/>
          </a:bodyPr>
          <a:lstStyle>
            <a:lvl1pPr defTabSz="1019175" eaLnBrk="0" hangingPunct="0">
              <a:defRPr sz="16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defTabSz="1019175" eaLnBrk="0" hangingPunct="0">
              <a:defRPr sz="16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defTabSz="1019175" eaLnBrk="0" hangingPunct="0">
              <a:defRPr sz="16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defTabSz="1019175" eaLnBrk="0" hangingPunct="0">
              <a:defRPr sz="16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defTabSz="1019175" eaLnBrk="0" hangingPunct="0">
              <a:defRPr sz="16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ctr" defTabSz="1019175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ctr" defTabSz="1019175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ctr" defTabSz="1019175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ctr" defTabSz="1019175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TT" b="1" dirty="0">
                <a:solidFill>
                  <a:schemeClr val="tx1"/>
                </a:solidFill>
                <a:latin typeface="Univers 57 Condensed" pitchFamily="34" charset="0"/>
                <a:ea typeface="ＭＳ Ｐゴシック" pitchFamily="34" charset="-128"/>
              </a:rPr>
              <a:t>LOCATION</a:t>
            </a:r>
          </a:p>
          <a:p>
            <a:pPr eaLnBrk="1" hangingPunct="1">
              <a:spcBef>
                <a:spcPct val="0"/>
              </a:spcBef>
            </a:pPr>
            <a:endParaRPr lang="en-TT" b="1" dirty="0">
              <a:solidFill>
                <a:schemeClr val="tx1"/>
              </a:solidFill>
              <a:latin typeface="Univers 57 Condensed" pitchFamily="34" charset="0"/>
              <a:ea typeface="ＭＳ Ｐゴシック" pitchFamily="34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en-TT" b="1" dirty="0">
                <a:solidFill>
                  <a:schemeClr val="tx1"/>
                </a:solidFill>
                <a:latin typeface="Univers 57 Condensed" pitchFamily="34" charset="0"/>
                <a:ea typeface="ＭＳ Ｐゴシック" pitchFamily="34" charset="-128"/>
              </a:rPr>
              <a:t>Northeast of Venezuela</a:t>
            </a:r>
          </a:p>
          <a:p>
            <a:pPr eaLnBrk="1" hangingPunct="1">
              <a:spcBef>
                <a:spcPct val="0"/>
              </a:spcBef>
            </a:pPr>
            <a:r>
              <a:rPr lang="en-TT" b="1" dirty="0">
                <a:solidFill>
                  <a:schemeClr val="tx1"/>
                </a:solidFill>
                <a:latin typeface="Univers 57 Condensed" pitchFamily="34" charset="0"/>
                <a:ea typeface="ＭＳ Ｐゴシック" pitchFamily="34" charset="-128"/>
              </a:rPr>
              <a:t>Southernmost of Caribbean </a:t>
            </a:r>
          </a:p>
          <a:p>
            <a:pPr eaLnBrk="1" hangingPunct="1">
              <a:spcBef>
                <a:spcPct val="0"/>
              </a:spcBef>
            </a:pPr>
            <a:r>
              <a:rPr lang="en-TT" b="1" dirty="0">
                <a:solidFill>
                  <a:schemeClr val="tx1"/>
                </a:solidFill>
                <a:latin typeface="Univers 57 Condensed" pitchFamily="34" charset="0"/>
                <a:ea typeface="ＭＳ Ｐゴシック" pitchFamily="34" charset="-128"/>
              </a:rPr>
              <a:t>Total Area – 1,864sq. miles</a:t>
            </a:r>
          </a:p>
          <a:p>
            <a:pPr eaLnBrk="1" hangingPunct="1">
              <a:spcBef>
                <a:spcPct val="0"/>
              </a:spcBef>
            </a:pPr>
            <a:endParaRPr lang="en-GB" sz="1200" b="1" dirty="0">
              <a:solidFill>
                <a:schemeClr val="tx1"/>
              </a:solidFill>
              <a:latin typeface="Univers 57 Condensed" pitchFamily="34" charset="0"/>
              <a:ea typeface="ＭＳ Ｐゴシック" pitchFamily="34" charset="-128"/>
            </a:endParaRPr>
          </a:p>
        </p:txBody>
      </p:sp>
      <p:sp>
        <p:nvSpPr>
          <p:cNvPr id="17413" name="AutoShape 8"/>
          <p:cNvSpPr>
            <a:spLocks noChangeArrowheads="1"/>
          </p:cNvSpPr>
          <p:nvPr/>
        </p:nvSpPr>
        <p:spPr bwMode="auto">
          <a:xfrm>
            <a:off x="6444209" y="3140969"/>
            <a:ext cx="2699792" cy="1656183"/>
          </a:xfrm>
          <a:prstGeom prst="wedgeRectCallout">
            <a:avLst>
              <a:gd name="adj1" fmla="val -174181"/>
              <a:gd name="adj2" fmla="val 9173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29" tIns="45714" rIns="91429" bIns="45714" anchor="ctr"/>
          <a:lstStyle/>
          <a:p>
            <a:pPr defTabSz="914608">
              <a:spcBef>
                <a:spcPct val="0"/>
              </a:spcBef>
            </a:pPr>
            <a:endParaRPr lang="en-GB" sz="1200" b="1">
              <a:latin typeface="Univers 57 Condensed" pitchFamily="34" charset="0"/>
              <a:ea typeface="ＭＳ Ｐゴシック" pitchFamily="34" charset="-128"/>
            </a:endParaRPr>
          </a:p>
        </p:txBody>
      </p:sp>
      <p:sp>
        <p:nvSpPr>
          <p:cNvPr id="17414" name="Rectangle 10"/>
          <p:cNvSpPr>
            <a:spLocks noChangeArrowheads="1"/>
          </p:cNvSpPr>
          <p:nvPr/>
        </p:nvSpPr>
        <p:spPr bwMode="auto">
          <a:xfrm>
            <a:off x="5814580" y="-579904"/>
            <a:ext cx="184727" cy="274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 anchor="ctr">
            <a:spAutoFit/>
          </a:bodyPr>
          <a:lstStyle/>
          <a:p>
            <a:pPr defTabSz="914608">
              <a:spcBef>
                <a:spcPct val="0"/>
              </a:spcBef>
            </a:pPr>
            <a:endParaRPr lang="en-US" sz="1200" b="1">
              <a:latin typeface="Univers 57 Condensed" pitchFamily="34" charset="0"/>
              <a:ea typeface="ＭＳ Ｐゴシック" pitchFamily="34" charset="-128"/>
            </a:endParaRPr>
          </a:p>
        </p:txBody>
      </p:sp>
      <p:sp>
        <p:nvSpPr>
          <p:cNvPr id="17415" name="Text Box 11"/>
          <p:cNvSpPr txBox="1">
            <a:spLocks noChangeArrowheads="1"/>
          </p:cNvSpPr>
          <p:nvPr/>
        </p:nvSpPr>
        <p:spPr bwMode="auto">
          <a:xfrm>
            <a:off x="0" y="5297581"/>
            <a:ext cx="2909455" cy="1467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058" tIns="41029" rIns="82058" bIns="41029">
            <a:spAutoFit/>
          </a:bodyPr>
          <a:lstStyle>
            <a:lvl1pPr eaLnBrk="0" hangingPunct="0">
              <a:defRPr sz="16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l" eaLnBrk="1" hangingPunct="1"/>
            <a:r>
              <a:rPr lang="en-US" sz="1800" b="1" dirty="0">
                <a:solidFill>
                  <a:schemeClr val="tx1"/>
                </a:solidFill>
                <a:latin typeface="Univers 57 Condensed" pitchFamily="34" charset="0"/>
              </a:rPr>
              <a:t>Commercial oil production began 102yrs ago </a:t>
            </a:r>
          </a:p>
          <a:p>
            <a:pPr algn="l" eaLnBrk="1" hangingPunct="1"/>
            <a:r>
              <a:rPr lang="en-US" sz="1800" b="1" dirty="0">
                <a:solidFill>
                  <a:schemeClr val="tx1"/>
                </a:solidFill>
                <a:latin typeface="Univers 57 Condensed" pitchFamily="34" charset="0"/>
              </a:rPr>
              <a:t>Current Production-100,000 </a:t>
            </a:r>
            <a:r>
              <a:rPr lang="en-US" sz="1800" b="1" dirty="0" err="1">
                <a:solidFill>
                  <a:schemeClr val="tx1"/>
                </a:solidFill>
                <a:latin typeface="Univers 57 Condensed" pitchFamily="34" charset="0"/>
              </a:rPr>
              <a:t>bopd</a:t>
            </a:r>
            <a:endParaRPr lang="en-US" sz="1800" b="1" dirty="0">
              <a:solidFill>
                <a:schemeClr val="tx1"/>
              </a:solidFill>
              <a:latin typeface="Univers 57 Condensed" pitchFamily="34" charset="0"/>
            </a:endParaRPr>
          </a:p>
        </p:txBody>
      </p:sp>
      <p:sp>
        <p:nvSpPr>
          <p:cNvPr id="17416" name="Text Box 12"/>
          <p:cNvSpPr txBox="1">
            <a:spLocks noChangeArrowheads="1"/>
          </p:cNvSpPr>
          <p:nvPr/>
        </p:nvSpPr>
        <p:spPr bwMode="auto">
          <a:xfrm>
            <a:off x="3491880" y="201706"/>
            <a:ext cx="4680520" cy="647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058" tIns="41029" rIns="82058" bIns="41029">
            <a:spAutoFit/>
          </a:bodyPr>
          <a:lstStyle>
            <a:lvl1pPr eaLnBrk="0" hangingPunct="0">
              <a:defRPr sz="16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lnSpc>
                <a:spcPts val="2154"/>
              </a:lnSpc>
            </a:pPr>
            <a:r>
              <a:rPr lang="en-US" sz="1800" b="1" dirty="0">
                <a:solidFill>
                  <a:schemeClr val="tx1"/>
                </a:solidFill>
                <a:latin typeface="Univers 57 Condensed" pitchFamily="34" charset="0"/>
              </a:rPr>
              <a:t>Gas </a:t>
            </a:r>
            <a:r>
              <a:rPr lang="en-US" sz="1800" b="1" dirty="0" err="1">
                <a:solidFill>
                  <a:schemeClr val="tx1"/>
                </a:solidFill>
                <a:latin typeface="Univers 57 Condensed" pitchFamily="34" charset="0"/>
              </a:rPr>
              <a:t>utilisation</a:t>
            </a:r>
            <a:r>
              <a:rPr lang="en-US" sz="1800" b="1" dirty="0">
                <a:solidFill>
                  <a:schemeClr val="tx1"/>
                </a:solidFill>
                <a:latin typeface="Univers 57 Condensed" pitchFamily="34" charset="0"/>
              </a:rPr>
              <a:t> began 50  </a:t>
            </a:r>
            <a:r>
              <a:rPr lang="en-US" sz="1800" b="1" dirty="0" err="1">
                <a:solidFill>
                  <a:schemeClr val="tx1"/>
                </a:solidFill>
                <a:latin typeface="Univers 57 Condensed" pitchFamily="34" charset="0"/>
              </a:rPr>
              <a:t>yrs</a:t>
            </a:r>
            <a:r>
              <a:rPr lang="en-US" sz="1800" b="1" dirty="0">
                <a:solidFill>
                  <a:schemeClr val="tx1"/>
                </a:solidFill>
                <a:latin typeface="Univers 57 Condensed" pitchFamily="34" charset="0"/>
              </a:rPr>
              <a:t>  ago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eaLnBrk="1" hangingPunct="1">
              <a:lnSpc>
                <a:spcPts val="2154"/>
              </a:lnSpc>
            </a:pPr>
            <a:r>
              <a:rPr lang="en-US" sz="1800" b="1" dirty="0">
                <a:solidFill>
                  <a:schemeClr val="tx1"/>
                </a:solidFill>
                <a:latin typeface="Univers 57 Condensed" pitchFamily="34" charset="0"/>
              </a:rPr>
              <a:t>Current Gas Production 4.1bcf/d</a:t>
            </a:r>
          </a:p>
        </p:txBody>
      </p:sp>
    </p:spTree>
    <p:extLst>
      <p:ext uri="{BB962C8B-B14F-4D97-AF65-F5344CB8AC3E}">
        <p14:creationId xmlns:p14="http://schemas.microsoft.com/office/powerpoint/2010/main" val="1106943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1523999" y="188640"/>
            <a:ext cx="7620005" cy="752654"/>
          </a:xfrm>
        </p:spPr>
        <p:txBody>
          <a:bodyPr lIns="82058" tIns="41029" rIns="82058" bIns="41029"/>
          <a:lstStyle/>
          <a:p>
            <a:pPr eaLnBrk="1" hangingPunct="1"/>
            <a:r>
              <a:rPr lang="en-US" sz="2900" b="1" dirty="0"/>
              <a:t>Government’s </a:t>
            </a:r>
            <a:r>
              <a:rPr lang="en-US" sz="2900" b="1" dirty="0" smtClean="0"/>
              <a:t> Focus</a:t>
            </a:r>
            <a:endParaRPr lang="en-GB" sz="2900" b="1" dirty="0"/>
          </a:p>
        </p:txBody>
      </p:sp>
      <p:sp>
        <p:nvSpPr>
          <p:cNvPr id="15364" name="Rectangle 3"/>
          <p:cNvSpPr>
            <a:spLocks noGrp="1" noChangeArrowheads="1"/>
          </p:cNvSpPr>
          <p:nvPr>
            <p:ph idx="1"/>
          </p:nvPr>
        </p:nvSpPr>
        <p:spPr>
          <a:xfrm>
            <a:off x="342900" y="1219200"/>
            <a:ext cx="8458200" cy="5100918"/>
          </a:xfrm>
        </p:spPr>
        <p:txBody>
          <a:bodyPr lIns="82058" tIns="41029" rIns="82058" bIns="41029"/>
          <a:lstStyle/>
          <a:p>
            <a:pPr eaLnBrk="1" hangingPunct="1">
              <a:buFont typeface="Wingdings" pitchFamily="2" charset="2"/>
              <a:buChar char="Ø"/>
            </a:pPr>
            <a:r>
              <a:rPr lang="en-US" sz="2500" dirty="0"/>
              <a:t>Sustainable development of the energy industry</a:t>
            </a:r>
          </a:p>
          <a:p>
            <a:pPr eaLnBrk="1" hangingPunct="1">
              <a:buFont typeface="Wingdings" pitchFamily="2" charset="2"/>
              <a:buChar char="Ø"/>
            </a:pPr>
            <a:endParaRPr lang="en-US" sz="2500" dirty="0"/>
          </a:p>
          <a:p>
            <a:pPr eaLnBrk="1" hangingPunct="1">
              <a:buFont typeface="Wingdings" pitchFamily="2" charset="2"/>
              <a:buChar char="Ø"/>
            </a:pPr>
            <a:r>
              <a:rPr lang="en-US" sz="2500" dirty="0"/>
              <a:t>Provision of a competitive framework for investment</a:t>
            </a:r>
          </a:p>
          <a:p>
            <a:pPr eaLnBrk="1" hangingPunct="1">
              <a:buFont typeface="Wingdings" pitchFamily="2" charset="2"/>
              <a:buChar char="Ø"/>
            </a:pPr>
            <a:endParaRPr lang="en-US" sz="2500" dirty="0"/>
          </a:p>
          <a:p>
            <a:pPr eaLnBrk="1" hangingPunct="1">
              <a:buFont typeface="Wingdings" pitchFamily="2" charset="2"/>
              <a:buChar char="Ø"/>
            </a:pPr>
            <a:r>
              <a:rPr lang="en-US" sz="2500" dirty="0"/>
              <a:t>Provision of gas for expansion of downstream industries</a:t>
            </a:r>
          </a:p>
          <a:p>
            <a:pPr eaLnBrk="1" hangingPunct="1">
              <a:buNone/>
            </a:pPr>
            <a:endParaRPr lang="en-US" sz="2500" dirty="0"/>
          </a:p>
          <a:p>
            <a:pPr eaLnBrk="1" hangingPunct="1">
              <a:buFont typeface="Wingdings" pitchFamily="2" charset="2"/>
              <a:buChar char="Ø"/>
            </a:pPr>
            <a:r>
              <a:rPr lang="en-US" sz="2500" dirty="0"/>
              <a:t>Rebalance oil and gas production</a:t>
            </a:r>
          </a:p>
          <a:p>
            <a:pPr eaLnBrk="1" hangingPunct="1">
              <a:buFont typeface="Wingdings" pitchFamily="2" charset="2"/>
              <a:buChar char="Ø"/>
            </a:pPr>
            <a:endParaRPr lang="en-US" sz="2500" dirty="0"/>
          </a:p>
          <a:p>
            <a:pPr>
              <a:buFont typeface="Wingdings" pitchFamily="2" charset="2"/>
              <a:buChar char="Ø"/>
            </a:pPr>
            <a:r>
              <a:rPr lang="en-US" sz="2500" dirty="0"/>
              <a:t>Enabling greater participation of nationals and national enterprises in the energy sector</a:t>
            </a:r>
          </a:p>
          <a:p>
            <a:endParaRPr lang="en-US" dirty="0" smtClean="0"/>
          </a:p>
        </p:txBody>
      </p:sp>
      <p:pic>
        <p:nvPicPr>
          <p:cNvPr id="7170" name="Picture 2" descr="H:\My Pictures\MEEI 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90974" y="6127672"/>
            <a:ext cx="1153026" cy="7303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97903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325091" y="0"/>
            <a:ext cx="5818909" cy="1143000"/>
          </a:xfrm>
        </p:spPr>
        <p:txBody>
          <a:bodyPr lIns="82058" tIns="41029" rIns="82058" bIns="41029"/>
          <a:lstStyle/>
          <a:p>
            <a:r>
              <a:rPr lang="en-US" sz="2900" b="1" dirty="0"/>
              <a:t>2009 Shallow and Average Water</a:t>
            </a:r>
            <a:br>
              <a:rPr lang="en-US" sz="2900" b="1" dirty="0"/>
            </a:br>
            <a:r>
              <a:rPr lang="en-US" sz="2900" b="1" dirty="0"/>
              <a:t>Acreage Offered</a:t>
            </a:r>
            <a:endParaRPr lang="en-GB" sz="29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6364" y="1214422"/>
            <a:ext cx="8104909" cy="5451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5403273" y="2958353"/>
            <a:ext cx="484909" cy="359858"/>
          </a:xfrm>
          <a:prstGeom prst="rect">
            <a:avLst/>
          </a:prstGeom>
          <a:solidFill>
            <a:srgbClr val="FF00FF"/>
          </a:solidFill>
        </p:spPr>
        <p:txBody>
          <a:bodyPr wrap="square" lIns="82058" tIns="41029" rIns="82058" bIns="41029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084168" y="2958353"/>
            <a:ext cx="1801091" cy="359858"/>
          </a:xfrm>
          <a:prstGeom prst="rect">
            <a:avLst/>
          </a:prstGeom>
          <a:noFill/>
        </p:spPr>
        <p:txBody>
          <a:bodyPr wrap="square" lIns="82058" tIns="41029" rIns="82058" bIns="41029" rtlCol="0">
            <a:spAutoFit/>
          </a:bodyPr>
          <a:lstStyle/>
          <a:p>
            <a:r>
              <a:rPr lang="en-US" dirty="0" smtClean="0"/>
              <a:t>Blocks Offered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39091" y="3429000"/>
            <a:ext cx="1108364" cy="359858"/>
          </a:xfrm>
          <a:prstGeom prst="rect">
            <a:avLst/>
          </a:prstGeom>
          <a:noFill/>
        </p:spPr>
        <p:txBody>
          <a:bodyPr wrap="square" lIns="82058" tIns="41029" rIns="82058" bIns="41029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NCMA 2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rot="16200000" flipH="1">
            <a:off x="1531131" y="3690810"/>
            <a:ext cx="470647" cy="48490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0" y="4235824"/>
            <a:ext cx="1177636" cy="359858"/>
          </a:xfrm>
          <a:prstGeom prst="rect">
            <a:avLst/>
          </a:prstGeom>
          <a:noFill/>
        </p:spPr>
        <p:txBody>
          <a:bodyPr wrap="square" lIns="82058" tIns="41029" rIns="82058" bIns="41029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NCMA  3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762000" y="4437529"/>
            <a:ext cx="831273" cy="20170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502728" y="4975412"/>
            <a:ext cx="900545" cy="359858"/>
          </a:xfrm>
          <a:prstGeom prst="rect">
            <a:avLst/>
          </a:prstGeom>
          <a:noFill/>
        </p:spPr>
        <p:txBody>
          <a:bodyPr wrap="square" lIns="82058" tIns="41029" rIns="82058" bIns="41029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4(b)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rot="10800000" flipV="1">
            <a:off x="3948545" y="5177117"/>
            <a:ext cx="831273" cy="13447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502727" y="5647765"/>
            <a:ext cx="969818" cy="359858"/>
          </a:xfrm>
          <a:prstGeom prst="rect">
            <a:avLst/>
          </a:prstGeom>
          <a:noFill/>
        </p:spPr>
        <p:txBody>
          <a:bodyPr wrap="square" lIns="82058" tIns="41029" rIns="82058" bIns="41029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5(d)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rot="10800000">
            <a:off x="3948546" y="5715000"/>
            <a:ext cx="900545" cy="6723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-1" y="5244353"/>
            <a:ext cx="1039091" cy="636857"/>
          </a:xfrm>
          <a:prstGeom prst="rect">
            <a:avLst/>
          </a:prstGeom>
          <a:noFill/>
        </p:spPr>
        <p:txBody>
          <a:bodyPr wrap="square" lIns="82058" tIns="41029" rIns="82058" bIns="41029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North Marine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810000" y="4303059"/>
            <a:ext cx="1177636" cy="359858"/>
          </a:xfrm>
          <a:prstGeom prst="rect">
            <a:avLst/>
          </a:prstGeom>
          <a:noFill/>
        </p:spPr>
        <p:txBody>
          <a:bodyPr wrap="square" lIns="82058" tIns="41029" rIns="82058" bIns="41029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NCMA  5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rot="10800000" flipV="1">
            <a:off x="3325091" y="4437529"/>
            <a:ext cx="692727" cy="13447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22" idx="3"/>
          </p:cNvCxnSpPr>
          <p:nvPr/>
        </p:nvCxnSpPr>
        <p:spPr>
          <a:xfrm flipV="1">
            <a:off x="1039090" y="5513295"/>
            <a:ext cx="138546" cy="494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424545" y="3630706"/>
            <a:ext cx="1316182" cy="359858"/>
          </a:xfrm>
          <a:prstGeom prst="rect">
            <a:avLst/>
          </a:prstGeom>
          <a:noFill/>
        </p:spPr>
        <p:txBody>
          <a:bodyPr wrap="square" lIns="82058" tIns="41029" rIns="82058" bIns="41029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NCMA 4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 rot="5400000">
            <a:off x="2431677" y="3827318"/>
            <a:ext cx="470647" cy="34636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2487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8727" y="188640"/>
            <a:ext cx="5708073" cy="752657"/>
          </a:xfrm>
        </p:spPr>
        <p:txBody>
          <a:bodyPr lIns="82058" tIns="41029" rIns="82058" bIns="41029"/>
          <a:lstStyle/>
          <a:p>
            <a:r>
              <a:rPr lang="en-US" sz="3200" b="1" dirty="0"/>
              <a:t>Results of Bid Round/1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0235"/>
            <a:ext cx="8229600" cy="5647765"/>
          </a:xfrm>
        </p:spPr>
        <p:txBody>
          <a:bodyPr lIns="82058" tIns="41029" rIns="82058" bIns="41029"/>
          <a:lstStyle/>
          <a:p>
            <a:pPr>
              <a:buFont typeface="Wingdings" pitchFamily="2" charset="2"/>
              <a:buChar char="Ø"/>
            </a:pPr>
            <a:r>
              <a:rPr lang="en-US" sz="2500" dirty="0"/>
              <a:t>North Marine Block -280 sq km </a:t>
            </a:r>
          </a:p>
          <a:p>
            <a:pPr lvl="1">
              <a:buFont typeface="Wingdings" pitchFamily="2" charset="2"/>
              <a:buChar char="Ø"/>
            </a:pPr>
            <a:r>
              <a:rPr lang="en-US" sz="2500" dirty="0"/>
              <a:t>The bid was not accepted</a:t>
            </a:r>
          </a:p>
          <a:p>
            <a:pPr lvl="0">
              <a:buFont typeface="Wingdings" pitchFamily="2" charset="2"/>
              <a:buChar char="Ø"/>
            </a:pPr>
            <a:endParaRPr lang="en-US" sz="2500" dirty="0"/>
          </a:p>
          <a:p>
            <a:pPr lvl="0">
              <a:buFont typeface="Wingdings" pitchFamily="2" charset="2"/>
              <a:buChar char="Ø"/>
            </a:pPr>
            <a:r>
              <a:rPr lang="en-US" sz="2500" dirty="0"/>
              <a:t>Block NCMA 2 - 1,019 sq km. </a:t>
            </a:r>
          </a:p>
          <a:p>
            <a:pPr lvl="1">
              <a:buFont typeface="Wingdings" pitchFamily="2" charset="2"/>
              <a:buChar char="Ø"/>
            </a:pPr>
            <a:r>
              <a:rPr lang="en-US" sz="2500" dirty="0"/>
              <a:t>Block awarded to a </a:t>
            </a:r>
            <a:r>
              <a:rPr lang="en-US" sz="2500" dirty="0" err="1"/>
              <a:t>Niko</a:t>
            </a:r>
            <a:r>
              <a:rPr lang="en-US" sz="2500" dirty="0"/>
              <a:t> Resources/RWE AG Consortium</a:t>
            </a:r>
          </a:p>
          <a:p>
            <a:pPr lvl="1">
              <a:buNone/>
            </a:pPr>
            <a:endParaRPr lang="en-US" sz="2500" dirty="0"/>
          </a:p>
          <a:p>
            <a:pPr>
              <a:buFont typeface="Wingdings" pitchFamily="2" charset="2"/>
              <a:buChar char="Ø"/>
            </a:pPr>
            <a:r>
              <a:rPr lang="en-US" sz="2500" dirty="0"/>
              <a:t>Block NCMA 3 - 1,019 sq km. </a:t>
            </a:r>
          </a:p>
          <a:p>
            <a:pPr lvl="1">
              <a:buFont typeface="Wingdings" pitchFamily="2" charset="2"/>
              <a:buChar char="Ø"/>
            </a:pPr>
            <a:r>
              <a:rPr lang="en-US" sz="2500" dirty="0"/>
              <a:t>Block awarded to </a:t>
            </a:r>
            <a:r>
              <a:rPr lang="en-US" sz="2500" dirty="0" err="1"/>
              <a:t>Niko</a:t>
            </a:r>
            <a:r>
              <a:rPr lang="en-US" sz="2500" dirty="0"/>
              <a:t> Resources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lIns="82058" tIns="41029" rIns="82058" bIns="41029"/>
          <a:lstStyle/>
          <a:p>
            <a:pPr lvl="1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504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8836" y="260648"/>
            <a:ext cx="5985164" cy="882352"/>
          </a:xfrm>
        </p:spPr>
        <p:txBody>
          <a:bodyPr lIns="82058" tIns="41029" rIns="82058" bIns="41029"/>
          <a:lstStyle/>
          <a:p>
            <a:r>
              <a:rPr lang="en-US" sz="3200" b="1" dirty="0"/>
              <a:t>Results of Bid </a:t>
            </a:r>
            <a:r>
              <a:rPr lang="en-US" sz="3200" b="1" dirty="0" smtClean="0"/>
              <a:t>Round/2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7471"/>
            <a:ext cx="8229600" cy="5042647"/>
          </a:xfrm>
        </p:spPr>
        <p:txBody>
          <a:bodyPr lIns="82058" tIns="41029" rIns="82058" bIns="41029"/>
          <a:lstStyle/>
          <a:p>
            <a:pPr lvl="0">
              <a:buFont typeface="Wingdings" pitchFamily="2" charset="2"/>
              <a:buChar char="Ø"/>
            </a:pPr>
            <a:r>
              <a:rPr lang="en-US" sz="2500" dirty="0"/>
              <a:t>Block NCMA 4 - </a:t>
            </a:r>
            <a:r>
              <a:rPr lang="en-TT" sz="2500" dirty="0"/>
              <a:t>1779 sq km. </a:t>
            </a:r>
          </a:p>
          <a:p>
            <a:pPr lvl="1">
              <a:buFont typeface="Wingdings" pitchFamily="2" charset="2"/>
              <a:buChar char="Ø"/>
            </a:pPr>
            <a:r>
              <a:rPr lang="en-TT" sz="2500" dirty="0"/>
              <a:t>Block awarded to Centrica Resources</a:t>
            </a:r>
          </a:p>
          <a:p>
            <a:pPr lvl="1">
              <a:buNone/>
            </a:pPr>
            <a:endParaRPr lang="en-US" sz="2500" dirty="0"/>
          </a:p>
          <a:p>
            <a:pPr lvl="0">
              <a:buFont typeface="Wingdings" pitchFamily="2" charset="2"/>
              <a:buChar char="Ø"/>
            </a:pPr>
            <a:r>
              <a:rPr lang="en-TT" sz="2500" dirty="0"/>
              <a:t>NCMA 5 - 2,311 sq km</a:t>
            </a:r>
          </a:p>
          <a:p>
            <a:pPr lvl="1">
              <a:buFont typeface="Wingdings" pitchFamily="2" charset="2"/>
              <a:buChar char="Ø"/>
            </a:pPr>
            <a:r>
              <a:rPr lang="en-US" sz="2500" dirty="0"/>
              <a:t>No bid received</a:t>
            </a:r>
          </a:p>
          <a:p>
            <a:pPr marL="457037" lvl="1" indent="0">
              <a:buNone/>
            </a:pPr>
            <a:endParaRPr lang="en-US" sz="2500" dirty="0"/>
          </a:p>
          <a:p>
            <a:pPr lvl="0">
              <a:buFont typeface="Wingdings" pitchFamily="2" charset="2"/>
              <a:buChar char="Ø"/>
            </a:pPr>
            <a:r>
              <a:rPr lang="en-TT" dirty="0"/>
              <a:t>Block 4(b) - 750 </a:t>
            </a:r>
            <a:r>
              <a:rPr lang="en-TT" dirty="0" err="1"/>
              <a:t>sq</a:t>
            </a:r>
            <a:r>
              <a:rPr lang="en-TT" dirty="0"/>
              <a:t> km</a:t>
            </a:r>
          </a:p>
          <a:p>
            <a:pPr lvl="1">
              <a:buFont typeface="Wingdings" pitchFamily="2" charset="2"/>
              <a:buChar char="Ø"/>
            </a:pPr>
            <a:r>
              <a:rPr lang="en-TT" sz="2500" dirty="0"/>
              <a:t>Block awarded to </a:t>
            </a:r>
            <a:r>
              <a:rPr lang="en-TT" sz="2500" dirty="0" err="1"/>
              <a:t>Niko</a:t>
            </a:r>
            <a:r>
              <a:rPr lang="en-TT" sz="2500" dirty="0"/>
              <a:t> Resources</a:t>
            </a:r>
          </a:p>
          <a:p>
            <a:pPr lvl="1">
              <a:buFont typeface="Wingdings" pitchFamily="2" charset="2"/>
              <a:buChar char="Ø"/>
            </a:pPr>
            <a:endParaRPr lang="en-US" sz="2500" dirty="0"/>
          </a:p>
          <a:p>
            <a:pPr>
              <a:buFont typeface="Wingdings" pitchFamily="2" charset="2"/>
              <a:buChar char="Ø"/>
            </a:pPr>
            <a:r>
              <a:rPr lang="en-US" dirty="0"/>
              <a:t> </a:t>
            </a:r>
            <a:r>
              <a:rPr lang="en-TT" dirty="0"/>
              <a:t>Block 5(d) - 684 </a:t>
            </a:r>
            <a:r>
              <a:rPr lang="en-TT" dirty="0" err="1"/>
              <a:t>sq</a:t>
            </a:r>
            <a:r>
              <a:rPr lang="en-TT" dirty="0"/>
              <a:t> km </a:t>
            </a:r>
          </a:p>
          <a:p>
            <a:pPr lvl="1">
              <a:buFont typeface="Wingdings" pitchFamily="2" charset="2"/>
              <a:buChar char="Ø"/>
            </a:pPr>
            <a:r>
              <a:rPr lang="en-US" sz="2500" dirty="0"/>
              <a:t>Not awarded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lIns="82058" tIns="41029" rIns="82058" bIns="41029"/>
          <a:lstStyle/>
          <a:p>
            <a:pPr lvl="1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237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7824" y="260648"/>
            <a:ext cx="5328592" cy="882352"/>
          </a:xfrm>
        </p:spPr>
        <p:txBody>
          <a:bodyPr lIns="82058" tIns="41029" rIns="82058" bIns="41029"/>
          <a:lstStyle/>
          <a:p>
            <a:r>
              <a:rPr lang="en-US" sz="3200" b="1" dirty="0"/>
              <a:t>Status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368" y="1277470"/>
            <a:ext cx="8520545" cy="5378824"/>
          </a:xfrm>
        </p:spPr>
        <p:txBody>
          <a:bodyPr lIns="82058" tIns="41029" rIns="82058" bIns="41029"/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Contract Negotiation is complete</a:t>
            </a:r>
          </a:p>
          <a:p>
            <a:pPr>
              <a:buFont typeface="Wingdings" pitchFamily="2" charset="2"/>
              <a:buChar char="Ø"/>
            </a:pPr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Contracts should be executed before the end of April, 2011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lIns="82058" tIns="41029" rIns="82058" bIns="41029"/>
          <a:lstStyle/>
          <a:p>
            <a:pPr lvl="1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964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lIns="82058" tIns="41029" rIns="82058" bIns="41029"/>
          <a:lstStyle/>
          <a:p>
            <a:pPr algn="ctr"/>
            <a:r>
              <a:rPr lang="en-US" sz="3600" dirty="0" smtClean="0"/>
              <a:t>Competitive Bid Round No. 2</a:t>
            </a:r>
            <a:br>
              <a:rPr lang="en-US" sz="3600" dirty="0" smtClean="0"/>
            </a:br>
            <a:r>
              <a:rPr lang="en-US" sz="3600" dirty="0" smtClean="0"/>
              <a:t>(Deep Water)</a:t>
            </a:r>
            <a:endParaRPr lang="en-GB" sz="36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722313" y="1268761"/>
            <a:ext cx="7772400" cy="2376263"/>
          </a:xfrm>
        </p:spPr>
        <p:txBody>
          <a:bodyPr lIns="82058" tIns="41029" rIns="82058" bIns="41029"/>
          <a:lstStyle/>
          <a:p>
            <a:pPr algn="ctr"/>
            <a:r>
              <a:rPr lang="en-GB" sz="8000" dirty="0"/>
              <a:t>2010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lIns="82058" tIns="41029" rIns="82058" bIns="41029"/>
          <a:lstStyle/>
          <a:p>
            <a:pPr lvl="1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12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1252</Words>
  <Application>Microsoft Office PowerPoint</Application>
  <PresentationFormat>On-screen Show (4:3)</PresentationFormat>
  <Paragraphs>302</Paragraphs>
  <Slides>24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Office Theme</vt:lpstr>
      <vt:lpstr>Custom Design</vt:lpstr>
      <vt:lpstr>Competitive Bidding 2011</vt:lpstr>
      <vt:lpstr>Outline of Talk</vt:lpstr>
      <vt:lpstr>PowerPoint Presentation</vt:lpstr>
      <vt:lpstr>Government’s  Focus</vt:lpstr>
      <vt:lpstr>2009 Shallow and Average Water Acreage Offered</vt:lpstr>
      <vt:lpstr>Results of Bid Round/1</vt:lpstr>
      <vt:lpstr>Results of Bid Round/2</vt:lpstr>
      <vt:lpstr>Status</vt:lpstr>
      <vt:lpstr>Competitive Bid Round No. 2 (Deep Water)</vt:lpstr>
      <vt:lpstr>Trinidad and Tobago Upstream Activity Map       showing Deep water Blocks Offered</vt:lpstr>
      <vt:lpstr>Deep Water Bid Round</vt:lpstr>
      <vt:lpstr>Analysis of Results</vt:lpstr>
      <vt:lpstr>Analysis </vt:lpstr>
      <vt:lpstr>Analysis</vt:lpstr>
      <vt:lpstr>Sheet Fans Provide Multiple Reservoir/Seal Targets</vt:lpstr>
      <vt:lpstr>Trinidad Piston Cores Show Live Oil and an Active Hydrocarbon System</vt:lpstr>
      <vt:lpstr>Accretionary Prism Oil</vt:lpstr>
      <vt:lpstr>Accretionary Prism Oil</vt:lpstr>
      <vt:lpstr>Call for Nominations</vt:lpstr>
      <vt:lpstr>Trinidad and Tobago  Upstream Activity Map</vt:lpstr>
      <vt:lpstr> Deep Water Exploration   Commercial Terms (re-emphasised)  </vt:lpstr>
      <vt:lpstr>PowerPoint Presentation</vt:lpstr>
      <vt:lpstr>Scheduling of 2011 Competitive Bidding</vt:lpstr>
      <vt:lpstr>Thank You</vt:lpstr>
    </vt:vector>
  </TitlesOfParts>
  <Company>Ministry Of Energy &amp; Energy Industries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dawn cameron</dc:creator>
  <cp:lastModifiedBy>sjagdeo</cp:lastModifiedBy>
  <cp:revision>28</cp:revision>
  <dcterms:created xsi:type="dcterms:W3CDTF">2009-02-05T17:45:11Z</dcterms:created>
  <dcterms:modified xsi:type="dcterms:W3CDTF">2011-04-06T21:41:32Z</dcterms:modified>
</cp:coreProperties>
</file>