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Default Extension="wmf" ContentType="image/x-wmf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Default Extension="emf" ContentType="image/x-emf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tags/tag2.xml" ContentType="application/vnd.openxmlformats-officedocument.presentationml.tags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tags/tag1.xml" ContentType="application/vnd.openxmlformats-officedocument.presentationml.tags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588" r:id="rId3"/>
    <p:sldId id="607" r:id="rId4"/>
    <p:sldId id="664" r:id="rId5"/>
    <p:sldId id="605" r:id="rId6"/>
    <p:sldId id="667" r:id="rId7"/>
    <p:sldId id="601" r:id="rId8"/>
    <p:sldId id="653" r:id="rId9"/>
    <p:sldId id="608" r:id="rId10"/>
    <p:sldId id="616" r:id="rId11"/>
    <p:sldId id="611" r:id="rId12"/>
    <p:sldId id="613" r:id="rId13"/>
    <p:sldId id="614" r:id="rId14"/>
    <p:sldId id="615" r:id="rId15"/>
    <p:sldId id="617" r:id="rId16"/>
    <p:sldId id="602" r:id="rId17"/>
    <p:sldId id="618" r:id="rId18"/>
    <p:sldId id="693" r:id="rId19"/>
    <p:sldId id="619" r:id="rId20"/>
    <p:sldId id="621" r:id="rId21"/>
    <p:sldId id="622" r:id="rId22"/>
    <p:sldId id="686" r:id="rId23"/>
    <p:sldId id="673" r:id="rId24"/>
    <p:sldId id="688" r:id="rId25"/>
    <p:sldId id="625" r:id="rId26"/>
    <p:sldId id="626" r:id="rId27"/>
    <p:sldId id="678" r:id="rId28"/>
    <p:sldId id="656" r:id="rId29"/>
    <p:sldId id="632" r:id="rId30"/>
    <p:sldId id="658" r:id="rId31"/>
    <p:sldId id="682" r:id="rId32"/>
    <p:sldId id="659" r:id="rId33"/>
    <p:sldId id="661" r:id="rId34"/>
    <p:sldId id="634" r:id="rId35"/>
    <p:sldId id="669" r:id="rId36"/>
    <p:sldId id="603" r:id="rId37"/>
    <p:sldId id="655" r:id="rId38"/>
    <p:sldId id="642" r:id="rId39"/>
    <p:sldId id="691" r:id="rId40"/>
    <p:sldId id="641" r:id="rId41"/>
    <p:sldId id="692" r:id="rId42"/>
    <p:sldId id="652" r:id="rId43"/>
    <p:sldId id="649" r:id="rId44"/>
    <p:sldId id="645" r:id="rId45"/>
    <p:sldId id="689" r:id="rId46"/>
    <p:sldId id="690" r:id="rId47"/>
    <p:sldId id="646" r:id="rId48"/>
    <p:sldId id="604" r:id="rId49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rgbClr val="FF0000"/>
    </p:penClr>
  </p:showPr>
  <p:clrMru>
    <a:srgbClr val="FF0000"/>
    <a:srgbClr val="2BF93F"/>
    <a:srgbClr val="9AF828"/>
    <a:srgbClr val="008AB0"/>
    <a:srgbClr val="196AB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4207" autoAdjust="0"/>
    <p:restoredTop sz="90169" autoAdjust="0"/>
  </p:normalViewPr>
  <p:slideViewPr>
    <p:cSldViewPr>
      <p:cViewPr>
        <p:scale>
          <a:sx n="100" d="100"/>
          <a:sy n="100" d="100"/>
        </p:scale>
        <p:origin x="-928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8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notesMaster" Target="notesMasters/notesMaster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handoutMaster" Target="handoutMasters/handoutMaster1.xml"/><Relationship Id="rId55" Type="http://schemas.openxmlformats.org/officeDocument/2006/relationships/theme" Target="theme/theme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tableStyles" Target="tableStyles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printerSettings" Target="printerSettings/printerSettings1.bin"/><Relationship Id="rId54" Type="http://schemas.openxmlformats.org/officeDocument/2006/relationships/viewProps" Target="viewProps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presProps" Target="presProp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3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3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3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30" charset="-128"/>
                <a:cs typeface="+mn-cs"/>
              </a:defRPr>
            </a:lvl1pPr>
          </a:lstStyle>
          <a:p>
            <a:pPr>
              <a:defRPr/>
            </a:pPr>
            <a:fld id="{B6A6B469-056A-4E72-97EC-A5861DCB1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3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3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3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30" charset="-128"/>
                <a:cs typeface="+mn-cs"/>
              </a:defRPr>
            </a:lvl1pPr>
          </a:lstStyle>
          <a:p>
            <a:pPr>
              <a:defRPr/>
            </a:pPr>
            <a:fld id="{ECD2504A-FF1C-4071-B1C1-9B1C88C750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30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30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30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30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30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6B0B8C-D29B-4C33-BA66-3D1D2D91580E}" type="slidenum">
              <a:rPr lang="en-US" smtClean="0">
                <a:ea typeface="ＭＳ Ｐゴシック"/>
                <a:cs typeface="ＭＳ Ｐゴシック"/>
              </a:rPr>
              <a:pPr/>
              <a:t>1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00"/>
                </a:solidFill>
                <a:ea typeface="ＭＳ Ｐゴシック"/>
              </a:rPr>
              <a:t>204 wells have been drilled offshore Nova Scotia.</a:t>
            </a:r>
          </a:p>
          <a:p>
            <a:pPr eaLnBrk="1" hangingPunct="1"/>
            <a:r>
              <a:rPr lang="en-US" smtClean="0">
                <a:solidFill>
                  <a:srgbClr val="000000"/>
                </a:solidFill>
                <a:ea typeface="ＭＳ Ｐゴシック"/>
              </a:rPr>
              <a:t>127 wells are classified as exploration wells and 28 as delineation.</a:t>
            </a:r>
          </a:p>
          <a:p>
            <a:pPr eaLnBrk="1" hangingPunct="1"/>
            <a:r>
              <a:rPr lang="en-US" smtClean="0">
                <a:solidFill>
                  <a:srgbClr val="000000"/>
                </a:solidFill>
                <a:ea typeface="ＭＳ Ｐゴシック"/>
              </a:rPr>
              <a:t>49 production wells are centered around the 5 SOEP and 2 COPAN fields, highlighted by the yellow stars.</a:t>
            </a:r>
          </a:p>
          <a:p>
            <a:pPr eaLnBrk="1" hangingPunct="1"/>
            <a:r>
              <a:rPr lang="en-US" smtClean="0">
                <a:solidFill>
                  <a:srgbClr val="000000"/>
                </a:solidFill>
                <a:ea typeface="ＭＳ Ｐゴシック"/>
              </a:rPr>
              <a:t>The 6 recent deepwater wells are highlighted in red.</a:t>
            </a:r>
          </a:p>
          <a:p>
            <a:pPr eaLnBrk="1" hangingPunct="1"/>
            <a:endParaRPr lang="en-GB" smtClean="0">
              <a:ea typeface="ＭＳ Ｐゴシック"/>
            </a:endParaRPr>
          </a:p>
          <a:p>
            <a:pPr eaLnBrk="1" hangingPunct="1"/>
            <a:endParaRPr lang="en-GB" smtClean="0">
              <a:ea typeface="ＭＳ Ｐゴシック"/>
            </a:endParaRPr>
          </a:p>
        </p:txBody>
      </p:sp>
      <p:sp>
        <p:nvSpPr>
          <p:cNvPr id="23555" name="Slide Number Placeholder 3"/>
          <p:cNvSpPr txBox="1">
            <a:spLocks noGrp="1"/>
          </p:cNvSpPr>
          <p:nvPr/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220443CA-B370-44DE-9CD8-61B0A9A2C307}" type="slidenum">
              <a:rPr lang="en-US" sz="1200"/>
              <a:pPr algn="r" eaLnBrk="0" hangingPunct="0"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6569D9-4362-4DD0-BD41-13E53FA3149B}" type="slidenum">
              <a:rPr lang="en-GB" smtClean="0"/>
              <a:pPr>
                <a:defRPr/>
              </a:pPr>
              <a:t>17</a:t>
            </a:fld>
            <a:endParaRPr lang="en-GB" dirty="0" smtClean="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ea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9B31A-028C-437B-9297-22F973DFC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18918-248D-4494-B881-6579399B8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4288" y="533400"/>
            <a:ext cx="2001837" cy="5045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7188" y="533400"/>
            <a:ext cx="5854700" cy="5045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E96DA-CE3D-4907-9DAC-AC091777C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533400"/>
            <a:ext cx="7772400" cy="381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05E71-C7D8-4DF4-8D1F-19CA323DB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7A1E2-518C-4E9E-B478-758905513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11864-C0BB-426D-9393-38D60C267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463675"/>
            <a:ext cx="3924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1825" y="1463675"/>
            <a:ext cx="3924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1D93C-0B37-4092-8B8D-03C214C46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7E4C9-F353-458A-9E66-AE9DEFFBE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90DFC-8312-4124-A6A0-3F239922C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AD00E-F14A-4AEB-9D3F-4EAB07424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29F08-F7F1-4311-BB5D-C6FA2964C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DE70D-2F06-4EBF-BC17-F34AE39B3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a typeface="ＭＳ Ｐゴシック" pitchFamily="-3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a typeface="ＭＳ Ｐゴシック" pitchFamily="-3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a typeface="ＭＳ Ｐゴシック" pitchFamily="-30" charset="-128"/>
                <a:cs typeface="+mn-cs"/>
              </a:defRPr>
            </a:lvl1pPr>
          </a:lstStyle>
          <a:p>
            <a:pPr>
              <a:defRPr/>
            </a:pPr>
            <a:fld id="{BB557E7F-8A76-4D4F-B492-2E9E1FDD9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59" name="Line 35"/>
          <p:cNvSpPr>
            <a:spLocks noChangeShapeType="1"/>
          </p:cNvSpPr>
          <p:nvPr userDrawn="1"/>
        </p:nvSpPr>
        <p:spPr bwMode="auto">
          <a:xfrm>
            <a:off x="457200" y="950913"/>
            <a:ext cx="8229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a typeface="ＭＳ Ｐゴシック" pitchFamily="-30" charset="-128"/>
              <a:cs typeface="+mn-cs"/>
            </a:endParaRPr>
          </a:p>
        </p:txBody>
      </p:sp>
      <p:pic>
        <p:nvPicPr>
          <p:cNvPr id="1030" name="Picture 36" descr="text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3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463675"/>
            <a:ext cx="8001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Rectangle 38"/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5334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61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pitchFamily="-30" charset="-128"/>
          <a:cs typeface="ＭＳ Ｐゴシック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pitchFamily="-30" charset="-128"/>
          <a:cs typeface="ＭＳ Ｐゴシック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pitchFamily="-30" charset="-128"/>
          <a:cs typeface="ＭＳ Ｐゴシック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pitchFamily="-30" charset="-128"/>
          <a:cs typeface="ＭＳ Ｐゴシック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pitchFamily="-30" charset="-128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pitchFamily="-30" charset="-128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pitchFamily="-30" charset="-128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pitchFamily="-3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bg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5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7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9" Type="http://schemas.openxmlformats.org/officeDocument/2006/relationships/image" Target="../media/image38.emf"/><Relationship Id="rId3" Type="http://schemas.openxmlformats.org/officeDocument/2006/relationships/image" Target="../media/image32.jpeg"/><Relationship Id="rId6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3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3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3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4" Type="http://schemas.openxmlformats.org/officeDocument/2006/relationships/image" Target="../media/image45.wmf"/><Relationship Id="rId5" Type="http://schemas.openxmlformats.org/officeDocument/2006/relationships/image" Target="../media/image46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9" Type="http://schemas.openxmlformats.org/officeDocument/2006/relationships/image" Target="../media/image50.wmf"/><Relationship Id="rId3" Type="http://schemas.openxmlformats.org/officeDocument/2006/relationships/image" Target="../media/image44.png"/><Relationship Id="rId6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51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5" Type="http://schemas.openxmlformats.org/officeDocument/2006/relationships/image" Target="../media/image62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3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6.png"/><Relationship Id="rId4" Type="http://schemas.openxmlformats.org/officeDocument/2006/relationships/image" Target="../media/image7.png"/><Relationship Id="rId7" Type="http://schemas.openxmlformats.org/officeDocument/2006/relationships/image" Target="../media/image9.jpe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6" Type="http://schemas.openxmlformats.org/officeDocument/2006/relationships/image" Target="../media/image18.jpeg"/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0" Type="http://schemas.openxmlformats.org/officeDocument/2006/relationships/image" Target="../media/image12.png"/><Relationship Id="rId5" Type="http://schemas.openxmlformats.org/officeDocument/2006/relationships/image" Target="../media/image8.jpeg"/><Relationship Id="rId15" Type="http://schemas.openxmlformats.org/officeDocument/2006/relationships/image" Target="../media/image17.png"/><Relationship Id="rId12" Type="http://schemas.openxmlformats.org/officeDocument/2006/relationships/image" Target="../media/image14.jpeg"/><Relationship Id="rId17" Type="http://schemas.openxmlformats.org/officeDocument/2006/relationships/image" Target="../media/image19.png"/><Relationship Id="rId19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9" Type="http://schemas.openxmlformats.org/officeDocument/2006/relationships/image" Target="../media/image11.png"/><Relationship Id="rId3" Type="http://schemas.openxmlformats.org/officeDocument/2006/relationships/image" Target="../media/image6.png"/><Relationship Id="rId18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3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3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3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image" Target="../media/image76.jpeg"/><Relationship Id="rId4" Type="http://schemas.openxmlformats.org/officeDocument/2006/relationships/image" Target="../media/image67.em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3.xml"/><Relationship Id="rId5" Type="http://schemas.openxmlformats.org/officeDocument/2006/relationships/image" Target="../media/image7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3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emf"/><Relationship Id="rId3" Type="http://schemas.openxmlformats.org/officeDocument/2006/relationships/image" Target="../media/image87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3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7" descr="tit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30"/>
          <p:cNvSpPr>
            <a:spLocks noGrp="1" noChangeArrowheads="1"/>
          </p:cNvSpPr>
          <p:nvPr>
            <p:ph type="ctrTitle"/>
          </p:nvPr>
        </p:nvSpPr>
        <p:spPr>
          <a:xfrm>
            <a:off x="2819400" y="1066800"/>
            <a:ext cx="6096000" cy="251459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Nova Scotia Play Fairway Analysis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Gross Depositional Environments and Hydrocarbon </a:t>
            </a:r>
            <a:r>
              <a:rPr lang="en-US" sz="3600" dirty="0" err="1" smtClean="0"/>
              <a:t>Prospectivity</a:t>
            </a:r>
            <a:endParaRPr lang="en-US" sz="1100" dirty="0" smtClean="0"/>
          </a:p>
        </p:txBody>
      </p:sp>
      <p:sp>
        <p:nvSpPr>
          <p:cNvPr id="16387" name="Rectangle 31"/>
          <p:cNvSpPr>
            <a:spLocks noGrp="1" noChangeArrowheads="1"/>
          </p:cNvSpPr>
          <p:nvPr>
            <p:ph type="subTitle" idx="1"/>
          </p:nvPr>
        </p:nvSpPr>
        <p:spPr>
          <a:xfrm>
            <a:off x="3108325" y="3962400"/>
            <a:ext cx="5257800" cy="163195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</a:pPr>
            <a:r>
              <a:rPr lang="en-US" sz="2400" b="1" dirty="0" smtClean="0"/>
              <a:t>Hamish Wilson, Matt </a:t>
            </a:r>
            <a:r>
              <a:rPr lang="en-US" sz="2400" b="1" dirty="0" err="1" smtClean="0"/>
              <a:t>Luheshi</a:t>
            </a:r>
            <a:r>
              <a:rPr lang="en-US" sz="2400" b="1" dirty="0" smtClean="0"/>
              <a:t>, David Roberts, Bernard </a:t>
            </a:r>
            <a:r>
              <a:rPr lang="en-US" sz="2400" b="1" dirty="0" err="1" smtClean="0"/>
              <a:t>Colletta</a:t>
            </a:r>
            <a:endParaRPr lang="en-US" sz="1600" b="1" dirty="0" smtClean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314825"/>
            <a:ext cx="30861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Picture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6248400"/>
            <a:ext cx="1828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942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smtClean="0"/>
              <a:t>Venture B-13</a:t>
            </a:r>
            <a:endParaRPr lang="en-US" sz="2000" smtClean="0"/>
          </a:p>
        </p:txBody>
      </p:sp>
      <p:grpSp>
        <p:nvGrpSpPr>
          <p:cNvPr id="2" name="Groupe 7"/>
          <p:cNvGrpSpPr>
            <a:grpSpLocks/>
          </p:cNvGrpSpPr>
          <p:nvPr/>
        </p:nvGrpSpPr>
        <p:grpSpPr bwMode="auto">
          <a:xfrm>
            <a:off x="654050" y="1066800"/>
            <a:ext cx="7770813" cy="5715000"/>
            <a:chOff x="946709" y="643918"/>
            <a:chExt cx="7920000" cy="5824117"/>
          </a:xfrm>
        </p:grpSpPr>
        <p:pic>
          <p:nvPicPr>
            <p:cNvPr id="52227" name="Picture 4"/>
            <p:cNvPicPr>
              <a:picLocks noChangeAspect="1" noChangeArrowheads="1"/>
            </p:cNvPicPr>
            <p:nvPr/>
          </p:nvPicPr>
          <p:blipFill>
            <a:blip r:embed="rId2"/>
            <a:srcRect b="2237"/>
            <a:stretch>
              <a:fillRect/>
            </a:stretch>
          </p:blipFill>
          <p:spPr bwMode="auto">
            <a:xfrm>
              <a:off x="946709" y="643918"/>
              <a:ext cx="7920000" cy="5824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28" name="ZoneTexte 4"/>
            <p:cNvSpPr txBox="1">
              <a:spLocks noChangeArrowheads="1"/>
            </p:cNvSpPr>
            <p:nvPr/>
          </p:nvSpPr>
          <p:spPr bwMode="auto">
            <a:xfrm>
              <a:off x="5392269" y="1930325"/>
              <a:ext cx="3275256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cs typeface="Arial" charset="0"/>
                </a:rPr>
                <a:t>VENTURE B-13</a:t>
              </a:r>
            </a:p>
            <a:p>
              <a:pPr eaLnBrk="0" hangingPunct="0"/>
              <a:r>
                <a:rPr lang="en-US" sz="1800">
                  <a:cs typeface="Arial" charset="0"/>
                </a:rPr>
                <a:t>DST#6   4572.00 – 4579.00 m</a:t>
              </a:r>
            </a:p>
            <a:p>
              <a:pPr eaLnBrk="0" hangingPunct="0"/>
              <a:r>
                <a:rPr lang="en-US" sz="1800">
                  <a:cs typeface="Arial" charset="0"/>
                </a:rPr>
                <a:t>Below top OP</a:t>
              </a:r>
            </a:p>
            <a:p>
              <a:pPr eaLnBrk="0" hangingPunct="0"/>
              <a:r>
                <a:rPr lang="en-US" sz="1800">
                  <a:cs typeface="Arial" charset="0"/>
                </a:rPr>
                <a:t>Basal Missisauga</a:t>
              </a:r>
            </a:p>
            <a:p>
              <a:pPr eaLnBrk="0" hangingPunct="0"/>
              <a:r>
                <a:rPr lang="en-US" sz="1800">
                  <a:cs typeface="Arial" charset="0"/>
                </a:rPr>
                <a:t>GSC group 3b</a:t>
              </a:r>
            </a:p>
          </p:txBody>
        </p:sp>
        <p:cxnSp>
          <p:nvCxnSpPr>
            <p:cNvPr id="52229" name="Connecteur droit avec flèche 5"/>
            <p:cNvCxnSpPr>
              <a:cxnSpLocks noChangeShapeType="1"/>
            </p:cNvCxnSpPr>
            <p:nvPr/>
          </p:nvCxnSpPr>
          <p:spPr bwMode="auto">
            <a:xfrm rot="5400000">
              <a:off x="5439336" y="4619065"/>
              <a:ext cx="1048870" cy="282389"/>
            </a:xfrm>
            <a:prstGeom prst="straightConnector1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52230" name="ZoneTexte 6"/>
            <p:cNvSpPr txBox="1">
              <a:spLocks noChangeArrowheads="1"/>
            </p:cNvSpPr>
            <p:nvPr/>
          </p:nvSpPr>
          <p:spPr bwMode="auto">
            <a:xfrm>
              <a:off x="6064623" y="3778624"/>
              <a:ext cx="258320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Arial Black" pitchFamily="34" charset="0"/>
                  <a:cs typeface="Arial" charset="0"/>
                </a:rPr>
                <a:t>gammacerane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Image 11" descr="Snap_Yawooz-Inclusion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085850"/>
            <a:ext cx="4262438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41"/>
          <p:cNvGrpSpPr>
            <a:grpSpLocks/>
          </p:cNvGrpSpPr>
          <p:nvPr/>
        </p:nvGrpSpPr>
        <p:grpSpPr bwMode="auto">
          <a:xfrm>
            <a:off x="5181600" y="2895600"/>
            <a:ext cx="3246438" cy="1971675"/>
            <a:chOff x="5181600" y="3886200"/>
            <a:chExt cx="3246438" cy="1971675"/>
          </a:xfrm>
        </p:grpSpPr>
        <p:pic>
          <p:nvPicPr>
            <p:cNvPr id="56354" name="Image 29" descr="Panuke PP3C J-99 (deep) GCMS trace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81600" y="3886200"/>
              <a:ext cx="3246438" cy="1971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56355" name="Connecteur droit avec flèche 28"/>
            <p:cNvCxnSpPr>
              <a:cxnSpLocks noChangeShapeType="1"/>
            </p:cNvCxnSpPr>
            <p:nvPr/>
          </p:nvCxnSpPr>
          <p:spPr bwMode="auto">
            <a:xfrm rot="16200000" flipH="1">
              <a:off x="6967065" y="5224937"/>
              <a:ext cx="552539" cy="161065"/>
            </a:xfrm>
            <a:prstGeom prst="straightConnector1">
              <a:avLst/>
            </a:prstGeom>
            <a:noFill/>
            <a:ln w="6350" algn="ctr">
              <a:solidFill>
                <a:schemeClr val="tx1"/>
              </a:solidFill>
              <a:round/>
              <a:headEnd/>
              <a:tailEnd type="stealth" w="sm" len="med"/>
            </a:ln>
          </p:spPr>
        </p:cxnSp>
        <p:sp>
          <p:nvSpPr>
            <p:cNvPr id="56356" name="ZoneTexte 33"/>
            <p:cNvSpPr txBox="1">
              <a:spLocks noChangeArrowheads="1"/>
            </p:cNvSpPr>
            <p:nvPr/>
          </p:nvSpPr>
          <p:spPr bwMode="auto">
            <a:xfrm>
              <a:off x="6400800" y="4724400"/>
              <a:ext cx="84830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/>
                <a:t>Oleanane</a:t>
              </a:r>
            </a:p>
          </p:txBody>
        </p:sp>
      </p:grpSp>
      <p:grpSp>
        <p:nvGrpSpPr>
          <p:cNvPr id="3" name="Groupe 41"/>
          <p:cNvGrpSpPr>
            <a:grpSpLocks/>
          </p:cNvGrpSpPr>
          <p:nvPr/>
        </p:nvGrpSpPr>
        <p:grpSpPr bwMode="auto">
          <a:xfrm>
            <a:off x="76200" y="1066800"/>
            <a:ext cx="4267200" cy="5562600"/>
            <a:chOff x="304800" y="1066800"/>
            <a:chExt cx="4267200" cy="5562600"/>
          </a:xfrm>
        </p:grpSpPr>
        <p:grpSp>
          <p:nvGrpSpPr>
            <p:cNvPr id="4" name="Groupe 23"/>
            <p:cNvGrpSpPr>
              <a:grpSpLocks/>
            </p:cNvGrpSpPr>
            <p:nvPr/>
          </p:nvGrpSpPr>
          <p:grpSpPr bwMode="auto">
            <a:xfrm>
              <a:off x="304800" y="1066800"/>
              <a:ext cx="4267200" cy="5562600"/>
              <a:chOff x="381000" y="1066800"/>
              <a:chExt cx="4267200" cy="5562600"/>
            </a:xfrm>
          </p:grpSpPr>
          <p:sp>
            <p:nvSpPr>
              <p:cNvPr id="56339" name="Rectangle 22"/>
              <p:cNvSpPr>
                <a:spLocks noChangeArrowheads="1"/>
              </p:cNvSpPr>
              <p:nvPr/>
            </p:nvSpPr>
            <p:spPr bwMode="auto">
              <a:xfrm>
                <a:off x="381000" y="1066800"/>
                <a:ext cx="4191000" cy="55626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/>
              </a:p>
            </p:txBody>
          </p:sp>
          <p:pic>
            <p:nvPicPr>
              <p:cNvPr id="56340" name="Picture 5" descr="37354.wmf"/>
              <p:cNvPicPr>
                <a:picLocks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23295" y="1761884"/>
                <a:ext cx="3417885" cy="14881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41" name="Picture 5" descr="41404.wmf"/>
              <p:cNvPicPr>
                <a:picLocks/>
              </p:cNvPicPr>
              <p:nvPr/>
            </p:nvPicPr>
            <p:blipFill>
              <a:blip r:embed="rId5"/>
              <a:srcRect t="85365"/>
              <a:stretch>
                <a:fillRect/>
              </a:stretch>
            </p:blipFill>
            <p:spPr bwMode="auto">
              <a:xfrm>
                <a:off x="609600" y="5122323"/>
                <a:ext cx="3441622" cy="1393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42" name="Picture 5" descr="98001.wmf"/>
              <p:cNvPicPr>
                <a:picLocks/>
              </p:cNvPicPr>
              <p:nvPr/>
            </p:nvPicPr>
            <p:blipFill>
              <a:blip r:embed="rId6"/>
              <a:srcRect t="90160"/>
              <a:stretch>
                <a:fillRect/>
              </a:stretch>
            </p:blipFill>
            <p:spPr bwMode="auto">
              <a:xfrm>
                <a:off x="619249" y="2834433"/>
                <a:ext cx="3419703" cy="10144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43" name="Picture 5" descr="10637.wmf"/>
              <p:cNvPicPr>
                <a:picLocks/>
              </p:cNvPicPr>
              <p:nvPr/>
            </p:nvPicPr>
            <p:blipFill>
              <a:blip r:embed="rId7"/>
              <a:srcRect t="91998"/>
              <a:stretch>
                <a:fillRect/>
              </a:stretch>
            </p:blipFill>
            <p:spPr bwMode="auto">
              <a:xfrm>
                <a:off x="610623" y="3564639"/>
                <a:ext cx="3435290" cy="11818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44" name="Picture 5" descr="1571.wmf"/>
              <p:cNvPicPr>
                <a:picLocks/>
              </p:cNvPicPr>
              <p:nvPr/>
            </p:nvPicPr>
            <p:blipFill>
              <a:blip r:embed="rId8"/>
              <a:srcRect t="56714" r="1158"/>
              <a:stretch>
                <a:fillRect/>
              </a:stretch>
            </p:blipFill>
            <p:spPr bwMode="auto">
              <a:xfrm>
                <a:off x="626753" y="4402198"/>
                <a:ext cx="3383773" cy="12885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45" name="Picture 5" descr="5624.wmf"/>
              <p:cNvPicPr>
                <a:picLocks/>
              </p:cNvPicPr>
              <p:nvPr/>
            </p:nvPicPr>
            <p:blipFill>
              <a:blip r:embed="rId9"/>
              <a:srcRect t="26031"/>
              <a:stretch>
                <a:fillRect/>
              </a:stretch>
            </p:blipFill>
            <p:spPr bwMode="auto">
              <a:xfrm>
                <a:off x="623229" y="1219200"/>
                <a:ext cx="3412254" cy="1123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ZoneTexte 4"/>
              <p:cNvSpPr txBox="1">
                <a:spLocks noChangeArrowheads="1"/>
              </p:cNvSpPr>
              <p:nvPr/>
            </p:nvSpPr>
            <p:spPr bwMode="auto">
              <a:xfrm>
                <a:off x="914400" y="1676400"/>
                <a:ext cx="13716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400" dirty="0">
                    <a:latin typeface="+mn-lt"/>
                    <a:ea typeface="ＭＳ Ｐゴシック" pitchFamily="-30" charset="-128"/>
                    <a:cs typeface="+mn-cs"/>
                  </a:rPr>
                  <a:t>Glooscap</a:t>
                </a:r>
              </a:p>
            </p:txBody>
          </p:sp>
          <p:sp>
            <p:nvSpPr>
              <p:cNvPr id="12" name="ZoneTexte 5"/>
              <p:cNvSpPr txBox="1">
                <a:spLocks noChangeArrowheads="1"/>
              </p:cNvSpPr>
              <p:nvPr/>
            </p:nvSpPr>
            <p:spPr bwMode="auto">
              <a:xfrm>
                <a:off x="914400" y="2514600"/>
                <a:ext cx="16002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400" dirty="0">
                    <a:latin typeface="+mn-lt"/>
                    <a:ea typeface="ＭＳ Ｐゴシック" pitchFamily="-30" charset="-128"/>
                    <a:cs typeface="+mn-cs"/>
                  </a:rPr>
                  <a:t>Glooscap</a:t>
                </a:r>
              </a:p>
            </p:txBody>
          </p:sp>
          <p:sp>
            <p:nvSpPr>
              <p:cNvPr id="13" name="ZoneTexte 6"/>
              <p:cNvSpPr txBox="1">
                <a:spLocks noChangeArrowheads="1"/>
              </p:cNvSpPr>
              <p:nvPr/>
            </p:nvSpPr>
            <p:spPr bwMode="auto">
              <a:xfrm>
                <a:off x="914400" y="3124200"/>
                <a:ext cx="1411288" cy="492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400" dirty="0">
                    <a:latin typeface="+mn-lt"/>
                    <a:ea typeface="ＭＳ Ｐゴシック" pitchFamily="-30" charset="-128"/>
                    <a:cs typeface="+mn-cs"/>
                  </a:rPr>
                  <a:t>Weymouth</a:t>
                </a:r>
              </a:p>
              <a:p>
                <a:pPr eaLnBrk="0" hangingPunct="0">
                  <a:defRPr/>
                </a:pPr>
                <a:r>
                  <a:rPr lang="en-US" sz="1200" dirty="0">
                    <a:latin typeface="+mn-lt"/>
                    <a:ea typeface="ＭＳ Ｐゴシック" pitchFamily="-30" charset="-128"/>
                    <a:cs typeface="+mn-cs"/>
                  </a:rPr>
                  <a:t>Top salt</a:t>
                </a:r>
              </a:p>
            </p:txBody>
          </p:sp>
          <p:cxnSp>
            <p:nvCxnSpPr>
              <p:cNvPr id="14" name="Connecteur droit avec flèche 13"/>
              <p:cNvCxnSpPr/>
              <p:nvPr/>
            </p:nvCxnSpPr>
            <p:spPr bwMode="auto">
              <a:xfrm rot="5400000">
                <a:off x="3220244" y="3310731"/>
                <a:ext cx="242888" cy="1746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350" name="ZoneTexte 8"/>
              <p:cNvSpPr txBox="1">
                <a:spLocks noChangeArrowheads="1"/>
              </p:cNvSpPr>
              <p:nvPr/>
            </p:nvSpPr>
            <p:spPr bwMode="auto">
              <a:xfrm>
                <a:off x="3200400" y="2968823"/>
                <a:ext cx="14478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1400"/>
                  <a:t>Gammacerane</a:t>
                </a:r>
              </a:p>
            </p:txBody>
          </p:sp>
          <p:sp>
            <p:nvSpPr>
              <p:cNvPr id="16" name="ZoneTexte 6"/>
              <p:cNvSpPr txBox="1">
                <a:spLocks noChangeArrowheads="1"/>
              </p:cNvSpPr>
              <p:nvPr/>
            </p:nvSpPr>
            <p:spPr bwMode="auto">
              <a:xfrm>
                <a:off x="914400" y="3886200"/>
                <a:ext cx="1411288" cy="492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400" dirty="0">
                    <a:latin typeface="+mn-lt"/>
                    <a:ea typeface="ＭＳ Ｐゴシック" pitchFamily="-30" charset="-128"/>
                    <a:cs typeface="+mn-cs"/>
                  </a:rPr>
                  <a:t>Weymouth</a:t>
                </a:r>
              </a:p>
              <a:p>
                <a:pPr eaLnBrk="0" hangingPunct="0">
                  <a:defRPr/>
                </a:pPr>
                <a:r>
                  <a:rPr lang="en-US" sz="1200" dirty="0">
                    <a:latin typeface="+mn-lt"/>
                    <a:ea typeface="ＭＳ Ｐゴシック" pitchFamily="-30" charset="-128"/>
                    <a:cs typeface="+mn-cs"/>
                  </a:rPr>
                  <a:t>Middle salt</a:t>
                </a:r>
              </a:p>
            </p:txBody>
          </p:sp>
          <p:sp>
            <p:nvSpPr>
              <p:cNvPr id="17" name="ZoneTexte 6"/>
              <p:cNvSpPr txBox="1">
                <a:spLocks noChangeArrowheads="1"/>
              </p:cNvSpPr>
              <p:nvPr/>
            </p:nvSpPr>
            <p:spPr bwMode="auto">
              <a:xfrm>
                <a:off x="914400" y="4876800"/>
                <a:ext cx="1411288" cy="492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400" dirty="0">
                    <a:latin typeface="+mn-lt"/>
                    <a:ea typeface="ＭＳ Ｐゴシック" pitchFamily="-30" charset="-128"/>
                    <a:cs typeface="+mn-cs"/>
                  </a:rPr>
                  <a:t>Weymouth</a:t>
                </a:r>
              </a:p>
              <a:p>
                <a:pPr eaLnBrk="0" hangingPunct="0">
                  <a:defRPr/>
                </a:pPr>
                <a:r>
                  <a:rPr lang="en-US" sz="1200" dirty="0">
                    <a:latin typeface="+mn-lt"/>
                    <a:ea typeface="ＭＳ Ｐゴシック" pitchFamily="-30" charset="-128"/>
                    <a:cs typeface="+mn-cs"/>
                  </a:rPr>
                  <a:t>Bottom mix</a:t>
                </a:r>
              </a:p>
            </p:txBody>
          </p:sp>
          <p:sp>
            <p:nvSpPr>
              <p:cNvPr id="18" name="ZoneTexte 6"/>
              <p:cNvSpPr txBox="1">
                <a:spLocks noChangeArrowheads="1"/>
              </p:cNvSpPr>
              <p:nvPr/>
            </p:nvSpPr>
            <p:spPr bwMode="auto">
              <a:xfrm>
                <a:off x="914400" y="5715000"/>
                <a:ext cx="1722438" cy="492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400" dirty="0">
                    <a:latin typeface="+mn-lt"/>
                    <a:ea typeface="ＭＳ Ｐゴシック" pitchFamily="-30" charset="-128"/>
                    <a:cs typeface="+mn-cs"/>
                  </a:rPr>
                  <a:t>Weymouth</a:t>
                </a:r>
              </a:p>
              <a:p>
                <a:pPr eaLnBrk="0" hangingPunct="0">
                  <a:defRPr/>
                </a:pPr>
                <a:r>
                  <a:rPr lang="en-US" sz="1200" dirty="0">
                    <a:latin typeface="+mn-lt"/>
                    <a:ea typeface="ＭＳ Ｐゴシック" pitchFamily="-30" charset="-128"/>
                    <a:cs typeface="+mn-cs"/>
                  </a:rPr>
                  <a:t>Bottom salt</a:t>
                </a:r>
              </a:p>
            </p:txBody>
          </p:sp>
        </p:grpSp>
        <p:sp>
          <p:nvSpPr>
            <p:cNvPr id="56332" name="ZoneTexte 34"/>
            <p:cNvSpPr txBox="1">
              <a:spLocks noChangeArrowheads="1"/>
            </p:cNvSpPr>
            <p:nvPr/>
          </p:nvSpPr>
          <p:spPr bwMode="auto">
            <a:xfrm>
              <a:off x="533400" y="1143000"/>
              <a:ext cx="124745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b="1"/>
                <a:t>No oleanane</a:t>
              </a:r>
            </a:p>
          </p:txBody>
        </p:sp>
        <p:cxnSp>
          <p:nvCxnSpPr>
            <p:cNvPr id="28" name="Connecteur droit avec flèche 27"/>
            <p:cNvCxnSpPr/>
            <p:nvPr/>
          </p:nvCxnSpPr>
          <p:spPr bwMode="auto">
            <a:xfrm rot="5400000">
              <a:off x="3120232" y="4171156"/>
              <a:ext cx="242888" cy="1746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334" name="ZoneTexte 8"/>
            <p:cNvSpPr txBox="1">
              <a:spLocks noChangeArrowheads="1"/>
            </p:cNvSpPr>
            <p:nvPr/>
          </p:nvSpPr>
          <p:spPr bwMode="auto">
            <a:xfrm>
              <a:off x="3100039" y="3829325"/>
              <a:ext cx="1447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/>
                <a:t>Gammacerane</a:t>
              </a:r>
            </a:p>
          </p:txBody>
        </p:sp>
        <p:cxnSp>
          <p:nvCxnSpPr>
            <p:cNvPr id="31" name="Connecteur droit avec flèche 30"/>
            <p:cNvCxnSpPr/>
            <p:nvPr/>
          </p:nvCxnSpPr>
          <p:spPr bwMode="auto">
            <a:xfrm rot="5400000">
              <a:off x="3131344" y="6055519"/>
              <a:ext cx="242887" cy="1746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336" name="ZoneTexte 8"/>
            <p:cNvSpPr txBox="1">
              <a:spLocks noChangeArrowheads="1"/>
            </p:cNvSpPr>
            <p:nvPr/>
          </p:nvSpPr>
          <p:spPr bwMode="auto">
            <a:xfrm>
              <a:off x="3111190" y="5713881"/>
              <a:ext cx="1447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/>
                <a:t>Gammacerane</a:t>
              </a:r>
            </a:p>
          </p:txBody>
        </p:sp>
        <p:cxnSp>
          <p:nvCxnSpPr>
            <p:cNvPr id="33" name="Connecteur droit avec flèche 32"/>
            <p:cNvCxnSpPr/>
            <p:nvPr/>
          </p:nvCxnSpPr>
          <p:spPr bwMode="auto">
            <a:xfrm rot="5400000">
              <a:off x="3021806" y="5149057"/>
              <a:ext cx="409575" cy="1031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338" name="ZoneTexte 8"/>
            <p:cNvSpPr txBox="1">
              <a:spLocks noChangeArrowheads="1"/>
            </p:cNvSpPr>
            <p:nvPr/>
          </p:nvSpPr>
          <p:spPr bwMode="auto">
            <a:xfrm>
              <a:off x="3048000" y="4687972"/>
              <a:ext cx="1447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/>
                <a:t>Gammacerane</a:t>
              </a:r>
            </a:p>
          </p:txBody>
        </p:sp>
      </p:grpSp>
      <p:sp>
        <p:nvSpPr>
          <p:cNvPr id="56324" name="ZoneTexte 40"/>
          <p:cNvSpPr txBox="1">
            <a:spLocks noChangeArrowheads="1"/>
          </p:cNvSpPr>
          <p:nvPr/>
        </p:nvSpPr>
        <p:spPr bwMode="auto">
          <a:xfrm>
            <a:off x="4495800" y="4953000"/>
            <a:ext cx="4614863" cy="1692275"/>
          </a:xfrm>
          <a:prstGeom prst="rect">
            <a:avLst/>
          </a:prstGeom>
          <a:solidFill>
            <a:srgbClr val="1991B7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buFont typeface="Arial" charset="0"/>
              <a:buChar char="•"/>
            </a:pPr>
            <a:r>
              <a:rPr lang="en-US" sz="1600" b="1">
                <a:solidFill>
                  <a:schemeClr val="bg1"/>
                </a:solidFill>
              </a:rPr>
              <a:t>Ratio C35 to C34 homohopanes ~ 1 is indicative of a source rock deposited in a carbonate environment</a:t>
            </a:r>
          </a:p>
          <a:p>
            <a:pPr marL="177800" indent="-177800" eaLnBrk="0" hangingPunct="0">
              <a:buFont typeface="Arial" charset="0"/>
              <a:buChar char="•"/>
            </a:pPr>
            <a:endParaRPr lang="en-US" sz="800" b="1">
              <a:solidFill>
                <a:schemeClr val="bg1"/>
              </a:solidFill>
            </a:endParaRPr>
          </a:p>
          <a:p>
            <a:pPr marL="177800" indent="-177800" eaLnBrk="0" hangingPunct="0">
              <a:buFont typeface="Arial" charset="0"/>
              <a:buChar char="•"/>
            </a:pPr>
            <a:r>
              <a:rPr lang="en-US" sz="1600" b="1">
                <a:solidFill>
                  <a:schemeClr val="bg1"/>
                </a:solidFill>
              </a:rPr>
              <a:t>Oleanane in deep Panucke suggests either contamination (oil-based mud) or leaching Upper Cretaceous along the migration path</a:t>
            </a:r>
          </a:p>
        </p:txBody>
      </p:sp>
      <p:sp>
        <p:nvSpPr>
          <p:cNvPr id="27" name="Flèche droite 26"/>
          <p:cNvSpPr/>
          <p:nvPr/>
        </p:nvSpPr>
        <p:spPr bwMode="auto">
          <a:xfrm rot="20395318">
            <a:off x="3887788" y="4646613"/>
            <a:ext cx="1408112" cy="473075"/>
          </a:xfrm>
          <a:prstGeom prst="rightArrow">
            <a:avLst/>
          </a:prstGeom>
          <a:gradFill flip="none" rotWithShape="1">
            <a:gsLst>
              <a:gs pos="0">
                <a:schemeClr val="bg1"/>
              </a:gs>
              <a:gs pos="39999">
                <a:schemeClr val="accent5"/>
              </a:gs>
              <a:gs pos="70000">
                <a:schemeClr val="accent5">
                  <a:lumMod val="90000"/>
                </a:schemeClr>
              </a:gs>
              <a:gs pos="100000">
                <a:schemeClr val="accent5">
                  <a:lumMod val="90000"/>
                </a:scheme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1200" dirty="0">
                <a:ea typeface="ＭＳ Ｐゴシック" pitchFamily="-30" charset="-128"/>
                <a:cs typeface="+mn-cs"/>
              </a:rPr>
              <a:t>environment</a:t>
            </a:r>
          </a:p>
        </p:txBody>
      </p:sp>
      <p:sp>
        <p:nvSpPr>
          <p:cNvPr id="56326" name="Titre 1"/>
          <p:cNvSpPr>
            <a:spLocks noGrp="1"/>
          </p:cNvSpPr>
          <p:nvPr>
            <p:ph type="title"/>
          </p:nvPr>
        </p:nvSpPr>
        <p:spPr>
          <a:xfrm>
            <a:off x="368300" y="512763"/>
            <a:ext cx="8318500" cy="477837"/>
          </a:xfrm>
        </p:spPr>
        <p:txBody>
          <a:bodyPr/>
          <a:lstStyle/>
          <a:p>
            <a:r>
              <a:rPr lang="en-US" sz="2000" smtClean="0"/>
              <a:t>Hydrocarbon Fluid Inclusions from </a:t>
            </a:r>
            <a:r>
              <a:rPr lang="en-US" sz="2000" smtClean="0">
                <a:cs typeface="Arial" charset="0"/>
              </a:rPr>
              <a:t>Glooscap and Weymouth </a:t>
            </a:r>
            <a:endParaRPr lang="en-US" sz="2000" smtClean="0"/>
          </a:p>
        </p:txBody>
      </p:sp>
      <p:cxnSp>
        <p:nvCxnSpPr>
          <p:cNvPr id="56327" name="Connecteur droit 43"/>
          <p:cNvCxnSpPr>
            <a:cxnSpLocks noChangeShapeType="1"/>
          </p:cNvCxnSpPr>
          <p:nvPr/>
        </p:nvCxnSpPr>
        <p:spPr bwMode="auto">
          <a:xfrm flipV="1">
            <a:off x="3276600" y="5172075"/>
            <a:ext cx="509588" cy="85725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6328" name="Connecteur droit 45"/>
          <p:cNvCxnSpPr>
            <a:cxnSpLocks noChangeShapeType="1"/>
          </p:cNvCxnSpPr>
          <p:nvPr/>
        </p:nvCxnSpPr>
        <p:spPr bwMode="auto">
          <a:xfrm flipV="1">
            <a:off x="7924800" y="4443413"/>
            <a:ext cx="338138" cy="523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56329" name="ZoneTexte 47"/>
          <p:cNvSpPr txBox="1">
            <a:spLocks noChangeArrowheads="1"/>
          </p:cNvSpPr>
          <p:nvPr/>
        </p:nvSpPr>
        <p:spPr bwMode="auto">
          <a:xfrm>
            <a:off x="3157538" y="4953000"/>
            <a:ext cx="6873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FF0000"/>
                </a:solidFill>
              </a:rPr>
              <a:t>C34 C35</a:t>
            </a:r>
          </a:p>
        </p:txBody>
      </p:sp>
      <p:sp>
        <p:nvSpPr>
          <p:cNvPr id="56330" name="ZoneTexte 48"/>
          <p:cNvSpPr txBox="1">
            <a:spLocks noChangeArrowheads="1"/>
          </p:cNvSpPr>
          <p:nvPr/>
        </p:nvSpPr>
        <p:spPr bwMode="auto">
          <a:xfrm>
            <a:off x="7759700" y="4114800"/>
            <a:ext cx="6873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/>
              <a:t>C34 C35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smtClean="0"/>
              <a:t>Isotope distribution</a:t>
            </a:r>
          </a:p>
        </p:txBody>
      </p:sp>
      <p:grpSp>
        <p:nvGrpSpPr>
          <p:cNvPr id="2" name="Groupe 6"/>
          <p:cNvGrpSpPr>
            <a:grpSpLocks/>
          </p:cNvGrpSpPr>
          <p:nvPr/>
        </p:nvGrpSpPr>
        <p:grpSpPr bwMode="auto">
          <a:xfrm>
            <a:off x="381000" y="1066800"/>
            <a:ext cx="7445375" cy="5638800"/>
            <a:chOff x="381000" y="1066800"/>
            <a:chExt cx="7444837" cy="5639318"/>
          </a:xfrm>
        </p:grpSpPr>
        <p:pic>
          <p:nvPicPr>
            <p:cNvPr id="58371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1000" y="1066800"/>
              <a:ext cx="6105525" cy="5639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2" name="Rectangle 5"/>
            <p:cNvSpPr>
              <a:spLocks noChangeArrowheads="1"/>
            </p:cNvSpPr>
            <p:nvPr/>
          </p:nvSpPr>
          <p:spPr bwMode="auto">
            <a:xfrm>
              <a:off x="6319650" y="1080656"/>
              <a:ext cx="1506187" cy="560515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  <p:pic>
          <p:nvPicPr>
            <p:cNvPr id="58373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72200" y="1413164"/>
              <a:ext cx="1512186" cy="489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Isotope - Extracts</a:t>
            </a:r>
          </a:p>
        </p:txBody>
      </p:sp>
      <p:grpSp>
        <p:nvGrpSpPr>
          <p:cNvPr id="2" name="Groupe 6"/>
          <p:cNvGrpSpPr>
            <a:grpSpLocks/>
          </p:cNvGrpSpPr>
          <p:nvPr/>
        </p:nvGrpSpPr>
        <p:grpSpPr bwMode="auto">
          <a:xfrm>
            <a:off x="304800" y="990600"/>
            <a:ext cx="7866063" cy="5686425"/>
            <a:chOff x="304800" y="990600"/>
            <a:chExt cx="7865423" cy="5686425"/>
          </a:xfrm>
        </p:grpSpPr>
        <p:pic>
          <p:nvPicPr>
            <p:cNvPr id="5939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4800" y="990600"/>
              <a:ext cx="6467475" cy="568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396" name="Rectangle 5"/>
            <p:cNvSpPr>
              <a:spLocks noChangeArrowheads="1"/>
            </p:cNvSpPr>
            <p:nvPr/>
          </p:nvSpPr>
          <p:spPr bwMode="auto">
            <a:xfrm>
              <a:off x="6553200" y="997528"/>
              <a:ext cx="1617023" cy="565265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  <p:pic>
          <p:nvPicPr>
            <p:cNvPr id="59397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29400" y="1421296"/>
              <a:ext cx="1533525" cy="495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 isotopes including Morocco oils</a:t>
            </a:r>
          </a:p>
        </p:txBody>
      </p:sp>
      <p:grpSp>
        <p:nvGrpSpPr>
          <p:cNvPr id="2" name="Groupe 12"/>
          <p:cNvGrpSpPr>
            <a:grpSpLocks/>
          </p:cNvGrpSpPr>
          <p:nvPr/>
        </p:nvGrpSpPr>
        <p:grpSpPr bwMode="auto">
          <a:xfrm>
            <a:off x="392113" y="990600"/>
            <a:ext cx="8234362" cy="5813425"/>
            <a:chOff x="59375" y="990600"/>
            <a:chExt cx="8234611" cy="5813961"/>
          </a:xfrm>
        </p:grpSpPr>
        <p:sp>
          <p:nvSpPr>
            <p:cNvPr id="61443" name="Rectangle 5"/>
            <p:cNvSpPr>
              <a:spLocks noChangeArrowheads="1"/>
            </p:cNvSpPr>
            <p:nvPr/>
          </p:nvSpPr>
          <p:spPr bwMode="auto">
            <a:xfrm>
              <a:off x="59375" y="990600"/>
              <a:ext cx="8217725" cy="5813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  <p:pic>
          <p:nvPicPr>
            <p:cNvPr id="6144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8974" y="1143001"/>
              <a:ext cx="7500668" cy="563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45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81800" y="990600"/>
              <a:ext cx="1512186" cy="5208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46" name="Rectangle 6"/>
            <p:cNvSpPr>
              <a:spLocks noChangeArrowheads="1"/>
            </p:cNvSpPr>
            <p:nvPr/>
          </p:nvSpPr>
          <p:spPr bwMode="auto">
            <a:xfrm>
              <a:off x="7162800" y="6248400"/>
              <a:ext cx="914400" cy="54428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  <p:sp>
          <p:nvSpPr>
            <p:cNvPr id="61447" name="Rectangle 7"/>
            <p:cNvSpPr>
              <a:spLocks noChangeArrowheads="1"/>
            </p:cNvSpPr>
            <p:nvPr/>
          </p:nvSpPr>
          <p:spPr bwMode="auto">
            <a:xfrm>
              <a:off x="6324600" y="1090550"/>
              <a:ext cx="457200" cy="762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  <p:sp>
          <p:nvSpPr>
            <p:cNvPr id="61448" name="Rectangle 8"/>
            <p:cNvSpPr>
              <a:spLocks noChangeArrowheads="1"/>
            </p:cNvSpPr>
            <p:nvPr/>
          </p:nvSpPr>
          <p:spPr bwMode="auto">
            <a:xfrm flipV="1">
              <a:off x="6353300" y="6729350"/>
              <a:ext cx="838200" cy="4571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/>
            </a:p>
          </p:txBody>
        </p:sp>
        <p:cxnSp>
          <p:nvCxnSpPr>
            <p:cNvPr id="11" name="Connecteur droit 10"/>
            <p:cNvCxnSpPr/>
            <p:nvPr/>
          </p:nvCxnSpPr>
          <p:spPr bwMode="auto">
            <a:xfrm rot="5400000">
              <a:off x="3516881" y="3949973"/>
              <a:ext cx="5613918" cy="0"/>
            </a:xfrm>
            <a:prstGeom prst="line">
              <a:avLst/>
            </a:prstGeom>
            <a:solidFill>
              <a:schemeClr val="accent1"/>
            </a:solidFill>
            <a:ln w="16510" cap="flat" cmpd="sng" algn="ctr">
              <a:solidFill>
                <a:schemeClr val="bg1">
                  <a:lumMod val="50000"/>
                  <a:alpha val="71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Forensic Geochemistry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Proof that there are two source rock groups</a:t>
            </a:r>
          </a:p>
          <a:p>
            <a:pPr lvl="1"/>
            <a:r>
              <a:rPr lang="en-US" dirty="0" smtClean="0"/>
              <a:t>One largely marine</a:t>
            </a:r>
          </a:p>
          <a:p>
            <a:pPr lvl="1"/>
            <a:r>
              <a:rPr lang="en-US" dirty="0" smtClean="0"/>
              <a:t>The other mixed marine terrestrial</a:t>
            </a:r>
          </a:p>
          <a:p>
            <a:r>
              <a:rPr lang="en-US" dirty="0" smtClean="0"/>
              <a:t>Evidence for a restricted </a:t>
            </a:r>
            <a:r>
              <a:rPr lang="en-US" dirty="0" err="1" smtClean="0"/>
              <a:t>hypersaline</a:t>
            </a:r>
            <a:r>
              <a:rPr lang="en-US" dirty="0" smtClean="0"/>
              <a:t> source rock</a:t>
            </a:r>
          </a:p>
          <a:p>
            <a:r>
              <a:rPr lang="en-US" dirty="0" smtClean="0"/>
              <a:t>Similar characteristics from oils on the conjugate margin in Morocco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Geochemistry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4 source rocks; 2 independent systems</a:t>
            </a:r>
          </a:p>
          <a:p>
            <a:pPr eaLnBrk="1" hangingPunct="1"/>
            <a:r>
              <a:rPr lang="en-GB" dirty="0" smtClean="0"/>
              <a:t>Deltaic</a:t>
            </a:r>
          </a:p>
          <a:p>
            <a:pPr lvl="1" eaLnBrk="1" hangingPunct="1"/>
            <a:r>
              <a:rPr lang="en-GB" dirty="0" smtClean="0"/>
              <a:t>Upper Jurassic/</a:t>
            </a:r>
            <a:r>
              <a:rPr lang="en-GB" dirty="0" err="1" smtClean="0"/>
              <a:t>Tithonian</a:t>
            </a:r>
            <a:endParaRPr lang="en-GB" dirty="0" smtClean="0"/>
          </a:p>
          <a:p>
            <a:pPr lvl="1" eaLnBrk="1" hangingPunct="1"/>
            <a:r>
              <a:rPr lang="en-GB" dirty="0" smtClean="0"/>
              <a:t>Lower </a:t>
            </a:r>
            <a:r>
              <a:rPr lang="en-GB" dirty="0" err="1" smtClean="0"/>
              <a:t>Cretaceous/Hauterivian-Aptian</a:t>
            </a:r>
            <a:endParaRPr lang="en-GB" dirty="0" smtClean="0"/>
          </a:p>
          <a:p>
            <a:pPr lvl="1" eaLnBrk="1" hangingPunct="1"/>
            <a:r>
              <a:rPr lang="en-GB" dirty="0" err="1" smtClean="0"/>
              <a:t>Albian</a:t>
            </a:r>
            <a:endParaRPr lang="en-GB" dirty="0" smtClean="0"/>
          </a:p>
          <a:p>
            <a:pPr eaLnBrk="1" hangingPunct="1"/>
            <a:r>
              <a:rPr lang="en-GB" dirty="0" smtClean="0"/>
              <a:t>Regional Early Jurassic restricted marine to marine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663" y="1141413"/>
            <a:ext cx="14033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76200" y="3330575"/>
            <a:ext cx="2162175" cy="1673225"/>
            <a:chOff x="204" y="2387"/>
            <a:chExt cx="2378" cy="1463"/>
          </a:xfrm>
        </p:grpSpPr>
        <p:pic>
          <p:nvPicPr>
            <p:cNvPr id="77847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4" y="2609"/>
              <a:ext cx="1270" cy="12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7848" name="Text Box 12"/>
            <p:cNvSpPr txBox="1">
              <a:spLocks noChangeArrowheads="1"/>
            </p:cNvSpPr>
            <p:nvPr/>
          </p:nvSpPr>
          <p:spPr bwMode="auto">
            <a:xfrm>
              <a:off x="248" y="2387"/>
              <a:ext cx="2334" cy="27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/>
                <a:t>Magnetic reprocessing</a:t>
              </a:r>
            </a:p>
          </p:txBody>
        </p:sp>
      </p:grpSp>
      <p:sp>
        <p:nvSpPr>
          <p:cNvPr id="77827" name="Text Box 14"/>
          <p:cNvSpPr txBox="1">
            <a:spLocks noChangeArrowheads="1"/>
          </p:cNvSpPr>
          <p:nvPr/>
        </p:nvSpPr>
        <p:spPr bwMode="auto">
          <a:xfrm>
            <a:off x="1517650" y="1287463"/>
            <a:ext cx="1897063" cy="3143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/>
              <a:t>New Refraction Line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599113" y="1143000"/>
            <a:ext cx="3316287" cy="1719263"/>
            <a:chOff x="3288" y="391"/>
            <a:chExt cx="3651" cy="1503"/>
          </a:xfrm>
        </p:grpSpPr>
        <p:pic>
          <p:nvPicPr>
            <p:cNvPr id="77844" name="I 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88" y="391"/>
              <a:ext cx="1450" cy="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45" name="I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59" y="1071"/>
              <a:ext cx="1450" cy="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846" name="Text Box 15"/>
            <p:cNvSpPr txBox="1">
              <a:spLocks noChangeArrowheads="1"/>
            </p:cNvSpPr>
            <p:nvPr/>
          </p:nvSpPr>
          <p:spPr bwMode="auto">
            <a:xfrm>
              <a:off x="4469" y="662"/>
              <a:ext cx="2470" cy="274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/>
                <a:t>    SISMAR reprocessing</a:t>
              </a: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2873375" y="2617788"/>
            <a:ext cx="2030413" cy="1651000"/>
            <a:chOff x="1837" y="1117"/>
            <a:chExt cx="2235" cy="1443"/>
          </a:xfrm>
        </p:grpSpPr>
        <p:pic>
          <p:nvPicPr>
            <p:cNvPr id="77842" name="Picture 1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37" y="1298"/>
              <a:ext cx="1679" cy="1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843" name="Text Box 16"/>
            <p:cNvSpPr txBox="1">
              <a:spLocks noChangeArrowheads="1"/>
            </p:cNvSpPr>
            <p:nvPr/>
          </p:nvSpPr>
          <p:spPr bwMode="auto">
            <a:xfrm>
              <a:off x="1973" y="1117"/>
              <a:ext cx="2099" cy="27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/>
                <a:t>Plate reconstruction</a:t>
              </a: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969000" y="4313238"/>
            <a:ext cx="2489200" cy="1657350"/>
            <a:chOff x="3833" y="2387"/>
            <a:chExt cx="2739" cy="1449"/>
          </a:xfrm>
        </p:grpSpPr>
        <p:pic>
          <p:nvPicPr>
            <p:cNvPr id="77840" name="Picture 1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833" y="2614"/>
              <a:ext cx="1620" cy="1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841" name="Text Box 17"/>
            <p:cNvSpPr txBox="1">
              <a:spLocks noChangeArrowheads="1"/>
            </p:cNvSpPr>
            <p:nvPr/>
          </p:nvSpPr>
          <p:spPr bwMode="auto">
            <a:xfrm>
              <a:off x="4107" y="2387"/>
              <a:ext cx="2465" cy="27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/>
                <a:t>Integrated interpretation</a:t>
              </a:r>
            </a:p>
          </p:txBody>
        </p:sp>
      </p:grpSp>
      <p:sp>
        <p:nvSpPr>
          <p:cNvPr id="77831" name="AutoShape 25"/>
          <p:cNvSpPr>
            <a:spLocks noChangeArrowheads="1"/>
          </p:cNvSpPr>
          <p:nvPr/>
        </p:nvSpPr>
        <p:spPr bwMode="auto">
          <a:xfrm rot="-8713462">
            <a:off x="4953000" y="4191000"/>
            <a:ext cx="644525" cy="279400"/>
          </a:xfrm>
          <a:prstGeom prst="rightArrow">
            <a:avLst>
              <a:gd name="adj1" fmla="val 50000"/>
              <a:gd name="adj2" fmla="val 5767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GB"/>
          </a:p>
        </p:txBody>
      </p: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2957513" y="5191125"/>
            <a:ext cx="2130425" cy="1514475"/>
            <a:chOff x="1882" y="2886"/>
            <a:chExt cx="2734" cy="1434"/>
          </a:xfrm>
        </p:grpSpPr>
        <p:pic>
          <p:nvPicPr>
            <p:cNvPr id="77838" name="Picture 2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882" y="3067"/>
              <a:ext cx="1749" cy="1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839" name="Rectangle 28"/>
            <p:cNvSpPr>
              <a:spLocks noChangeArrowheads="1"/>
            </p:cNvSpPr>
            <p:nvPr/>
          </p:nvSpPr>
          <p:spPr bwMode="auto">
            <a:xfrm>
              <a:off x="2155" y="2886"/>
              <a:ext cx="2461" cy="29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/>
                <a:t>Structural modelling</a:t>
              </a:r>
            </a:p>
          </p:txBody>
        </p:sp>
      </p:grpSp>
      <p:sp>
        <p:nvSpPr>
          <p:cNvPr id="77833" name="Rectangle 2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Tectonics programme</a:t>
            </a:r>
          </a:p>
        </p:txBody>
      </p:sp>
      <p:sp>
        <p:nvSpPr>
          <p:cNvPr id="77834" name="AutoShape 25"/>
          <p:cNvSpPr>
            <a:spLocks noChangeArrowheads="1"/>
          </p:cNvSpPr>
          <p:nvPr/>
        </p:nvSpPr>
        <p:spPr bwMode="auto">
          <a:xfrm rot="-5400000">
            <a:off x="3505200" y="4567238"/>
            <a:ext cx="644525" cy="279400"/>
          </a:xfrm>
          <a:prstGeom prst="rightArrow">
            <a:avLst>
              <a:gd name="adj1" fmla="val 50000"/>
              <a:gd name="adj2" fmla="val 5767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GB"/>
          </a:p>
        </p:txBody>
      </p:sp>
      <p:sp>
        <p:nvSpPr>
          <p:cNvPr id="77835" name="AutoShape 25"/>
          <p:cNvSpPr>
            <a:spLocks noChangeArrowheads="1"/>
          </p:cNvSpPr>
          <p:nvPr/>
        </p:nvSpPr>
        <p:spPr bwMode="auto">
          <a:xfrm rot="8655133">
            <a:off x="5334000" y="2819400"/>
            <a:ext cx="644525" cy="279400"/>
          </a:xfrm>
          <a:prstGeom prst="rightArrow">
            <a:avLst>
              <a:gd name="adj1" fmla="val 50000"/>
              <a:gd name="adj2" fmla="val 5767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GB"/>
          </a:p>
        </p:txBody>
      </p:sp>
      <p:sp>
        <p:nvSpPr>
          <p:cNvPr id="77836" name="AutoShape 25"/>
          <p:cNvSpPr>
            <a:spLocks noChangeArrowheads="1"/>
          </p:cNvSpPr>
          <p:nvPr/>
        </p:nvSpPr>
        <p:spPr bwMode="auto">
          <a:xfrm rot="2596452">
            <a:off x="2209800" y="2057400"/>
            <a:ext cx="644525" cy="279400"/>
          </a:xfrm>
          <a:prstGeom prst="rightArrow">
            <a:avLst>
              <a:gd name="adj1" fmla="val 50000"/>
              <a:gd name="adj2" fmla="val 5767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7837" name="AutoShape 25"/>
          <p:cNvSpPr>
            <a:spLocks noChangeArrowheads="1"/>
          </p:cNvSpPr>
          <p:nvPr/>
        </p:nvSpPr>
        <p:spPr bwMode="auto">
          <a:xfrm rot="-2490125">
            <a:off x="1981200" y="4343400"/>
            <a:ext cx="644525" cy="279400"/>
          </a:xfrm>
          <a:prstGeom prst="rightArrow">
            <a:avLst>
              <a:gd name="adj1" fmla="val 50000"/>
              <a:gd name="adj2" fmla="val 5767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 descr="E:\Matt's Work\Business\RPS\Nova Scotia\Meetings\17th-18th January 2011 - Peer Review Dry Run Paris\Presentations\JCSibuet\Beicip2011Gener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23850" y="990600"/>
            <a:ext cx="8640763" cy="2674938"/>
            <a:chOff x="204" y="907"/>
            <a:chExt cx="5443" cy="2645"/>
          </a:xfrm>
        </p:grpSpPr>
        <p:pic>
          <p:nvPicPr>
            <p:cNvPr id="102404" name="Picture 1" descr="C:\Documents and Settings\David\Desktop\NGgeoproRayTracedModel23apr10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4" y="907"/>
              <a:ext cx="5443" cy="2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05" name="TextBox 2"/>
            <p:cNvSpPr txBox="1">
              <a:spLocks noChangeArrowheads="1"/>
            </p:cNvSpPr>
            <p:nvPr/>
          </p:nvSpPr>
          <p:spPr bwMode="auto">
            <a:xfrm>
              <a:off x="2496" y="1103"/>
              <a:ext cx="45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 b="1">
                  <a:solidFill>
                    <a:srgbClr val="FF0000"/>
                  </a:solidFill>
                </a:rPr>
                <a:t>ECMA</a:t>
              </a:r>
              <a:endParaRPr lang="en-US" sz="1000" b="1">
                <a:solidFill>
                  <a:srgbClr val="FF0000"/>
                </a:solidFill>
              </a:endParaRPr>
            </a:p>
          </p:txBody>
        </p:sp>
      </p:grpSp>
      <p:sp>
        <p:nvSpPr>
          <p:cNvPr id="102402" name="TextBox 3"/>
          <p:cNvSpPr txBox="1">
            <a:spLocks noChangeArrowheads="1"/>
          </p:cNvSpPr>
          <p:nvPr/>
        </p:nvSpPr>
        <p:spPr bwMode="auto">
          <a:xfrm>
            <a:off x="381000" y="533400"/>
            <a:ext cx="6297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>
                <a:solidFill>
                  <a:schemeClr val="bg1"/>
                </a:solidFill>
              </a:rPr>
              <a:t>GEOPRO – Vp &amp; Vp/Vs models</a:t>
            </a:r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102403" name="Picture 2"/>
          <p:cNvPicPr>
            <a:picLocks noChangeAspect="1" noChangeArrowheads="1"/>
          </p:cNvPicPr>
          <p:nvPr/>
        </p:nvPicPr>
        <p:blipFill>
          <a:blip r:embed="rId4"/>
          <a:srcRect b="6761"/>
          <a:stretch>
            <a:fillRect/>
          </a:stretch>
        </p:blipFill>
        <p:spPr bwMode="auto">
          <a:xfrm>
            <a:off x="304800" y="3886200"/>
            <a:ext cx="8686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738" y="0"/>
            <a:ext cx="8010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5413" y="1728788"/>
            <a:ext cx="6353175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 rot="5400000">
            <a:off x="4212431" y="3717132"/>
            <a:ext cx="287337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16200000" flipH="1">
            <a:off x="4752182" y="3320256"/>
            <a:ext cx="215900" cy="144463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6200000" flipH="1">
            <a:off x="5623719" y="3032919"/>
            <a:ext cx="215900" cy="14446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H="1">
            <a:off x="3240088" y="3897313"/>
            <a:ext cx="287337" cy="71437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598" name="TextBox 7"/>
          <p:cNvSpPr txBox="1">
            <a:spLocks noChangeArrowheads="1"/>
          </p:cNvSpPr>
          <p:nvPr/>
        </p:nvSpPr>
        <p:spPr bwMode="auto">
          <a:xfrm>
            <a:off x="6738938" y="3141663"/>
            <a:ext cx="1073150" cy="30638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/>
              <a:t>SISMAR09</a:t>
            </a:r>
          </a:p>
        </p:txBody>
      </p:sp>
      <p:sp>
        <p:nvSpPr>
          <p:cNvPr id="110599" name="TextBox 8"/>
          <p:cNvSpPr txBox="1">
            <a:spLocks noChangeArrowheads="1"/>
          </p:cNvSpPr>
          <p:nvPr/>
        </p:nvSpPr>
        <p:spPr bwMode="auto">
          <a:xfrm>
            <a:off x="5435600" y="4508500"/>
            <a:ext cx="1308100" cy="3048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/>
              <a:t>3D Essaouira</a:t>
            </a:r>
          </a:p>
        </p:txBody>
      </p:sp>
      <p:sp>
        <p:nvSpPr>
          <p:cNvPr id="110600" name="TextBox 9"/>
          <p:cNvSpPr txBox="1">
            <a:spLocks noChangeArrowheads="1"/>
          </p:cNvSpPr>
          <p:nvPr/>
        </p:nvSpPr>
        <p:spPr bwMode="auto">
          <a:xfrm>
            <a:off x="3851275" y="4652963"/>
            <a:ext cx="950913" cy="3079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/>
              <a:t>GXT1400</a:t>
            </a:r>
          </a:p>
        </p:txBody>
      </p:sp>
      <p:sp>
        <p:nvSpPr>
          <p:cNvPr id="110601" name="TextBox 10"/>
          <p:cNvSpPr txBox="1">
            <a:spLocks noChangeArrowheads="1"/>
          </p:cNvSpPr>
          <p:nvPr/>
        </p:nvSpPr>
        <p:spPr bwMode="auto">
          <a:xfrm>
            <a:off x="971550" y="2636838"/>
            <a:ext cx="1169988" cy="5238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/>
              <a:t>GXT1100 &amp; </a:t>
            </a:r>
          </a:p>
          <a:p>
            <a:r>
              <a:rPr lang="en-GB" sz="1400" b="1"/>
              <a:t>89 series</a:t>
            </a:r>
          </a:p>
        </p:txBody>
      </p:sp>
      <p:cxnSp>
        <p:nvCxnSpPr>
          <p:cNvPr id="12" name="Straight Arrow Connector 11"/>
          <p:cNvCxnSpPr>
            <a:stCxn id="110598" idx="1"/>
          </p:cNvCxnSpPr>
          <p:nvPr/>
        </p:nvCxnSpPr>
        <p:spPr>
          <a:xfrm rot="10800000">
            <a:off x="5730875" y="3141663"/>
            <a:ext cx="1008063" cy="153987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V="1">
            <a:off x="4926806" y="3505995"/>
            <a:ext cx="1019175" cy="1008062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3995738" y="4221163"/>
            <a:ext cx="719137" cy="1587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0601" idx="3"/>
          </p:cNvCxnSpPr>
          <p:nvPr/>
        </p:nvCxnSpPr>
        <p:spPr>
          <a:xfrm>
            <a:off x="2141538" y="2898775"/>
            <a:ext cx="1208087" cy="962025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606" name="Title 18"/>
          <p:cNvSpPr>
            <a:spLocks noGrp="1"/>
          </p:cNvSpPr>
          <p:nvPr>
            <p:ph type="title"/>
          </p:nvPr>
        </p:nvSpPr>
        <p:spPr>
          <a:xfrm>
            <a:off x="381000" y="457200"/>
            <a:ext cx="8518525" cy="304800"/>
          </a:xfrm>
        </p:spPr>
        <p:txBody>
          <a:bodyPr/>
          <a:lstStyle/>
          <a:p>
            <a:r>
              <a:rPr lang="en-GB" smtClean="0"/>
              <a:t>SDR observations (approx locations) – Nova Scotia &amp; Morocco</a:t>
            </a:r>
          </a:p>
        </p:txBody>
      </p:sp>
      <p:sp>
        <p:nvSpPr>
          <p:cNvPr id="110607" name="Rectangle 19"/>
          <p:cNvSpPr>
            <a:spLocks noChangeArrowheads="1"/>
          </p:cNvSpPr>
          <p:nvPr/>
        </p:nvSpPr>
        <p:spPr bwMode="auto">
          <a:xfrm>
            <a:off x="1905000" y="6172200"/>
            <a:ext cx="5807075" cy="2841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bg1"/>
                </a:solidFill>
              </a:rPr>
              <a:t>Reconstruction after Fig. 3.6 (b) Louden et. al. 2010; SDR identification PFA project</a:t>
            </a:r>
          </a:p>
        </p:txBody>
      </p:sp>
      <p:sp>
        <p:nvSpPr>
          <p:cNvPr id="110608" name="TextBox 16"/>
          <p:cNvSpPr txBox="1">
            <a:spLocks noChangeArrowheads="1"/>
          </p:cNvSpPr>
          <p:nvPr/>
        </p:nvSpPr>
        <p:spPr bwMode="auto">
          <a:xfrm>
            <a:off x="5795963" y="3789363"/>
            <a:ext cx="1214437" cy="5175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/>
              <a:t>Roeser 2002</a:t>
            </a:r>
            <a:endParaRPr lang="en-US" sz="1400" b="1"/>
          </a:p>
        </p:txBody>
      </p:sp>
      <p:cxnSp>
        <p:nvCxnSpPr>
          <p:cNvPr id="19" name="Straight Connector 18"/>
          <p:cNvCxnSpPr/>
          <p:nvPr/>
        </p:nvCxnSpPr>
        <p:spPr>
          <a:xfrm rot="16200000" flipH="1">
            <a:off x="5256213" y="3178175"/>
            <a:ext cx="215900" cy="142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V="1">
            <a:off x="5508625" y="3429000"/>
            <a:ext cx="287338" cy="287338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86800" cy="304800"/>
          </a:xfrm>
        </p:spPr>
        <p:txBody>
          <a:bodyPr/>
          <a:lstStyle/>
          <a:p>
            <a:r>
              <a:rPr lang="en-GB" sz="2000" smtClean="0"/>
              <a:t>KEY CONCLUSIONS</a:t>
            </a:r>
            <a:endParaRPr lang="en-US" sz="2000" smtClean="0"/>
          </a:p>
        </p:txBody>
      </p:sp>
      <p:sp>
        <p:nvSpPr>
          <p:cNvPr id="116738" name="TextBox 2"/>
          <p:cNvSpPr txBox="1">
            <a:spLocks noChangeArrowheads="1"/>
          </p:cNvSpPr>
          <p:nvPr/>
        </p:nvSpPr>
        <p:spPr bwMode="auto">
          <a:xfrm>
            <a:off x="755650" y="1143000"/>
            <a:ext cx="7129463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Nova Scotia and Morocco are conjugate volcanic passive margins</a:t>
            </a:r>
          </a:p>
          <a:p>
            <a:pPr>
              <a:buFont typeface="Arial" charset="0"/>
              <a:buChar char="•"/>
            </a:pPr>
            <a:endParaRPr lang="en-GB" sz="200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Salt basins are wholly confined to continental crust stretched in the Late(?) Triassic</a:t>
            </a:r>
          </a:p>
          <a:p>
            <a:pPr>
              <a:buFont typeface="Arial" charset="0"/>
              <a:buChar char="•"/>
            </a:pPr>
            <a:endParaRPr lang="en-GB" sz="200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Subaerial spreading initiated by CAMP event in the Earliest Jurassic</a:t>
            </a:r>
          </a:p>
          <a:p>
            <a:pPr>
              <a:buFont typeface="Arial" charset="0"/>
              <a:buChar char="•"/>
            </a:pPr>
            <a:endParaRPr lang="en-GB" sz="200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Initial post rift water depths therefore probably less than 200m may have favoured anoxic conditions - </a:t>
            </a:r>
            <a:r>
              <a:rPr lang="en-GB" sz="2000" b="1">
                <a:solidFill>
                  <a:schemeClr val="bg1"/>
                </a:solidFill>
              </a:rPr>
              <a:t>? a new petroleum system</a:t>
            </a:r>
          </a:p>
          <a:p>
            <a:pPr>
              <a:buFont typeface="Arial" charset="0"/>
              <a:buChar char="•"/>
            </a:pPr>
            <a:endParaRPr lang="en-GB" sz="200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Avalon (Late J-EK) deltas record response to the Avalon uplift due to Newfoundland –Iberia rifting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2416175"/>
            <a:ext cx="7772400" cy="1470025"/>
          </a:xfrm>
        </p:spPr>
        <p:txBody>
          <a:bodyPr/>
          <a:lstStyle/>
          <a:p>
            <a:pPr marL="457200" indent="-457200"/>
            <a:r>
              <a:rPr lang="en-US" dirty="0" smtClean="0"/>
              <a:t>Basin</a:t>
            </a:r>
            <a:r>
              <a:rPr lang="en-US" dirty="0" smtClean="0"/>
              <a:t> Architecture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>
              <a:cs typeface="ＭＳ Ｐゴシック" pitchFamily="-105" charset="-128"/>
            </a:endParaRPr>
          </a:p>
        </p:txBody>
      </p:sp>
      <p:sp>
        <p:nvSpPr>
          <p:cNvPr id="3584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>
              <a:cs typeface="ＭＳ Ｐゴシック" pitchFamily="-105" charset="-128"/>
            </a:endParaRP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124200"/>
            <a:ext cx="5181600" cy="36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-228600"/>
            <a:ext cx="55626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2514600"/>
            <a:ext cx="7772400" cy="1470025"/>
          </a:xfrm>
        </p:spPr>
        <p:txBody>
          <a:bodyPr/>
          <a:lstStyle/>
          <a:p>
            <a:r>
              <a:rPr lang="en-US" dirty="0" smtClean="0"/>
              <a:t>Sequence </a:t>
            </a:r>
            <a:r>
              <a:rPr lang="en-US" dirty="0" err="1" smtClean="0"/>
              <a:t>Stratigraphy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fr-FR">
              <a:cs typeface="ＭＳ Ｐゴシック" pitchFamily="-105" charset="-128"/>
            </a:endParaRPr>
          </a:p>
        </p:txBody>
      </p:sp>
      <p:sp>
        <p:nvSpPr>
          <p:cNvPr id="17411" name="Rectangle 55"/>
          <p:cNvSpPr>
            <a:spLocks noChangeArrowheads="1"/>
          </p:cNvSpPr>
          <p:nvPr/>
        </p:nvSpPr>
        <p:spPr bwMode="auto">
          <a:xfrm>
            <a:off x="1090613" y="5564188"/>
            <a:ext cx="1030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i="1" u="sng">
                <a:solidFill>
                  <a:schemeClr val="bg1"/>
                </a:solidFill>
              </a:rPr>
              <a:t>190 Ma</a:t>
            </a:r>
          </a:p>
        </p:txBody>
      </p:sp>
      <p:pic>
        <p:nvPicPr>
          <p:cNvPr id="17412" name="Picture 6" descr="rotation_GeolPaleo_ECM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77" t="33560" r="30595" b="16849"/>
          <a:stretch>
            <a:fillRect/>
          </a:stretch>
        </p:blipFill>
        <p:spPr bwMode="auto">
          <a:xfrm>
            <a:off x="1125538" y="1839913"/>
            <a:ext cx="4068762" cy="173831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fr-FR">
              <a:cs typeface="ＭＳ Ｐゴシック" pitchFamily="-105" charset="-128"/>
            </a:endParaRPr>
          </a:p>
        </p:txBody>
      </p:sp>
      <p:sp>
        <p:nvSpPr>
          <p:cNvPr id="18435" name="Rectangle 55"/>
          <p:cNvSpPr>
            <a:spLocks noChangeArrowheads="1"/>
          </p:cNvSpPr>
          <p:nvPr/>
        </p:nvSpPr>
        <p:spPr bwMode="auto">
          <a:xfrm>
            <a:off x="1090613" y="5564188"/>
            <a:ext cx="1030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i="1" u="sng">
                <a:solidFill>
                  <a:schemeClr val="bg1"/>
                </a:solidFill>
              </a:rPr>
              <a:t>170 Ma</a:t>
            </a:r>
          </a:p>
        </p:txBody>
      </p:sp>
      <p:pic>
        <p:nvPicPr>
          <p:cNvPr id="18436" name="Picture 6" descr="rotation_GeolPaleo_BSM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51" t="30879" r="24725" b="13750"/>
          <a:stretch>
            <a:fillRect/>
          </a:stretch>
        </p:blipFill>
        <p:spPr bwMode="auto">
          <a:xfrm>
            <a:off x="1117600" y="1836738"/>
            <a:ext cx="4256088" cy="209391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SD_XSection_Pre_Baccaro_A3_faci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824" y="1035908"/>
            <a:ext cx="8210352" cy="4786184"/>
          </a:xfrm>
          <a:prstGeom prst="rect">
            <a:avLst/>
          </a:prstGeom>
        </p:spPr>
      </p:pic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Stratigraphy of the Middle Jurassic</a:t>
            </a:r>
            <a:endParaRPr lang="en-US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4294967295"/>
          </p:nvPr>
        </p:nvSpPr>
        <p:spPr bwMode="auto">
          <a:xfrm>
            <a:off x="0" y="5963395"/>
            <a:ext cx="6845300" cy="10541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None/>
            </a:pPr>
            <a:r>
              <a:rPr lang="en-US" sz="1400" dirty="0" smtClean="0"/>
              <a:t>Depositional architecture for each sequence</a:t>
            </a:r>
          </a:p>
          <a:p>
            <a:pPr eaLnBrk="1" hangingPunct="1">
              <a:buAutoNum type="arabicPeriod"/>
            </a:pPr>
            <a:r>
              <a:rPr lang="en-US" sz="1200" dirty="0" smtClean="0"/>
              <a:t>Prograding clastics, ending up with shallow marine carbonates</a:t>
            </a:r>
          </a:p>
          <a:p>
            <a:pPr eaLnBrk="1" hangingPunct="1">
              <a:buAutoNum type="arabicPeriod"/>
            </a:pPr>
            <a:r>
              <a:rPr lang="en-US" sz="1200" dirty="0" smtClean="0"/>
              <a:t>Expansion of shallow marine carbonate through time (1</a:t>
            </a:r>
            <a:r>
              <a:rPr lang="en-US" sz="1200" baseline="30000" dirty="0" smtClean="0"/>
              <a:t>st</a:t>
            </a:r>
            <a:r>
              <a:rPr lang="en-US" sz="1200" dirty="0" smtClean="0"/>
              <a:t> order transgression)</a:t>
            </a:r>
          </a:p>
        </p:txBody>
      </p:sp>
      <p:pic>
        <p:nvPicPr>
          <p:cNvPr id="8" name="Image 7" descr="Well_BaseMap_PreBaccaro.png"/>
          <p:cNvPicPr>
            <a:picLocks noChangeAspect="1"/>
          </p:cNvPicPr>
          <p:nvPr/>
        </p:nvPicPr>
        <p:blipFill>
          <a:blip r:embed="rId3" cstate="print"/>
          <a:srcRect l="42358" t="45363" r="48211" b="35605"/>
          <a:stretch>
            <a:fillRect/>
          </a:stretch>
        </p:blipFill>
        <p:spPr>
          <a:xfrm>
            <a:off x="7478778" y="3657600"/>
            <a:ext cx="1540902" cy="21303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8467642" y="818707"/>
            <a:ext cx="5277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00" b="1" i="1">
                <a:solidFill>
                  <a:srgbClr val="FF0000"/>
                </a:solidFill>
              </a:defRPr>
            </a:lvl1pPr>
          </a:lstStyle>
          <a:p>
            <a:r>
              <a:rPr lang="fr-FR" dirty="0" err="1"/>
              <a:t>North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262" y="818707"/>
            <a:ext cx="5485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00" b="1" i="1">
                <a:solidFill>
                  <a:srgbClr val="FF0000"/>
                </a:solidFill>
              </a:defRPr>
            </a:lvl1pPr>
          </a:lstStyle>
          <a:p>
            <a:r>
              <a:rPr lang="fr-FR" dirty="0"/>
              <a:t>South</a:t>
            </a:r>
          </a:p>
        </p:txBody>
      </p:sp>
      <p:pic>
        <p:nvPicPr>
          <p:cNvPr id="12" name="Image 11" descr="Nova Scotia Strati Chart Custom_Final.png"/>
          <p:cNvPicPr>
            <a:picLocks noChangeAspect="1"/>
          </p:cNvPicPr>
          <p:nvPr/>
        </p:nvPicPr>
        <p:blipFill>
          <a:blip r:embed="rId4" cstate="print"/>
          <a:srcRect l="19842" t="56633" r="36395" b="12908"/>
          <a:stretch>
            <a:fillRect/>
          </a:stretch>
        </p:blipFill>
        <p:spPr>
          <a:xfrm>
            <a:off x="6023727" y="5689076"/>
            <a:ext cx="2036189" cy="11689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 bwMode="auto">
          <a:xfrm>
            <a:off x="6900421" y="5816338"/>
            <a:ext cx="1168923" cy="395926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30" charset="-128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2649" y="4605185"/>
            <a:ext cx="2008683" cy="1258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Connecteur droit 18"/>
          <p:cNvCxnSpPr/>
          <p:nvPr/>
        </p:nvCxnSpPr>
        <p:spPr bwMode="auto">
          <a:xfrm rot="16200000" flipH="1">
            <a:off x="5868980" y="5043449"/>
            <a:ext cx="52077" cy="2667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Connecteur droit 23"/>
          <p:cNvCxnSpPr/>
          <p:nvPr/>
        </p:nvCxnSpPr>
        <p:spPr bwMode="auto">
          <a:xfrm rot="16200000" flipH="1">
            <a:off x="4400550" y="5284470"/>
            <a:ext cx="129540" cy="91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9834047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T200 </a:t>
            </a:r>
            <a:r>
              <a:rPr lang="en-US" dirty="0" smtClean="0">
                <a:sym typeface="Webdings"/>
              </a:rPr>
              <a:t></a:t>
            </a:r>
            <a:r>
              <a:rPr lang="en-US" dirty="0" smtClean="0"/>
              <a:t> J163 </a:t>
            </a:r>
            <a:r>
              <a:rPr lang="en-US" dirty="0" err="1" smtClean="0"/>
              <a:t>isopach</a:t>
            </a:r>
            <a:r>
              <a:rPr lang="en-US" dirty="0" smtClean="0"/>
              <a:t> map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5535320" y="999460"/>
            <a:ext cx="3608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i="1" dirty="0" err="1" smtClean="0">
                <a:solidFill>
                  <a:schemeClr val="bg1"/>
                </a:solidFill>
              </a:rPr>
              <a:t>Eq</a:t>
            </a:r>
            <a:r>
              <a:rPr lang="fr-FR" sz="1600" i="1" dirty="0" smtClean="0">
                <a:solidFill>
                  <a:schemeClr val="bg1"/>
                </a:solidFill>
              </a:rPr>
              <a:t>. Iroquois / Mohican / </a:t>
            </a:r>
            <a:r>
              <a:rPr lang="fr-FR" sz="1600" i="1" dirty="0" err="1" smtClean="0">
                <a:solidFill>
                  <a:schemeClr val="bg1"/>
                </a:solidFill>
              </a:rPr>
              <a:t>Scatarie</a:t>
            </a:r>
            <a:r>
              <a:rPr lang="fr-FR" sz="1600" i="1" dirty="0" smtClean="0">
                <a:solidFill>
                  <a:schemeClr val="bg1"/>
                </a:solidFill>
              </a:rPr>
              <a:t> Fm</a:t>
            </a:r>
            <a:endParaRPr lang="fr-FR" sz="1600" i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6463" b="9240"/>
          <a:stretch/>
        </p:blipFill>
        <p:spPr>
          <a:xfrm>
            <a:off x="0" y="1309583"/>
            <a:ext cx="9144000" cy="5548417"/>
          </a:xfrm>
          <a:prstGeom prst="rect">
            <a:avLst/>
          </a:prstGeom>
        </p:spPr>
      </p:pic>
      <p:pic>
        <p:nvPicPr>
          <p:cNvPr id="7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648"/>
          <a:stretch>
            <a:fillRect/>
          </a:stretch>
        </p:blipFill>
        <p:spPr bwMode="auto">
          <a:xfrm>
            <a:off x="96838" y="1011238"/>
            <a:ext cx="3453671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190500" y="2456953"/>
            <a:ext cx="3352800" cy="276722"/>
          </a:xfrm>
          <a:prstGeom prst="rect">
            <a:avLst/>
          </a:prstGeom>
          <a:noFill/>
          <a:ln w="28575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30" charset="-128"/>
            </a:endParaRPr>
          </a:p>
        </p:txBody>
      </p:sp>
      <p:sp>
        <p:nvSpPr>
          <p:cNvPr id="9" name="Double flèche verticale 8"/>
          <p:cNvSpPr/>
          <p:nvPr/>
        </p:nvSpPr>
        <p:spPr bwMode="auto">
          <a:xfrm>
            <a:off x="3578088" y="2449001"/>
            <a:ext cx="103367" cy="283101"/>
          </a:xfrm>
          <a:prstGeom prst="upDownArrow">
            <a:avLst/>
          </a:prstGeom>
          <a:solidFill>
            <a:srgbClr val="00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30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2944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985652"/>
            <a:ext cx="9144000" cy="58723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30" charset="-128"/>
            </a:endParaRPr>
          </a:p>
        </p:txBody>
      </p:sp>
      <p:sp>
        <p:nvSpPr>
          <p:cNvPr id="4" name="Titre 4"/>
          <p:cNvSpPr txBox="1">
            <a:spLocks/>
          </p:cNvSpPr>
          <p:nvPr/>
        </p:nvSpPr>
        <p:spPr>
          <a:xfrm>
            <a:off x="0" y="533400"/>
            <a:ext cx="9144000" cy="381000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70000"/>
              </a:lnSpc>
              <a:defRPr/>
            </a:pPr>
            <a:r>
              <a:rPr lang="fr-FR" sz="1800" b="1" kern="0" dirty="0" err="1" smtClean="0">
                <a:solidFill>
                  <a:schemeClr val="bg1"/>
                </a:solidFill>
              </a:rPr>
              <a:t>Jurassic</a:t>
            </a:r>
            <a:r>
              <a:rPr lang="fr-FR" sz="1800" b="1" kern="0" dirty="0" smtClean="0">
                <a:solidFill>
                  <a:schemeClr val="bg1"/>
                </a:solidFill>
              </a:rPr>
              <a:t> </a:t>
            </a:r>
            <a:r>
              <a:rPr lang="fr-FR" sz="1800" b="1" kern="0" dirty="0" err="1" smtClean="0">
                <a:solidFill>
                  <a:schemeClr val="bg1"/>
                </a:solidFill>
              </a:rPr>
              <a:t>modeling</a:t>
            </a:r>
            <a:r>
              <a:rPr lang="fr-FR" sz="1800" b="1" kern="0" dirty="0" smtClean="0">
                <a:solidFill>
                  <a:schemeClr val="bg1"/>
                </a:solidFill>
              </a:rPr>
              <a:t> </a:t>
            </a:r>
            <a:r>
              <a:rPr lang="fr-FR" sz="1800" b="1" kern="0" dirty="0" err="1" smtClean="0">
                <a:solidFill>
                  <a:schemeClr val="bg1"/>
                </a:solidFill>
              </a:rPr>
              <a:t>results</a:t>
            </a:r>
            <a:r>
              <a:rPr lang="fr-FR" sz="1800" b="1" kern="0" dirty="0" smtClean="0">
                <a:solidFill>
                  <a:schemeClr val="bg1"/>
                </a:solidFill>
              </a:rPr>
              <a:t> :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GDE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maps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dress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-up for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key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stratigraphic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intervals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Image 3" descr="MAP149-5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4563" b="23378"/>
          <a:stretch>
            <a:fillRect/>
          </a:stretch>
        </p:blipFill>
        <p:spPr bwMode="auto">
          <a:xfrm>
            <a:off x="2063579" y="2191430"/>
            <a:ext cx="4572006" cy="278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1698171" y="4989707"/>
            <a:ext cx="53557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LATE JURASSIC FORMATION </a:t>
            </a:r>
          </a:p>
          <a:p>
            <a:pPr algn="ctr"/>
            <a:r>
              <a:rPr lang="fr-FR" sz="1200" b="1" dirty="0" smtClean="0"/>
              <a:t> MICMAC - BACCARO - LOWER MISSISAUGA</a:t>
            </a:r>
            <a:endParaRPr lang="fr-F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en-US" smtClean="0"/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33500" y="3575050"/>
            <a:ext cx="6351588" cy="1589088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en-US" smtClean="0"/>
          </a:p>
        </p:txBody>
      </p:sp>
      <p:grpSp>
        <p:nvGrpSpPr>
          <p:cNvPr id="36867" name="Group 24"/>
          <p:cNvGrpSpPr>
            <a:grpSpLocks/>
          </p:cNvGrpSpPr>
          <p:nvPr/>
        </p:nvGrpSpPr>
        <p:grpSpPr bwMode="auto">
          <a:xfrm>
            <a:off x="0" y="9525"/>
            <a:ext cx="9144000" cy="6848475"/>
            <a:chOff x="0" y="9525"/>
            <a:chExt cx="9144000" cy="6848475"/>
          </a:xfrm>
        </p:grpSpPr>
        <p:sp>
          <p:nvSpPr>
            <p:cNvPr id="36868" name="Rectangle 5"/>
            <p:cNvSpPr>
              <a:spLocks noChangeArrowheads="1"/>
            </p:cNvSpPr>
            <p:nvPr/>
          </p:nvSpPr>
          <p:spPr bwMode="auto">
            <a:xfrm>
              <a:off x="0" y="9525"/>
              <a:ext cx="9144000" cy="68484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latin typeface="Times" pitchFamily="18" charset="0"/>
              </a:endParaRPr>
            </a:p>
          </p:txBody>
        </p:sp>
        <p:pic>
          <p:nvPicPr>
            <p:cNvPr id="36869" name="Picture 6" descr="CNSOPB_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52663" y="1422400"/>
              <a:ext cx="4618038" cy="1063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0" name="Picture 7" descr="sig-e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19425" y="4057650"/>
              <a:ext cx="3543300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1" name="Picture 8" descr="LogoBA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91225" y="4354513"/>
              <a:ext cx="3067050" cy="1084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2" name="Picture 9" descr="Picture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43650" y="617538"/>
              <a:ext cx="2266950" cy="569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3" name="Picture 10" descr="LogoOETR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509963" y="663575"/>
              <a:ext cx="2062163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4" name="Picture 11" descr="LogoNSDOE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15950" y="500063"/>
              <a:ext cx="2176463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5" name="Picture 12" descr="LogoGSC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876675" y="2533650"/>
              <a:ext cx="1343025" cy="1343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6" name="Picture 13" descr="LogoDal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12763" y="2787650"/>
              <a:ext cx="2371725" cy="774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7" name="Picture 14" descr="Logo_SaintMarys1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905500" y="2597150"/>
              <a:ext cx="2747963" cy="1060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8" name="Picture 15" descr="beicip-franlab-logo1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95250" y="4645025"/>
              <a:ext cx="3219450" cy="612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9" name="Picture 16" descr="logo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766888" y="5653088"/>
              <a:ext cx="1285875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0" name="Picture 17" descr="logo_tgs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76213" y="5629275"/>
              <a:ext cx="1319213" cy="842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1" name="Picture 18" descr="ion_gxt_154x128b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5000625" y="5637213"/>
              <a:ext cx="1343025" cy="1116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2" name="Picture 19" descr="fugro_hi_res_logo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467100" y="5751513"/>
              <a:ext cx="1152525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3" name="Picture 20" descr="ggl2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7877175" y="5700713"/>
              <a:ext cx="952500" cy="88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4" name="Picture 21" descr="ifremer150b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3267075" y="4538663"/>
              <a:ext cx="2709863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5" name="Picture 22" descr="IHS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6600825" y="5729288"/>
              <a:ext cx="838200" cy="8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Allochthonous salt movement related to Jurassic delta loading</a:t>
            </a:r>
            <a:endParaRPr lang="en-US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864" y="1193525"/>
            <a:ext cx="9024136" cy="566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rme libre 4"/>
          <p:cNvSpPr/>
          <p:nvPr/>
        </p:nvSpPr>
        <p:spPr bwMode="auto">
          <a:xfrm>
            <a:off x="6780646" y="2872874"/>
            <a:ext cx="1529772" cy="1384326"/>
          </a:xfrm>
          <a:custGeom>
            <a:avLst/>
            <a:gdLst>
              <a:gd name="connsiteX0" fmla="*/ 15009 w 1529772"/>
              <a:gd name="connsiteY0" fmla="*/ 955964 h 1399309"/>
              <a:gd name="connsiteX1" fmla="*/ 153554 w 1529772"/>
              <a:gd name="connsiteY1" fmla="*/ 796637 h 1399309"/>
              <a:gd name="connsiteX2" fmla="*/ 222827 w 1529772"/>
              <a:gd name="connsiteY2" fmla="*/ 741219 h 1399309"/>
              <a:gd name="connsiteX3" fmla="*/ 174336 w 1529772"/>
              <a:gd name="connsiteY3" fmla="*/ 581891 h 1399309"/>
              <a:gd name="connsiteX4" fmla="*/ 264390 w 1529772"/>
              <a:gd name="connsiteY4" fmla="*/ 505691 h 1399309"/>
              <a:gd name="connsiteX5" fmla="*/ 278245 w 1529772"/>
              <a:gd name="connsiteY5" fmla="*/ 367146 h 1399309"/>
              <a:gd name="connsiteX6" fmla="*/ 361372 w 1529772"/>
              <a:gd name="connsiteY6" fmla="*/ 193964 h 1399309"/>
              <a:gd name="connsiteX7" fmla="*/ 562263 w 1529772"/>
              <a:gd name="connsiteY7" fmla="*/ 228600 h 1399309"/>
              <a:gd name="connsiteX8" fmla="*/ 756227 w 1529772"/>
              <a:gd name="connsiteY8" fmla="*/ 166255 h 1399309"/>
              <a:gd name="connsiteX9" fmla="*/ 839354 w 1529772"/>
              <a:gd name="connsiteY9" fmla="*/ 138546 h 1399309"/>
              <a:gd name="connsiteX10" fmla="*/ 1012536 w 1529772"/>
              <a:gd name="connsiteY10" fmla="*/ 34637 h 1399309"/>
              <a:gd name="connsiteX11" fmla="*/ 1144154 w 1529772"/>
              <a:gd name="connsiteY11" fmla="*/ 20782 h 1399309"/>
              <a:gd name="connsiteX12" fmla="*/ 1206499 w 1529772"/>
              <a:gd name="connsiteY12" fmla="*/ 159328 h 1399309"/>
              <a:gd name="connsiteX13" fmla="*/ 1241136 w 1529772"/>
              <a:gd name="connsiteY13" fmla="*/ 200891 h 1399309"/>
              <a:gd name="connsiteX14" fmla="*/ 1206499 w 1529772"/>
              <a:gd name="connsiteY14" fmla="*/ 311728 h 1399309"/>
              <a:gd name="connsiteX15" fmla="*/ 1227281 w 1529772"/>
              <a:gd name="connsiteY15" fmla="*/ 436419 h 1399309"/>
              <a:gd name="connsiteX16" fmla="*/ 1414318 w 1529772"/>
              <a:gd name="connsiteY16" fmla="*/ 609600 h 1399309"/>
              <a:gd name="connsiteX17" fmla="*/ 1525154 w 1529772"/>
              <a:gd name="connsiteY17" fmla="*/ 810491 h 1399309"/>
              <a:gd name="connsiteX18" fmla="*/ 1442027 w 1529772"/>
              <a:gd name="connsiteY18" fmla="*/ 865909 h 1399309"/>
              <a:gd name="connsiteX19" fmla="*/ 1414318 w 1529772"/>
              <a:gd name="connsiteY19" fmla="*/ 949037 h 1399309"/>
              <a:gd name="connsiteX20" fmla="*/ 1324263 w 1529772"/>
              <a:gd name="connsiteY20" fmla="*/ 907473 h 1399309"/>
              <a:gd name="connsiteX21" fmla="*/ 1254990 w 1529772"/>
              <a:gd name="connsiteY21" fmla="*/ 1004455 h 1399309"/>
              <a:gd name="connsiteX22" fmla="*/ 1227281 w 1529772"/>
              <a:gd name="connsiteY22" fmla="*/ 1156855 h 1399309"/>
              <a:gd name="connsiteX23" fmla="*/ 1040245 w 1529772"/>
              <a:gd name="connsiteY23" fmla="*/ 1212273 h 1399309"/>
              <a:gd name="connsiteX24" fmla="*/ 887845 w 1529772"/>
              <a:gd name="connsiteY24" fmla="*/ 1205346 h 1399309"/>
              <a:gd name="connsiteX25" fmla="*/ 631536 w 1529772"/>
              <a:gd name="connsiteY25" fmla="*/ 1357746 h 1399309"/>
              <a:gd name="connsiteX26" fmla="*/ 472209 w 1529772"/>
              <a:gd name="connsiteY26" fmla="*/ 1392382 h 1399309"/>
              <a:gd name="connsiteX27" fmla="*/ 333663 w 1529772"/>
              <a:gd name="connsiteY27" fmla="*/ 1316182 h 1399309"/>
              <a:gd name="connsiteX28" fmla="*/ 181263 w 1529772"/>
              <a:gd name="connsiteY28" fmla="*/ 1156855 h 1399309"/>
              <a:gd name="connsiteX29" fmla="*/ 63499 w 1529772"/>
              <a:gd name="connsiteY29" fmla="*/ 1059873 h 1399309"/>
              <a:gd name="connsiteX30" fmla="*/ 15009 w 1529772"/>
              <a:gd name="connsiteY30" fmla="*/ 955964 h 1399309"/>
              <a:gd name="connsiteX0" fmla="*/ 15009 w 1529772"/>
              <a:gd name="connsiteY0" fmla="*/ 940553 h 1383898"/>
              <a:gd name="connsiteX1" fmla="*/ 153554 w 1529772"/>
              <a:gd name="connsiteY1" fmla="*/ 781226 h 1383898"/>
              <a:gd name="connsiteX2" fmla="*/ 222827 w 1529772"/>
              <a:gd name="connsiteY2" fmla="*/ 725808 h 1383898"/>
              <a:gd name="connsiteX3" fmla="*/ 174336 w 1529772"/>
              <a:gd name="connsiteY3" fmla="*/ 566480 h 1383898"/>
              <a:gd name="connsiteX4" fmla="*/ 264390 w 1529772"/>
              <a:gd name="connsiteY4" fmla="*/ 490280 h 1383898"/>
              <a:gd name="connsiteX5" fmla="*/ 278245 w 1529772"/>
              <a:gd name="connsiteY5" fmla="*/ 351735 h 1383898"/>
              <a:gd name="connsiteX6" fmla="*/ 361372 w 1529772"/>
              <a:gd name="connsiteY6" fmla="*/ 178553 h 1383898"/>
              <a:gd name="connsiteX7" fmla="*/ 562263 w 1529772"/>
              <a:gd name="connsiteY7" fmla="*/ 213189 h 1383898"/>
              <a:gd name="connsiteX8" fmla="*/ 756227 w 1529772"/>
              <a:gd name="connsiteY8" fmla="*/ 150844 h 1383898"/>
              <a:gd name="connsiteX9" fmla="*/ 839354 w 1529772"/>
              <a:gd name="connsiteY9" fmla="*/ 123135 h 1383898"/>
              <a:gd name="connsiteX10" fmla="*/ 1012536 w 1529772"/>
              <a:gd name="connsiteY10" fmla="*/ 19226 h 1383898"/>
              <a:gd name="connsiteX11" fmla="*/ 1180114 w 1529772"/>
              <a:gd name="connsiteY11" fmla="*/ 20782 h 1383898"/>
              <a:gd name="connsiteX12" fmla="*/ 1206499 w 1529772"/>
              <a:gd name="connsiteY12" fmla="*/ 143917 h 1383898"/>
              <a:gd name="connsiteX13" fmla="*/ 1241136 w 1529772"/>
              <a:gd name="connsiteY13" fmla="*/ 185480 h 1383898"/>
              <a:gd name="connsiteX14" fmla="*/ 1206499 w 1529772"/>
              <a:gd name="connsiteY14" fmla="*/ 296317 h 1383898"/>
              <a:gd name="connsiteX15" fmla="*/ 1227281 w 1529772"/>
              <a:gd name="connsiteY15" fmla="*/ 421008 h 1383898"/>
              <a:gd name="connsiteX16" fmla="*/ 1414318 w 1529772"/>
              <a:gd name="connsiteY16" fmla="*/ 594189 h 1383898"/>
              <a:gd name="connsiteX17" fmla="*/ 1525154 w 1529772"/>
              <a:gd name="connsiteY17" fmla="*/ 795080 h 1383898"/>
              <a:gd name="connsiteX18" fmla="*/ 1442027 w 1529772"/>
              <a:gd name="connsiteY18" fmla="*/ 850498 h 1383898"/>
              <a:gd name="connsiteX19" fmla="*/ 1414318 w 1529772"/>
              <a:gd name="connsiteY19" fmla="*/ 933626 h 1383898"/>
              <a:gd name="connsiteX20" fmla="*/ 1324263 w 1529772"/>
              <a:gd name="connsiteY20" fmla="*/ 892062 h 1383898"/>
              <a:gd name="connsiteX21" fmla="*/ 1254990 w 1529772"/>
              <a:gd name="connsiteY21" fmla="*/ 989044 h 1383898"/>
              <a:gd name="connsiteX22" fmla="*/ 1227281 w 1529772"/>
              <a:gd name="connsiteY22" fmla="*/ 1141444 h 1383898"/>
              <a:gd name="connsiteX23" fmla="*/ 1040245 w 1529772"/>
              <a:gd name="connsiteY23" fmla="*/ 1196862 h 1383898"/>
              <a:gd name="connsiteX24" fmla="*/ 887845 w 1529772"/>
              <a:gd name="connsiteY24" fmla="*/ 1189935 h 1383898"/>
              <a:gd name="connsiteX25" fmla="*/ 631536 w 1529772"/>
              <a:gd name="connsiteY25" fmla="*/ 1342335 h 1383898"/>
              <a:gd name="connsiteX26" fmla="*/ 472209 w 1529772"/>
              <a:gd name="connsiteY26" fmla="*/ 1376971 h 1383898"/>
              <a:gd name="connsiteX27" fmla="*/ 333663 w 1529772"/>
              <a:gd name="connsiteY27" fmla="*/ 1300771 h 1383898"/>
              <a:gd name="connsiteX28" fmla="*/ 181263 w 1529772"/>
              <a:gd name="connsiteY28" fmla="*/ 1141444 h 1383898"/>
              <a:gd name="connsiteX29" fmla="*/ 63499 w 1529772"/>
              <a:gd name="connsiteY29" fmla="*/ 1044462 h 1383898"/>
              <a:gd name="connsiteX30" fmla="*/ 15009 w 1529772"/>
              <a:gd name="connsiteY30" fmla="*/ 940553 h 1383898"/>
              <a:gd name="connsiteX0" fmla="*/ 15009 w 1529772"/>
              <a:gd name="connsiteY0" fmla="*/ 937128 h 1380473"/>
              <a:gd name="connsiteX1" fmla="*/ 153554 w 1529772"/>
              <a:gd name="connsiteY1" fmla="*/ 777801 h 1380473"/>
              <a:gd name="connsiteX2" fmla="*/ 222827 w 1529772"/>
              <a:gd name="connsiteY2" fmla="*/ 722383 h 1380473"/>
              <a:gd name="connsiteX3" fmla="*/ 174336 w 1529772"/>
              <a:gd name="connsiteY3" fmla="*/ 563055 h 1380473"/>
              <a:gd name="connsiteX4" fmla="*/ 264390 w 1529772"/>
              <a:gd name="connsiteY4" fmla="*/ 486855 h 1380473"/>
              <a:gd name="connsiteX5" fmla="*/ 278245 w 1529772"/>
              <a:gd name="connsiteY5" fmla="*/ 348310 h 1380473"/>
              <a:gd name="connsiteX6" fmla="*/ 361372 w 1529772"/>
              <a:gd name="connsiteY6" fmla="*/ 175128 h 1380473"/>
              <a:gd name="connsiteX7" fmla="*/ 562263 w 1529772"/>
              <a:gd name="connsiteY7" fmla="*/ 209764 h 1380473"/>
              <a:gd name="connsiteX8" fmla="*/ 756227 w 1529772"/>
              <a:gd name="connsiteY8" fmla="*/ 147419 h 1380473"/>
              <a:gd name="connsiteX9" fmla="*/ 839354 w 1529772"/>
              <a:gd name="connsiteY9" fmla="*/ 119710 h 1380473"/>
              <a:gd name="connsiteX10" fmla="*/ 1015105 w 1529772"/>
              <a:gd name="connsiteY10" fmla="*/ 36350 h 1380473"/>
              <a:gd name="connsiteX11" fmla="*/ 1180114 w 1529772"/>
              <a:gd name="connsiteY11" fmla="*/ 17357 h 1380473"/>
              <a:gd name="connsiteX12" fmla="*/ 1206499 w 1529772"/>
              <a:gd name="connsiteY12" fmla="*/ 140492 h 1380473"/>
              <a:gd name="connsiteX13" fmla="*/ 1241136 w 1529772"/>
              <a:gd name="connsiteY13" fmla="*/ 182055 h 1380473"/>
              <a:gd name="connsiteX14" fmla="*/ 1206499 w 1529772"/>
              <a:gd name="connsiteY14" fmla="*/ 292892 h 1380473"/>
              <a:gd name="connsiteX15" fmla="*/ 1227281 w 1529772"/>
              <a:gd name="connsiteY15" fmla="*/ 417583 h 1380473"/>
              <a:gd name="connsiteX16" fmla="*/ 1414318 w 1529772"/>
              <a:gd name="connsiteY16" fmla="*/ 590764 h 1380473"/>
              <a:gd name="connsiteX17" fmla="*/ 1525154 w 1529772"/>
              <a:gd name="connsiteY17" fmla="*/ 791655 h 1380473"/>
              <a:gd name="connsiteX18" fmla="*/ 1442027 w 1529772"/>
              <a:gd name="connsiteY18" fmla="*/ 847073 h 1380473"/>
              <a:gd name="connsiteX19" fmla="*/ 1414318 w 1529772"/>
              <a:gd name="connsiteY19" fmla="*/ 930201 h 1380473"/>
              <a:gd name="connsiteX20" fmla="*/ 1324263 w 1529772"/>
              <a:gd name="connsiteY20" fmla="*/ 888637 h 1380473"/>
              <a:gd name="connsiteX21" fmla="*/ 1254990 w 1529772"/>
              <a:gd name="connsiteY21" fmla="*/ 985619 h 1380473"/>
              <a:gd name="connsiteX22" fmla="*/ 1227281 w 1529772"/>
              <a:gd name="connsiteY22" fmla="*/ 1138019 h 1380473"/>
              <a:gd name="connsiteX23" fmla="*/ 1040245 w 1529772"/>
              <a:gd name="connsiteY23" fmla="*/ 1193437 h 1380473"/>
              <a:gd name="connsiteX24" fmla="*/ 887845 w 1529772"/>
              <a:gd name="connsiteY24" fmla="*/ 1186510 h 1380473"/>
              <a:gd name="connsiteX25" fmla="*/ 631536 w 1529772"/>
              <a:gd name="connsiteY25" fmla="*/ 1338910 h 1380473"/>
              <a:gd name="connsiteX26" fmla="*/ 472209 w 1529772"/>
              <a:gd name="connsiteY26" fmla="*/ 1373546 h 1380473"/>
              <a:gd name="connsiteX27" fmla="*/ 333663 w 1529772"/>
              <a:gd name="connsiteY27" fmla="*/ 1297346 h 1380473"/>
              <a:gd name="connsiteX28" fmla="*/ 181263 w 1529772"/>
              <a:gd name="connsiteY28" fmla="*/ 1138019 h 1380473"/>
              <a:gd name="connsiteX29" fmla="*/ 63499 w 1529772"/>
              <a:gd name="connsiteY29" fmla="*/ 1041037 h 1380473"/>
              <a:gd name="connsiteX30" fmla="*/ 15009 w 1529772"/>
              <a:gd name="connsiteY30" fmla="*/ 937128 h 1380473"/>
              <a:gd name="connsiteX0" fmla="*/ 15009 w 1529772"/>
              <a:gd name="connsiteY0" fmla="*/ 937128 h 1384326"/>
              <a:gd name="connsiteX1" fmla="*/ 153554 w 1529772"/>
              <a:gd name="connsiteY1" fmla="*/ 777801 h 1384326"/>
              <a:gd name="connsiteX2" fmla="*/ 222827 w 1529772"/>
              <a:gd name="connsiteY2" fmla="*/ 722383 h 1384326"/>
              <a:gd name="connsiteX3" fmla="*/ 174336 w 1529772"/>
              <a:gd name="connsiteY3" fmla="*/ 563055 h 1384326"/>
              <a:gd name="connsiteX4" fmla="*/ 264390 w 1529772"/>
              <a:gd name="connsiteY4" fmla="*/ 486855 h 1384326"/>
              <a:gd name="connsiteX5" fmla="*/ 278245 w 1529772"/>
              <a:gd name="connsiteY5" fmla="*/ 348310 h 1384326"/>
              <a:gd name="connsiteX6" fmla="*/ 361372 w 1529772"/>
              <a:gd name="connsiteY6" fmla="*/ 175128 h 1384326"/>
              <a:gd name="connsiteX7" fmla="*/ 562263 w 1529772"/>
              <a:gd name="connsiteY7" fmla="*/ 209764 h 1384326"/>
              <a:gd name="connsiteX8" fmla="*/ 756227 w 1529772"/>
              <a:gd name="connsiteY8" fmla="*/ 147419 h 1384326"/>
              <a:gd name="connsiteX9" fmla="*/ 839354 w 1529772"/>
              <a:gd name="connsiteY9" fmla="*/ 119710 h 1384326"/>
              <a:gd name="connsiteX10" fmla="*/ 1015105 w 1529772"/>
              <a:gd name="connsiteY10" fmla="*/ 36350 h 1384326"/>
              <a:gd name="connsiteX11" fmla="*/ 1180114 w 1529772"/>
              <a:gd name="connsiteY11" fmla="*/ 17357 h 1384326"/>
              <a:gd name="connsiteX12" fmla="*/ 1206499 w 1529772"/>
              <a:gd name="connsiteY12" fmla="*/ 140492 h 1384326"/>
              <a:gd name="connsiteX13" fmla="*/ 1241136 w 1529772"/>
              <a:gd name="connsiteY13" fmla="*/ 182055 h 1384326"/>
              <a:gd name="connsiteX14" fmla="*/ 1206499 w 1529772"/>
              <a:gd name="connsiteY14" fmla="*/ 292892 h 1384326"/>
              <a:gd name="connsiteX15" fmla="*/ 1227281 w 1529772"/>
              <a:gd name="connsiteY15" fmla="*/ 417583 h 1384326"/>
              <a:gd name="connsiteX16" fmla="*/ 1414318 w 1529772"/>
              <a:gd name="connsiteY16" fmla="*/ 590764 h 1384326"/>
              <a:gd name="connsiteX17" fmla="*/ 1525154 w 1529772"/>
              <a:gd name="connsiteY17" fmla="*/ 791655 h 1384326"/>
              <a:gd name="connsiteX18" fmla="*/ 1442027 w 1529772"/>
              <a:gd name="connsiteY18" fmla="*/ 847073 h 1384326"/>
              <a:gd name="connsiteX19" fmla="*/ 1414318 w 1529772"/>
              <a:gd name="connsiteY19" fmla="*/ 930201 h 1384326"/>
              <a:gd name="connsiteX20" fmla="*/ 1324263 w 1529772"/>
              <a:gd name="connsiteY20" fmla="*/ 888637 h 1384326"/>
              <a:gd name="connsiteX21" fmla="*/ 1254990 w 1529772"/>
              <a:gd name="connsiteY21" fmla="*/ 985619 h 1384326"/>
              <a:gd name="connsiteX22" fmla="*/ 1227281 w 1529772"/>
              <a:gd name="connsiteY22" fmla="*/ 1138019 h 1384326"/>
              <a:gd name="connsiteX23" fmla="*/ 1040245 w 1529772"/>
              <a:gd name="connsiteY23" fmla="*/ 1193437 h 1384326"/>
              <a:gd name="connsiteX24" fmla="*/ 887845 w 1529772"/>
              <a:gd name="connsiteY24" fmla="*/ 1186510 h 1384326"/>
              <a:gd name="connsiteX25" fmla="*/ 631536 w 1529772"/>
              <a:gd name="connsiteY25" fmla="*/ 1338910 h 1384326"/>
              <a:gd name="connsiteX26" fmla="*/ 472209 w 1529772"/>
              <a:gd name="connsiteY26" fmla="*/ 1373546 h 1384326"/>
              <a:gd name="connsiteX27" fmla="*/ 289998 w 1529772"/>
              <a:gd name="connsiteY27" fmla="*/ 1274229 h 1384326"/>
              <a:gd name="connsiteX28" fmla="*/ 181263 w 1529772"/>
              <a:gd name="connsiteY28" fmla="*/ 1138019 h 1384326"/>
              <a:gd name="connsiteX29" fmla="*/ 63499 w 1529772"/>
              <a:gd name="connsiteY29" fmla="*/ 1041037 h 1384326"/>
              <a:gd name="connsiteX30" fmla="*/ 15009 w 1529772"/>
              <a:gd name="connsiteY30" fmla="*/ 937128 h 1384326"/>
              <a:gd name="connsiteX0" fmla="*/ 15009 w 1529772"/>
              <a:gd name="connsiteY0" fmla="*/ 937128 h 1384326"/>
              <a:gd name="connsiteX1" fmla="*/ 153554 w 1529772"/>
              <a:gd name="connsiteY1" fmla="*/ 777801 h 1384326"/>
              <a:gd name="connsiteX2" fmla="*/ 222827 w 1529772"/>
              <a:gd name="connsiteY2" fmla="*/ 722383 h 1384326"/>
              <a:gd name="connsiteX3" fmla="*/ 174336 w 1529772"/>
              <a:gd name="connsiteY3" fmla="*/ 563055 h 1384326"/>
              <a:gd name="connsiteX4" fmla="*/ 264390 w 1529772"/>
              <a:gd name="connsiteY4" fmla="*/ 486855 h 1384326"/>
              <a:gd name="connsiteX5" fmla="*/ 278245 w 1529772"/>
              <a:gd name="connsiteY5" fmla="*/ 348310 h 1384326"/>
              <a:gd name="connsiteX6" fmla="*/ 361372 w 1529772"/>
              <a:gd name="connsiteY6" fmla="*/ 175128 h 1384326"/>
              <a:gd name="connsiteX7" fmla="*/ 562263 w 1529772"/>
              <a:gd name="connsiteY7" fmla="*/ 209764 h 1384326"/>
              <a:gd name="connsiteX8" fmla="*/ 756227 w 1529772"/>
              <a:gd name="connsiteY8" fmla="*/ 147419 h 1384326"/>
              <a:gd name="connsiteX9" fmla="*/ 839354 w 1529772"/>
              <a:gd name="connsiteY9" fmla="*/ 119710 h 1384326"/>
              <a:gd name="connsiteX10" fmla="*/ 1015105 w 1529772"/>
              <a:gd name="connsiteY10" fmla="*/ 36350 h 1384326"/>
              <a:gd name="connsiteX11" fmla="*/ 1180114 w 1529772"/>
              <a:gd name="connsiteY11" fmla="*/ 17357 h 1384326"/>
              <a:gd name="connsiteX12" fmla="*/ 1206499 w 1529772"/>
              <a:gd name="connsiteY12" fmla="*/ 140492 h 1384326"/>
              <a:gd name="connsiteX13" fmla="*/ 1241136 w 1529772"/>
              <a:gd name="connsiteY13" fmla="*/ 182055 h 1384326"/>
              <a:gd name="connsiteX14" fmla="*/ 1206499 w 1529772"/>
              <a:gd name="connsiteY14" fmla="*/ 292892 h 1384326"/>
              <a:gd name="connsiteX15" fmla="*/ 1227281 w 1529772"/>
              <a:gd name="connsiteY15" fmla="*/ 417583 h 1384326"/>
              <a:gd name="connsiteX16" fmla="*/ 1414318 w 1529772"/>
              <a:gd name="connsiteY16" fmla="*/ 590764 h 1384326"/>
              <a:gd name="connsiteX17" fmla="*/ 1525154 w 1529772"/>
              <a:gd name="connsiteY17" fmla="*/ 791655 h 1384326"/>
              <a:gd name="connsiteX18" fmla="*/ 1442027 w 1529772"/>
              <a:gd name="connsiteY18" fmla="*/ 847073 h 1384326"/>
              <a:gd name="connsiteX19" fmla="*/ 1414318 w 1529772"/>
              <a:gd name="connsiteY19" fmla="*/ 930201 h 1384326"/>
              <a:gd name="connsiteX20" fmla="*/ 1324263 w 1529772"/>
              <a:gd name="connsiteY20" fmla="*/ 888637 h 1384326"/>
              <a:gd name="connsiteX21" fmla="*/ 1254990 w 1529772"/>
              <a:gd name="connsiteY21" fmla="*/ 985619 h 1384326"/>
              <a:gd name="connsiteX22" fmla="*/ 1227281 w 1529772"/>
              <a:gd name="connsiteY22" fmla="*/ 1138019 h 1384326"/>
              <a:gd name="connsiteX23" fmla="*/ 1040245 w 1529772"/>
              <a:gd name="connsiteY23" fmla="*/ 1193437 h 1384326"/>
              <a:gd name="connsiteX24" fmla="*/ 875003 w 1529772"/>
              <a:gd name="connsiteY24" fmla="*/ 1212195 h 1384326"/>
              <a:gd name="connsiteX25" fmla="*/ 631536 w 1529772"/>
              <a:gd name="connsiteY25" fmla="*/ 1338910 h 1384326"/>
              <a:gd name="connsiteX26" fmla="*/ 472209 w 1529772"/>
              <a:gd name="connsiteY26" fmla="*/ 1373546 h 1384326"/>
              <a:gd name="connsiteX27" fmla="*/ 289998 w 1529772"/>
              <a:gd name="connsiteY27" fmla="*/ 1274229 h 1384326"/>
              <a:gd name="connsiteX28" fmla="*/ 181263 w 1529772"/>
              <a:gd name="connsiteY28" fmla="*/ 1138019 h 1384326"/>
              <a:gd name="connsiteX29" fmla="*/ 63499 w 1529772"/>
              <a:gd name="connsiteY29" fmla="*/ 1041037 h 1384326"/>
              <a:gd name="connsiteX30" fmla="*/ 15009 w 1529772"/>
              <a:gd name="connsiteY30" fmla="*/ 937128 h 1384326"/>
              <a:gd name="connsiteX0" fmla="*/ 15009 w 1529772"/>
              <a:gd name="connsiteY0" fmla="*/ 937128 h 1384326"/>
              <a:gd name="connsiteX1" fmla="*/ 153554 w 1529772"/>
              <a:gd name="connsiteY1" fmla="*/ 777801 h 1384326"/>
              <a:gd name="connsiteX2" fmla="*/ 222827 w 1529772"/>
              <a:gd name="connsiteY2" fmla="*/ 722383 h 1384326"/>
              <a:gd name="connsiteX3" fmla="*/ 174336 w 1529772"/>
              <a:gd name="connsiteY3" fmla="*/ 563055 h 1384326"/>
              <a:gd name="connsiteX4" fmla="*/ 264390 w 1529772"/>
              <a:gd name="connsiteY4" fmla="*/ 486855 h 1384326"/>
              <a:gd name="connsiteX5" fmla="*/ 278245 w 1529772"/>
              <a:gd name="connsiteY5" fmla="*/ 348310 h 1384326"/>
              <a:gd name="connsiteX6" fmla="*/ 361372 w 1529772"/>
              <a:gd name="connsiteY6" fmla="*/ 175128 h 1384326"/>
              <a:gd name="connsiteX7" fmla="*/ 562263 w 1529772"/>
              <a:gd name="connsiteY7" fmla="*/ 209764 h 1384326"/>
              <a:gd name="connsiteX8" fmla="*/ 756227 w 1529772"/>
              <a:gd name="connsiteY8" fmla="*/ 147419 h 1384326"/>
              <a:gd name="connsiteX9" fmla="*/ 839354 w 1529772"/>
              <a:gd name="connsiteY9" fmla="*/ 119710 h 1384326"/>
              <a:gd name="connsiteX10" fmla="*/ 1015105 w 1529772"/>
              <a:gd name="connsiteY10" fmla="*/ 36350 h 1384326"/>
              <a:gd name="connsiteX11" fmla="*/ 1180114 w 1529772"/>
              <a:gd name="connsiteY11" fmla="*/ 17357 h 1384326"/>
              <a:gd name="connsiteX12" fmla="*/ 1206499 w 1529772"/>
              <a:gd name="connsiteY12" fmla="*/ 140492 h 1384326"/>
              <a:gd name="connsiteX13" fmla="*/ 1241136 w 1529772"/>
              <a:gd name="connsiteY13" fmla="*/ 182055 h 1384326"/>
              <a:gd name="connsiteX14" fmla="*/ 1206499 w 1529772"/>
              <a:gd name="connsiteY14" fmla="*/ 292892 h 1384326"/>
              <a:gd name="connsiteX15" fmla="*/ 1227281 w 1529772"/>
              <a:gd name="connsiteY15" fmla="*/ 417583 h 1384326"/>
              <a:gd name="connsiteX16" fmla="*/ 1414318 w 1529772"/>
              <a:gd name="connsiteY16" fmla="*/ 590764 h 1384326"/>
              <a:gd name="connsiteX17" fmla="*/ 1525154 w 1529772"/>
              <a:gd name="connsiteY17" fmla="*/ 791655 h 1384326"/>
              <a:gd name="connsiteX18" fmla="*/ 1442027 w 1529772"/>
              <a:gd name="connsiteY18" fmla="*/ 847073 h 1384326"/>
              <a:gd name="connsiteX19" fmla="*/ 1414318 w 1529772"/>
              <a:gd name="connsiteY19" fmla="*/ 930201 h 1384326"/>
              <a:gd name="connsiteX20" fmla="*/ 1324263 w 1529772"/>
              <a:gd name="connsiteY20" fmla="*/ 888637 h 1384326"/>
              <a:gd name="connsiteX21" fmla="*/ 1265265 w 1529772"/>
              <a:gd name="connsiteY21" fmla="*/ 1047264 h 1384326"/>
              <a:gd name="connsiteX22" fmla="*/ 1227281 w 1529772"/>
              <a:gd name="connsiteY22" fmla="*/ 1138019 h 1384326"/>
              <a:gd name="connsiteX23" fmla="*/ 1040245 w 1529772"/>
              <a:gd name="connsiteY23" fmla="*/ 1193437 h 1384326"/>
              <a:gd name="connsiteX24" fmla="*/ 875003 w 1529772"/>
              <a:gd name="connsiteY24" fmla="*/ 1212195 h 1384326"/>
              <a:gd name="connsiteX25" fmla="*/ 631536 w 1529772"/>
              <a:gd name="connsiteY25" fmla="*/ 1338910 h 1384326"/>
              <a:gd name="connsiteX26" fmla="*/ 472209 w 1529772"/>
              <a:gd name="connsiteY26" fmla="*/ 1373546 h 1384326"/>
              <a:gd name="connsiteX27" fmla="*/ 289998 w 1529772"/>
              <a:gd name="connsiteY27" fmla="*/ 1274229 h 1384326"/>
              <a:gd name="connsiteX28" fmla="*/ 181263 w 1529772"/>
              <a:gd name="connsiteY28" fmla="*/ 1138019 h 1384326"/>
              <a:gd name="connsiteX29" fmla="*/ 63499 w 1529772"/>
              <a:gd name="connsiteY29" fmla="*/ 1041037 h 1384326"/>
              <a:gd name="connsiteX30" fmla="*/ 15009 w 1529772"/>
              <a:gd name="connsiteY30" fmla="*/ 937128 h 1384326"/>
              <a:gd name="connsiteX0" fmla="*/ 15009 w 1529772"/>
              <a:gd name="connsiteY0" fmla="*/ 937128 h 1384326"/>
              <a:gd name="connsiteX1" fmla="*/ 153554 w 1529772"/>
              <a:gd name="connsiteY1" fmla="*/ 777801 h 1384326"/>
              <a:gd name="connsiteX2" fmla="*/ 222827 w 1529772"/>
              <a:gd name="connsiteY2" fmla="*/ 722383 h 1384326"/>
              <a:gd name="connsiteX3" fmla="*/ 174336 w 1529772"/>
              <a:gd name="connsiteY3" fmla="*/ 563055 h 1384326"/>
              <a:gd name="connsiteX4" fmla="*/ 264390 w 1529772"/>
              <a:gd name="connsiteY4" fmla="*/ 486855 h 1384326"/>
              <a:gd name="connsiteX5" fmla="*/ 278245 w 1529772"/>
              <a:gd name="connsiteY5" fmla="*/ 348310 h 1384326"/>
              <a:gd name="connsiteX6" fmla="*/ 361372 w 1529772"/>
              <a:gd name="connsiteY6" fmla="*/ 175128 h 1384326"/>
              <a:gd name="connsiteX7" fmla="*/ 562263 w 1529772"/>
              <a:gd name="connsiteY7" fmla="*/ 209764 h 1384326"/>
              <a:gd name="connsiteX8" fmla="*/ 756227 w 1529772"/>
              <a:gd name="connsiteY8" fmla="*/ 147419 h 1384326"/>
              <a:gd name="connsiteX9" fmla="*/ 839354 w 1529772"/>
              <a:gd name="connsiteY9" fmla="*/ 119710 h 1384326"/>
              <a:gd name="connsiteX10" fmla="*/ 1015105 w 1529772"/>
              <a:gd name="connsiteY10" fmla="*/ 36350 h 1384326"/>
              <a:gd name="connsiteX11" fmla="*/ 1180114 w 1529772"/>
              <a:gd name="connsiteY11" fmla="*/ 17357 h 1384326"/>
              <a:gd name="connsiteX12" fmla="*/ 1206499 w 1529772"/>
              <a:gd name="connsiteY12" fmla="*/ 140492 h 1384326"/>
              <a:gd name="connsiteX13" fmla="*/ 1241136 w 1529772"/>
              <a:gd name="connsiteY13" fmla="*/ 182055 h 1384326"/>
              <a:gd name="connsiteX14" fmla="*/ 1206499 w 1529772"/>
              <a:gd name="connsiteY14" fmla="*/ 292892 h 1384326"/>
              <a:gd name="connsiteX15" fmla="*/ 1227281 w 1529772"/>
              <a:gd name="connsiteY15" fmla="*/ 417583 h 1384326"/>
              <a:gd name="connsiteX16" fmla="*/ 1414318 w 1529772"/>
              <a:gd name="connsiteY16" fmla="*/ 590764 h 1384326"/>
              <a:gd name="connsiteX17" fmla="*/ 1525154 w 1529772"/>
              <a:gd name="connsiteY17" fmla="*/ 791655 h 1384326"/>
              <a:gd name="connsiteX18" fmla="*/ 1442027 w 1529772"/>
              <a:gd name="connsiteY18" fmla="*/ 847073 h 1384326"/>
              <a:gd name="connsiteX19" fmla="*/ 1414318 w 1529772"/>
              <a:gd name="connsiteY19" fmla="*/ 930201 h 1384326"/>
              <a:gd name="connsiteX20" fmla="*/ 1324263 w 1529772"/>
              <a:gd name="connsiteY20" fmla="*/ 888637 h 1384326"/>
              <a:gd name="connsiteX21" fmla="*/ 1264019 w 1529772"/>
              <a:gd name="connsiteY21" fmla="*/ 964524 h 1384326"/>
              <a:gd name="connsiteX22" fmla="*/ 1265265 w 1529772"/>
              <a:gd name="connsiteY22" fmla="*/ 1047264 h 1384326"/>
              <a:gd name="connsiteX23" fmla="*/ 1227281 w 1529772"/>
              <a:gd name="connsiteY23" fmla="*/ 1138019 h 1384326"/>
              <a:gd name="connsiteX24" fmla="*/ 1040245 w 1529772"/>
              <a:gd name="connsiteY24" fmla="*/ 1193437 h 1384326"/>
              <a:gd name="connsiteX25" fmla="*/ 875003 w 1529772"/>
              <a:gd name="connsiteY25" fmla="*/ 1212195 h 1384326"/>
              <a:gd name="connsiteX26" fmla="*/ 631536 w 1529772"/>
              <a:gd name="connsiteY26" fmla="*/ 1338910 h 1384326"/>
              <a:gd name="connsiteX27" fmla="*/ 472209 w 1529772"/>
              <a:gd name="connsiteY27" fmla="*/ 1373546 h 1384326"/>
              <a:gd name="connsiteX28" fmla="*/ 289998 w 1529772"/>
              <a:gd name="connsiteY28" fmla="*/ 1274229 h 1384326"/>
              <a:gd name="connsiteX29" fmla="*/ 181263 w 1529772"/>
              <a:gd name="connsiteY29" fmla="*/ 1138019 h 1384326"/>
              <a:gd name="connsiteX30" fmla="*/ 63499 w 1529772"/>
              <a:gd name="connsiteY30" fmla="*/ 1041037 h 1384326"/>
              <a:gd name="connsiteX31" fmla="*/ 15009 w 1529772"/>
              <a:gd name="connsiteY31" fmla="*/ 937128 h 1384326"/>
              <a:gd name="connsiteX0" fmla="*/ 15009 w 1529772"/>
              <a:gd name="connsiteY0" fmla="*/ 937128 h 1384326"/>
              <a:gd name="connsiteX1" fmla="*/ 153554 w 1529772"/>
              <a:gd name="connsiteY1" fmla="*/ 777801 h 1384326"/>
              <a:gd name="connsiteX2" fmla="*/ 204847 w 1529772"/>
              <a:gd name="connsiteY2" fmla="*/ 722383 h 1384326"/>
              <a:gd name="connsiteX3" fmla="*/ 174336 w 1529772"/>
              <a:gd name="connsiteY3" fmla="*/ 563055 h 1384326"/>
              <a:gd name="connsiteX4" fmla="*/ 264390 w 1529772"/>
              <a:gd name="connsiteY4" fmla="*/ 486855 h 1384326"/>
              <a:gd name="connsiteX5" fmla="*/ 278245 w 1529772"/>
              <a:gd name="connsiteY5" fmla="*/ 348310 h 1384326"/>
              <a:gd name="connsiteX6" fmla="*/ 361372 w 1529772"/>
              <a:gd name="connsiteY6" fmla="*/ 175128 h 1384326"/>
              <a:gd name="connsiteX7" fmla="*/ 562263 w 1529772"/>
              <a:gd name="connsiteY7" fmla="*/ 209764 h 1384326"/>
              <a:gd name="connsiteX8" fmla="*/ 756227 w 1529772"/>
              <a:gd name="connsiteY8" fmla="*/ 147419 h 1384326"/>
              <a:gd name="connsiteX9" fmla="*/ 839354 w 1529772"/>
              <a:gd name="connsiteY9" fmla="*/ 119710 h 1384326"/>
              <a:gd name="connsiteX10" fmla="*/ 1015105 w 1529772"/>
              <a:gd name="connsiteY10" fmla="*/ 36350 h 1384326"/>
              <a:gd name="connsiteX11" fmla="*/ 1180114 w 1529772"/>
              <a:gd name="connsiteY11" fmla="*/ 17357 h 1384326"/>
              <a:gd name="connsiteX12" fmla="*/ 1206499 w 1529772"/>
              <a:gd name="connsiteY12" fmla="*/ 140492 h 1384326"/>
              <a:gd name="connsiteX13" fmla="*/ 1241136 w 1529772"/>
              <a:gd name="connsiteY13" fmla="*/ 182055 h 1384326"/>
              <a:gd name="connsiteX14" fmla="*/ 1206499 w 1529772"/>
              <a:gd name="connsiteY14" fmla="*/ 292892 h 1384326"/>
              <a:gd name="connsiteX15" fmla="*/ 1227281 w 1529772"/>
              <a:gd name="connsiteY15" fmla="*/ 417583 h 1384326"/>
              <a:gd name="connsiteX16" fmla="*/ 1414318 w 1529772"/>
              <a:gd name="connsiteY16" fmla="*/ 590764 h 1384326"/>
              <a:gd name="connsiteX17" fmla="*/ 1525154 w 1529772"/>
              <a:gd name="connsiteY17" fmla="*/ 791655 h 1384326"/>
              <a:gd name="connsiteX18" fmla="*/ 1442027 w 1529772"/>
              <a:gd name="connsiteY18" fmla="*/ 847073 h 1384326"/>
              <a:gd name="connsiteX19" fmla="*/ 1414318 w 1529772"/>
              <a:gd name="connsiteY19" fmla="*/ 930201 h 1384326"/>
              <a:gd name="connsiteX20" fmla="*/ 1324263 w 1529772"/>
              <a:gd name="connsiteY20" fmla="*/ 888637 h 1384326"/>
              <a:gd name="connsiteX21" fmla="*/ 1264019 w 1529772"/>
              <a:gd name="connsiteY21" fmla="*/ 964524 h 1384326"/>
              <a:gd name="connsiteX22" fmla="*/ 1265265 w 1529772"/>
              <a:gd name="connsiteY22" fmla="*/ 1047264 h 1384326"/>
              <a:gd name="connsiteX23" fmla="*/ 1227281 w 1529772"/>
              <a:gd name="connsiteY23" fmla="*/ 1138019 h 1384326"/>
              <a:gd name="connsiteX24" fmla="*/ 1040245 w 1529772"/>
              <a:gd name="connsiteY24" fmla="*/ 1193437 h 1384326"/>
              <a:gd name="connsiteX25" fmla="*/ 875003 w 1529772"/>
              <a:gd name="connsiteY25" fmla="*/ 1212195 h 1384326"/>
              <a:gd name="connsiteX26" fmla="*/ 631536 w 1529772"/>
              <a:gd name="connsiteY26" fmla="*/ 1338910 h 1384326"/>
              <a:gd name="connsiteX27" fmla="*/ 472209 w 1529772"/>
              <a:gd name="connsiteY27" fmla="*/ 1373546 h 1384326"/>
              <a:gd name="connsiteX28" fmla="*/ 289998 w 1529772"/>
              <a:gd name="connsiteY28" fmla="*/ 1274229 h 1384326"/>
              <a:gd name="connsiteX29" fmla="*/ 181263 w 1529772"/>
              <a:gd name="connsiteY29" fmla="*/ 1138019 h 1384326"/>
              <a:gd name="connsiteX30" fmla="*/ 63499 w 1529772"/>
              <a:gd name="connsiteY30" fmla="*/ 1041037 h 1384326"/>
              <a:gd name="connsiteX31" fmla="*/ 15009 w 1529772"/>
              <a:gd name="connsiteY31" fmla="*/ 937128 h 1384326"/>
              <a:gd name="connsiteX0" fmla="*/ 15009 w 1529772"/>
              <a:gd name="connsiteY0" fmla="*/ 937128 h 1384326"/>
              <a:gd name="connsiteX1" fmla="*/ 153554 w 1529772"/>
              <a:gd name="connsiteY1" fmla="*/ 777801 h 1384326"/>
              <a:gd name="connsiteX2" fmla="*/ 204847 w 1529772"/>
              <a:gd name="connsiteY2" fmla="*/ 722383 h 1384326"/>
              <a:gd name="connsiteX3" fmla="*/ 174336 w 1529772"/>
              <a:gd name="connsiteY3" fmla="*/ 563055 h 1384326"/>
              <a:gd name="connsiteX4" fmla="*/ 264390 w 1529772"/>
              <a:gd name="connsiteY4" fmla="*/ 486855 h 1384326"/>
              <a:gd name="connsiteX5" fmla="*/ 278245 w 1529772"/>
              <a:gd name="connsiteY5" fmla="*/ 348310 h 1384326"/>
              <a:gd name="connsiteX6" fmla="*/ 363941 w 1529772"/>
              <a:gd name="connsiteY6" fmla="*/ 185402 h 1384326"/>
              <a:gd name="connsiteX7" fmla="*/ 562263 w 1529772"/>
              <a:gd name="connsiteY7" fmla="*/ 209764 h 1384326"/>
              <a:gd name="connsiteX8" fmla="*/ 756227 w 1529772"/>
              <a:gd name="connsiteY8" fmla="*/ 147419 h 1384326"/>
              <a:gd name="connsiteX9" fmla="*/ 839354 w 1529772"/>
              <a:gd name="connsiteY9" fmla="*/ 119710 h 1384326"/>
              <a:gd name="connsiteX10" fmla="*/ 1015105 w 1529772"/>
              <a:gd name="connsiteY10" fmla="*/ 36350 h 1384326"/>
              <a:gd name="connsiteX11" fmla="*/ 1180114 w 1529772"/>
              <a:gd name="connsiteY11" fmla="*/ 17357 h 1384326"/>
              <a:gd name="connsiteX12" fmla="*/ 1206499 w 1529772"/>
              <a:gd name="connsiteY12" fmla="*/ 140492 h 1384326"/>
              <a:gd name="connsiteX13" fmla="*/ 1241136 w 1529772"/>
              <a:gd name="connsiteY13" fmla="*/ 182055 h 1384326"/>
              <a:gd name="connsiteX14" fmla="*/ 1206499 w 1529772"/>
              <a:gd name="connsiteY14" fmla="*/ 292892 h 1384326"/>
              <a:gd name="connsiteX15" fmla="*/ 1227281 w 1529772"/>
              <a:gd name="connsiteY15" fmla="*/ 417583 h 1384326"/>
              <a:gd name="connsiteX16" fmla="*/ 1414318 w 1529772"/>
              <a:gd name="connsiteY16" fmla="*/ 590764 h 1384326"/>
              <a:gd name="connsiteX17" fmla="*/ 1525154 w 1529772"/>
              <a:gd name="connsiteY17" fmla="*/ 791655 h 1384326"/>
              <a:gd name="connsiteX18" fmla="*/ 1442027 w 1529772"/>
              <a:gd name="connsiteY18" fmla="*/ 847073 h 1384326"/>
              <a:gd name="connsiteX19" fmla="*/ 1414318 w 1529772"/>
              <a:gd name="connsiteY19" fmla="*/ 930201 h 1384326"/>
              <a:gd name="connsiteX20" fmla="*/ 1324263 w 1529772"/>
              <a:gd name="connsiteY20" fmla="*/ 888637 h 1384326"/>
              <a:gd name="connsiteX21" fmla="*/ 1264019 w 1529772"/>
              <a:gd name="connsiteY21" fmla="*/ 964524 h 1384326"/>
              <a:gd name="connsiteX22" fmla="*/ 1265265 w 1529772"/>
              <a:gd name="connsiteY22" fmla="*/ 1047264 h 1384326"/>
              <a:gd name="connsiteX23" fmla="*/ 1227281 w 1529772"/>
              <a:gd name="connsiteY23" fmla="*/ 1138019 h 1384326"/>
              <a:gd name="connsiteX24" fmla="*/ 1040245 w 1529772"/>
              <a:gd name="connsiteY24" fmla="*/ 1193437 h 1384326"/>
              <a:gd name="connsiteX25" fmla="*/ 875003 w 1529772"/>
              <a:gd name="connsiteY25" fmla="*/ 1212195 h 1384326"/>
              <a:gd name="connsiteX26" fmla="*/ 631536 w 1529772"/>
              <a:gd name="connsiteY26" fmla="*/ 1338910 h 1384326"/>
              <a:gd name="connsiteX27" fmla="*/ 472209 w 1529772"/>
              <a:gd name="connsiteY27" fmla="*/ 1373546 h 1384326"/>
              <a:gd name="connsiteX28" fmla="*/ 289998 w 1529772"/>
              <a:gd name="connsiteY28" fmla="*/ 1274229 h 1384326"/>
              <a:gd name="connsiteX29" fmla="*/ 181263 w 1529772"/>
              <a:gd name="connsiteY29" fmla="*/ 1138019 h 1384326"/>
              <a:gd name="connsiteX30" fmla="*/ 63499 w 1529772"/>
              <a:gd name="connsiteY30" fmla="*/ 1041037 h 1384326"/>
              <a:gd name="connsiteX31" fmla="*/ 15009 w 1529772"/>
              <a:gd name="connsiteY31" fmla="*/ 937128 h 138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29772" h="1384326">
                <a:moveTo>
                  <a:pt x="15009" y="937128"/>
                </a:moveTo>
                <a:cubicBezTo>
                  <a:pt x="30018" y="893255"/>
                  <a:pt x="121914" y="813592"/>
                  <a:pt x="153554" y="777801"/>
                </a:cubicBezTo>
                <a:cubicBezTo>
                  <a:pt x="185194" y="742010"/>
                  <a:pt x="201383" y="758174"/>
                  <a:pt x="204847" y="722383"/>
                </a:cubicBezTo>
                <a:cubicBezTo>
                  <a:pt x="208311" y="686592"/>
                  <a:pt x="164412" y="602310"/>
                  <a:pt x="174336" y="563055"/>
                </a:cubicBezTo>
                <a:cubicBezTo>
                  <a:pt x="184260" y="523800"/>
                  <a:pt x="247072" y="522646"/>
                  <a:pt x="264390" y="486855"/>
                </a:cubicBezTo>
                <a:cubicBezTo>
                  <a:pt x="281708" y="451064"/>
                  <a:pt x="261653" y="398552"/>
                  <a:pt x="278245" y="348310"/>
                </a:cubicBezTo>
                <a:cubicBezTo>
                  <a:pt x="294837" y="298068"/>
                  <a:pt x="316605" y="208493"/>
                  <a:pt x="363941" y="185402"/>
                </a:cubicBezTo>
                <a:cubicBezTo>
                  <a:pt x="411277" y="162311"/>
                  <a:pt x="496882" y="216095"/>
                  <a:pt x="562263" y="209764"/>
                </a:cubicBezTo>
                <a:cubicBezTo>
                  <a:pt x="627644" y="203434"/>
                  <a:pt x="756227" y="147419"/>
                  <a:pt x="756227" y="147419"/>
                </a:cubicBezTo>
                <a:cubicBezTo>
                  <a:pt x="802409" y="132410"/>
                  <a:pt x="796208" y="138222"/>
                  <a:pt x="839354" y="119710"/>
                </a:cubicBezTo>
                <a:cubicBezTo>
                  <a:pt x="882500" y="101199"/>
                  <a:pt x="958312" y="53409"/>
                  <a:pt x="1015105" y="36350"/>
                </a:cubicBezTo>
                <a:cubicBezTo>
                  <a:pt x="1071898" y="19291"/>
                  <a:pt x="1148215" y="0"/>
                  <a:pt x="1180114" y="17357"/>
                </a:cubicBezTo>
                <a:cubicBezTo>
                  <a:pt x="1212013" y="34714"/>
                  <a:pt x="1196329" y="113042"/>
                  <a:pt x="1206499" y="140492"/>
                </a:cubicBezTo>
                <a:cubicBezTo>
                  <a:pt x="1216669" y="167942"/>
                  <a:pt x="1241136" y="156655"/>
                  <a:pt x="1241136" y="182055"/>
                </a:cubicBezTo>
                <a:cubicBezTo>
                  <a:pt x="1241136" y="207455"/>
                  <a:pt x="1208808" y="253637"/>
                  <a:pt x="1206499" y="292892"/>
                </a:cubicBezTo>
                <a:cubicBezTo>
                  <a:pt x="1204190" y="332147"/>
                  <a:pt x="1192645" y="367938"/>
                  <a:pt x="1227281" y="417583"/>
                </a:cubicBezTo>
                <a:cubicBezTo>
                  <a:pt x="1261917" y="467228"/>
                  <a:pt x="1364673" y="528419"/>
                  <a:pt x="1414318" y="590764"/>
                </a:cubicBezTo>
                <a:cubicBezTo>
                  <a:pt x="1463964" y="653109"/>
                  <a:pt x="1520536" y="748937"/>
                  <a:pt x="1525154" y="791655"/>
                </a:cubicBezTo>
                <a:cubicBezTo>
                  <a:pt x="1529772" y="834373"/>
                  <a:pt x="1460500" y="823982"/>
                  <a:pt x="1442027" y="847073"/>
                </a:cubicBezTo>
                <a:cubicBezTo>
                  <a:pt x="1423554" y="870164"/>
                  <a:pt x="1433945" y="923274"/>
                  <a:pt x="1414318" y="930201"/>
                </a:cubicBezTo>
                <a:cubicBezTo>
                  <a:pt x="1394691" y="937128"/>
                  <a:pt x="1349313" y="882917"/>
                  <a:pt x="1324263" y="888637"/>
                </a:cubicBezTo>
                <a:cubicBezTo>
                  <a:pt x="1299213" y="894357"/>
                  <a:pt x="1273852" y="938086"/>
                  <a:pt x="1264019" y="964524"/>
                </a:cubicBezTo>
                <a:cubicBezTo>
                  <a:pt x="1254186" y="990962"/>
                  <a:pt x="1271388" y="1018348"/>
                  <a:pt x="1265265" y="1047264"/>
                </a:cubicBezTo>
                <a:cubicBezTo>
                  <a:pt x="1259142" y="1076180"/>
                  <a:pt x="1264784" y="1113657"/>
                  <a:pt x="1227281" y="1138019"/>
                </a:cubicBezTo>
                <a:cubicBezTo>
                  <a:pt x="1189778" y="1162381"/>
                  <a:pt x="1098958" y="1181074"/>
                  <a:pt x="1040245" y="1193437"/>
                </a:cubicBezTo>
                <a:cubicBezTo>
                  <a:pt x="981532" y="1205800"/>
                  <a:pt x="943121" y="1187950"/>
                  <a:pt x="875003" y="1212195"/>
                </a:cubicBezTo>
                <a:cubicBezTo>
                  <a:pt x="806885" y="1236440"/>
                  <a:pt x="698668" y="1312018"/>
                  <a:pt x="631536" y="1338910"/>
                </a:cubicBezTo>
                <a:cubicBezTo>
                  <a:pt x="564404" y="1365802"/>
                  <a:pt x="529132" y="1384326"/>
                  <a:pt x="472209" y="1373546"/>
                </a:cubicBezTo>
                <a:cubicBezTo>
                  <a:pt x="415286" y="1362766"/>
                  <a:pt x="338489" y="1313484"/>
                  <a:pt x="289998" y="1274229"/>
                </a:cubicBezTo>
                <a:cubicBezTo>
                  <a:pt x="241507" y="1234975"/>
                  <a:pt x="219013" y="1176884"/>
                  <a:pt x="181263" y="1138019"/>
                </a:cubicBezTo>
                <a:cubicBezTo>
                  <a:pt x="143513" y="1099154"/>
                  <a:pt x="90053" y="1067591"/>
                  <a:pt x="63499" y="1041037"/>
                </a:cubicBezTo>
                <a:cubicBezTo>
                  <a:pt x="36945" y="1014483"/>
                  <a:pt x="0" y="981001"/>
                  <a:pt x="15009" y="937128"/>
                </a:cubicBezTo>
                <a:close/>
              </a:path>
            </a:pathLst>
          </a:custGeom>
          <a:solidFill>
            <a:srgbClr val="7030A0">
              <a:alpha val="50000"/>
            </a:srgbClr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30" charset="-128"/>
            </a:endParaRPr>
          </a:p>
        </p:txBody>
      </p:sp>
      <p:sp>
        <p:nvSpPr>
          <p:cNvPr id="6" name="Forme libre 5"/>
          <p:cNvSpPr/>
          <p:nvPr/>
        </p:nvSpPr>
        <p:spPr bwMode="auto">
          <a:xfrm>
            <a:off x="6747319" y="2712027"/>
            <a:ext cx="961581" cy="443670"/>
          </a:xfrm>
          <a:custGeom>
            <a:avLst/>
            <a:gdLst>
              <a:gd name="connsiteX0" fmla="*/ 16164 w 977901"/>
              <a:gd name="connsiteY0" fmla="*/ 376382 h 436418"/>
              <a:gd name="connsiteX1" fmla="*/ 189346 w 977901"/>
              <a:gd name="connsiteY1" fmla="*/ 237836 h 436418"/>
              <a:gd name="connsiteX2" fmla="*/ 383310 w 977901"/>
              <a:gd name="connsiteY2" fmla="*/ 217055 h 436418"/>
              <a:gd name="connsiteX3" fmla="*/ 473364 w 977901"/>
              <a:gd name="connsiteY3" fmla="*/ 154709 h 436418"/>
              <a:gd name="connsiteX4" fmla="*/ 701964 w 977901"/>
              <a:gd name="connsiteY4" fmla="*/ 43873 h 436418"/>
              <a:gd name="connsiteX5" fmla="*/ 895928 w 977901"/>
              <a:gd name="connsiteY5" fmla="*/ 64655 h 436418"/>
              <a:gd name="connsiteX6" fmla="*/ 916710 w 977901"/>
              <a:gd name="connsiteY6" fmla="*/ 2309 h 436418"/>
              <a:gd name="connsiteX7" fmla="*/ 944419 w 977901"/>
              <a:gd name="connsiteY7" fmla="*/ 78509 h 436418"/>
              <a:gd name="connsiteX8" fmla="*/ 715819 w 977901"/>
              <a:gd name="connsiteY8" fmla="*/ 147782 h 436418"/>
              <a:gd name="connsiteX9" fmla="*/ 459510 w 977901"/>
              <a:gd name="connsiteY9" fmla="*/ 307109 h 436418"/>
              <a:gd name="connsiteX10" fmla="*/ 251691 w 977901"/>
              <a:gd name="connsiteY10" fmla="*/ 369455 h 436418"/>
              <a:gd name="connsiteX11" fmla="*/ 92364 w 977901"/>
              <a:gd name="connsiteY11" fmla="*/ 431800 h 436418"/>
              <a:gd name="connsiteX12" fmla="*/ 16164 w 977901"/>
              <a:gd name="connsiteY12" fmla="*/ 376382 h 436418"/>
              <a:gd name="connsiteX0" fmla="*/ 16164 w 977901"/>
              <a:gd name="connsiteY0" fmla="*/ 384464 h 444500"/>
              <a:gd name="connsiteX1" fmla="*/ 189346 w 977901"/>
              <a:gd name="connsiteY1" fmla="*/ 245918 h 444500"/>
              <a:gd name="connsiteX2" fmla="*/ 383310 w 977901"/>
              <a:gd name="connsiteY2" fmla="*/ 225137 h 444500"/>
              <a:gd name="connsiteX3" fmla="*/ 473364 w 977901"/>
              <a:gd name="connsiteY3" fmla="*/ 162791 h 444500"/>
              <a:gd name="connsiteX4" fmla="*/ 701964 w 977901"/>
              <a:gd name="connsiteY4" fmla="*/ 51955 h 444500"/>
              <a:gd name="connsiteX5" fmla="*/ 854365 w 977901"/>
              <a:gd name="connsiteY5" fmla="*/ 24246 h 444500"/>
              <a:gd name="connsiteX6" fmla="*/ 916710 w 977901"/>
              <a:gd name="connsiteY6" fmla="*/ 10391 h 444500"/>
              <a:gd name="connsiteX7" fmla="*/ 944419 w 977901"/>
              <a:gd name="connsiteY7" fmla="*/ 86591 h 444500"/>
              <a:gd name="connsiteX8" fmla="*/ 715819 w 977901"/>
              <a:gd name="connsiteY8" fmla="*/ 155864 h 444500"/>
              <a:gd name="connsiteX9" fmla="*/ 459510 w 977901"/>
              <a:gd name="connsiteY9" fmla="*/ 315191 h 444500"/>
              <a:gd name="connsiteX10" fmla="*/ 251691 w 977901"/>
              <a:gd name="connsiteY10" fmla="*/ 377537 h 444500"/>
              <a:gd name="connsiteX11" fmla="*/ 92364 w 977901"/>
              <a:gd name="connsiteY11" fmla="*/ 439882 h 444500"/>
              <a:gd name="connsiteX12" fmla="*/ 16164 w 977901"/>
              <a:gd name="connsiteY12" fmla="*/ 384464 h 444500"/>
              <a:gd name="connsiteX0" fmla="*/ 16164 w 977901"/>
              <a:gd name="connsiteY0" fmla="*/ 384464 h 444500"/>
              <a:gd name="connsiteX1" fmla="*/ 189346 w 977901"/>
              <a:gd name="connsiteY1" fmla="*/ 245918 h 444500"/>
              <a:gd name="connsiteX2" fmla="*/ 383310 w 977901"/>
              <a:gd name="connsiteY2" fmla="*/ 225137 h 444500"/>
              <a:gd name="connsiteX3" fmla="*/ 438728 w 977901"/>
              <a:gd name="connsiteY3" fmla="*/ 162791 h 444500"/>
              <a:gd name="connsiteX4" fmla="*/ 701964 w 977901"/>
              <a:gd name="connsiteY4" fmla="*/ 51955 h 444500"/>
              <a:gd name="connsiteX5" fmla="*/ 854365 w 977901"/>
              <a:gd name="connsiteY5" fmla="*/ 24246 h 444500"/>
              <a:gd name="connsiteX6" fmla="*/ 916710 w 977901"/>
              <a:gd name="connsiteY6" fmla="*/ 10391 h 444500"/>
              <a:gd name="connsiteX7" fmla="*/ 944419 w 977901"/>
              <a:gd name="connsiteY7" fmla="*/ 86591 h 444500"/>
              <a:gd name="connsiteX8" fmla="*/ 715819 w 977901"/>
              <a:gd name="connsiteY8" fmla="*/ 155864 h 444500"/>
              <a:gd name="connsiteX9" fmla="*/ 459510 w 977901"/>
              <a:gd name="connsiteY9" fmla="*/ 315191 h 444500"/>
              <a:gd name="connsiteX10" fmla="*/ 251691 w 977901"/>
              <a:gd name="connsiteY10" fmla="*/ 377537 h 444500"/>
              <a:gd name="connsiteX11" fmla="*/ 92364 w 977901"/>
              <a:gd name="connsiteY11" fmla="*/ 439882 h 444500"/>
              <a:gd name="connsiteX12" fmla="*/ 16164 w 977901"/>
              <a:gd name="connsiteY12" fmla="*/ 384464 h 444500"/>
              <a:gd name="connsiteX0" fmla="*/ 16164 w 977901"/>
              <a:gd name="connsiteY0" fmla="*/ 384464 h 444500"/>
              <a:gd name="connsiteX1" fmla="*/ 189346 w 977901"/>
              <a:gd name="connsiteY1" fmla="*/ 245918 h 444500"/>
              <a:gd name="connsiteX2" fmla="*/ 383310 w 977901"/>
              <a:gd name="connsiteY2" fmla="*/ 225137 h 444500"/>
              <a:gd name="connsiteX3" fmla="*/ 438728 w 977901"/>
              <a:gd name="connsiteY3" fmla="*/ 162791 h 444500"/>
              <a:gd name="connsiteX4" fmla="*/ 701964 w 977901"/>
              <a:gd name="connsiteY4" fmla="*/ 51955 h 444500"/>
              <a:gd name="connsiteX5" fmla="*/ 854365 w 977901"/>
              <a:gd name="connsiteY5" fmla="*/ 24246 h 444500"/>
              <a:gd name="connsiteX6" fmla="*/ 916710 w 977901"/>
              <a:gd name="connsiteY6" fmla="*/ 10391 h 444500"/>
              <a:gd name="connsiteX7" fmla="*/ 944419 w 977901"/>
              <a:gd name="connsiteY7" fmla="*/ 86591 h 444500"/>
              <a:gd name="connsiteX8" fmla="*/ 715819 w 977901"/>
              <a:gd name="connsiteY8" fmla="*/ 155864 h 444500"/>
              <a:gd name="connsiteX9" fmla="*/ 411019 w 977901"/>
              <a:gd name="connsiteY9" fmla="*/ 315191 h 444500"/>
              <a:gd name="connsiteX10" fmla="*/ 251691 w 977901"/>
              <a:gd name="connsiteY10" fmla="*/ 377537 h 444500"/>
              <a:gd name="connsiteX11" fmla="*/ 92364 w 977901"/>
              <a:gd name="connsiteY11" fmla="*/ 439882 h 444500"/>
              <a:gd name="connsiteX12" fmla="*/ 16164 w 977901"/>
              <a:gd name="connsiteY12" fmla="*/ 384464 h 444500"/>
              <a:gd name="connsiteX0" fmla="*/ 16164 w 977901"/>
              <a:gd name="connsiteY0" fmla="*/ 384464 h 446926"/>
              <a:gd name="connsiteX1" fmla="*/ 189346 w 977901"/>
              <a:gd name="connsiteY1" fmla="*/ 245918 h 446926"/>
              <a:gd name="connsiteX2" fmla="*/ 383310 w 977901"/>
              <a:gd name="connsiteY2" fmla="*/ 225137 h 446926"/>
              <a:gd name="connsiteX3" fmla="*/ 438728 w 977901"/>
              <a:gd name="connsiteY3" fmla="*/ 162791 h 446926"/>
              <a:gd name="connsiteX4" fmla="*/ 701964 w 977901"/>
              <a:gd name="connsiteY4" fmla="*/ 51955 h 446926"/>
              <a:gd name="connsiteX5" fmla="*/ 854365 w 977901"/>
              <a:gd name="connsiteY5" fmla="*/ 24246 h 446926"/>
              <a:gd name="connsiteX6" fmla="*/ 916710 w 977901"/>
              <a:gd name="connsiteY6" fmla="*/ 10391 h 446926"/>
              <a:gd name="connsiteX7" fmla="*/ 944419 w 977901"/>
              <a:gd name="connsiteY7" fmla="*/ 86591 h 446926"/>
              <a:gd name="connsiteX8" fmla="*/ 715819 w 977901"/>
              <a:gd name="connsiteY8" fmla="*/ 155864 h 446926"/>
              <a:gd name="connsiteX9" fmla="*/ 411019 w 977901"/>
              <a:gd name="connsiteY9" fmla="*/ 315191 h 446926"/>
              <a:gd name="connsiteX10" fmla="*/ 251691 w 977901"/>
              <a:gd name="connsiteY10" fmla="*/ 377537 h 446926"/>
              <a:gd name="connsiteX11" fmla="*/ 192771 w 977901"/>
              <a:gd name="connsiteY11" fmla="*/ 426728 h 446926"/>
              <a:gd name="connsiteX12" fmla="*/ 92364 w 977901"/>
              <a:gd name="connsiteY12" fmla="*/ 439882 h 446926"/>
              <a:gd name="connsiteX13" fmla="*/ 16164 w 977901"/>
              <a:gd name="connsiteY13" fmla="*/ 384464 h 446926"/>
              <a:gd name="connsiteX0" fmla="*/ 16164 w 977901"/>
              <a:gd name="connsiteY0" fmla="*/ 384464 h 446926"/>
              <a:gd name="connsiteX1" fmla="*/ 189346 w 977901"/>
              <a:gd name="connsiteY1" fmla="*/ 245918 h 446926"/>
              <a:gd name="connsiteX2" fmla="*/ 383310 w 977901"/>
              <a:gd name="connsiteY2" fmla="*/ 225137 h 446926"/>
              <a:gd name="connsiteX3" fmla="*/ 438728 w 977901"/>
              <a:gd name="connsiteY3" fmla="*/ 162791 h 446926"/>
              <a:gd name="connsiteX4" fmla="*/ 701964 w 977901"/>
              <a:gd name="connsiteY4" fmla="*/ 51955 h 446926"/>
              <a:gd name="connsiteX5" fmla="*/ 854365 w 977901"/>
              <a:gd name="connsiteY5" fmla="*/ 24246 h 446926"/>
              <a:gd name="connsiteX6" fmla="*/ 916710 w 977901"/>
              <a:gd name="connsiteY6" fmla="*/ 10391 h 446926"/>
              <a:gd name="connsiteX7" fmla="*/ 944419 w 977901"/>
              <a:gd name="connsiteY7" fmla="*/ 86591 h 446926"/>
              <a:gd name="connsiteX8" fmla="*/ 715819 w 977901"/>
              <a:gd name="connsiteY8" fmla="*/ 155864 h 446926"/>
              <a:gd name="connsiteX9" fmla="*/ 411019 w 977901"/>
              <a:gd name="connsiteY9" fmla="*/ 315191 h 446926"/>
              <a:gd name="connsiteX10" fmla="*/ 264534 w 977901"/>
              <a:gd name="connsiteY10" fmla="*/ 382674 h 446926"/>
              <a:gd name="connsiteX11" fmla="*/ 192771 w 977901"/>
              <a:gd name="connsiteY11" fmla="*/ 426728 h 446926"/>
              <a:gd name="connsiteX12" fmla="*/ 92364 w 977901"/>
              <a:gd name="connsiteY12" fmla="*/ 439882 h 446926"/>
              <a:gd name="connsiteX13" fmla="*/ 16164 w 977901"/>
              <a:gd name="connsiteY13" fmla="*/ 384464 h 446926"/>
              <a:gd name="connsiteX0" fmla="*/ 23830 w 985567"/>
              <a:gd name="connsiteY0" fmla="*/ 384464 h 443670"/>
              <a:gd name="connsiteX1" fmla="*/ 197012 w 985567"/>
              <a:gd name="connsiteY1" fmla="*/ 245918 h 443670"/>
              <a:gd name="connsiteX2" fmla="*/ 390976 w 985567"/>
              <a:gd name="connsiteY2" fmla="*/ 225137 h 443670"/>
              <a:gd name="connsiteX3" fmla="*/ 446394 w 985567"/>
              <a:gd name="connsiteY3" fmla="*/ 162791 h 443670"/>
              <a:gd name="connsiteX4" fmla="*/ 709630 w 985567"/>
              <a:gd name="connsiteY4" fmla="*/ 51955 h 443670"/>
              <a:gd name="connsiteX5" fmla="*/ 862031 w 985567"/>
              <a:gd name="connsiteY5" fmla="*/ 24246 h 443670"/>
              <a:gd name="connsiteX6" fmla="*/ 924376 w 985567"/>
              <a:gd name="connsiteY6" fmla="*/ 10391 h 443670"/>
              <a:gd name="connsiteX7" fmla="*/ 952085 w 985567"/>
              <a:gd name="connsiteY7" fmla="*/ 86591 h 443670"/>
              <a:gd name="connsiteX8" fmla="*/ 723485 w 985567"/>
              <a:gd name="connsiteY8" fmla="*/ 155864 h 443670"/>
              <a:gd name="connsiteX9" fmla="*/ 418685 w 985567"/>
              <a:gd name="connsiteY9" fmla="*/ 315191 h 443670"/>
              <a:gd name="connsiteX10" fmla="*/ 272200 w 985567"/>
              <a:gd name="connsiteY10" fmla="*/ 382674 h 443670"/>
              <a:gd name="connsiteX11" fmla="*/ 200437 w 985567"/>
              <a:gd name="connsiteY11" fmla="*/ 426728 h 443670"/>
              <a:gd name="connsiteX12" fmla="*/ 100030 w 985567"/>
              <a:gd name="connsiteY12" fmla="*/ 439882 h 443670"/>
              <a:gd name="connsiteX13" fmla="*/ 43756 w 985567"/>
              <a:gd name="connsiteY13" fmla="*/ 434434 h 443670"/>
              <a:gd name="connsiteX14" fmla="*/ 23830 w 985567"/>
              <a:gd name="connsiteY14" fmla="*/ 384464 h 443670"/>
              <a:gd name="connsiteX0" fmla="*/ 23830 w 996697"/>
              <a:gd name="connsiteY0" fmla="*/ 384464 h 443670"/>
              <a:gd name="connsiteX1" fmla="*/ 197012 w 996697"/>
              <a:gd name="connsiteY1" fmla="*/ 245918 h 443670"/>
              <a:gd name="connsiteX2" fmla="*/ 390976 w 996697"/>
              <a:gd name="connsiteY2" fmla="*/ 225137 h 443670"/>
              <a:gd name="connsiteX3" fmla="*/ 446394 w 996697"/>
              <a:gd name="connsiteY3" fmla="*/ 162791 h 443670"/>
              <a:gd name="connsiteX4" fmla="*/ 709630 w 996697"/>
              <a:gd name="connsiteY4" fmla="*/ 51955 h 443670"/>
              <a:gd name="connsiteX5" fmla="*/ 862031 w 996697"/>
              <a:gd name="connsiteY5" fmla="*/ 24246 h 443670"/>
              <a:gd name="connsiteX6" fmla="*/ 924376 w 996697"/>
              <a:gd name="connsiteY6" fmla="*/ 10391 h 443670"/>
              <a:gd name="connsiteX7" fmla="*/ 952085 w 996697"/>
              <a:gd name="connsiteY7" fmla="*/ 86591 h 443670"/>
              <a:gd name="connsiteX8" fmla="*/ 656703 w 996697"/>
              <a:gd name="connsiteY8" fmla="*/ 199529 h 443670"/>
              <a:gd name="connsiteX9" fmla="*/ 418685 w 996697"/>
              <a:gd name="connsiteY9" fmla="*/ 315191 h 443670"/>
              <a:gd name="connsiteX10" fmla="*/ 272200 w 996697"/>
              <a:gd name="connsiteY10" fmla="*/ 382674 h 443670"/>
              <a:gd name="connsiteX11" fmla="*/ 200437 w 996697"/>
              <a:gd name="connsiteY11" fmla="*/ 426728 h 443670"/>
              <a:gd name="connsiteX12" fmla="*/ 100030 w 996697"/>
              <a:gd name="connsiteY12" fmla="*/ 439882 h 443670"/>
              <a:gd name="connsiteX13" fmla="*/ 43756 w 996697"/>
              <a:gd name="connsiteY13" fmla="*/ 434434 h 443670"/>
              <a:gd name="connsiteX14" fmla="*/ 23830 w 996697"/>
              <a:gd name="connsiteY14" fmla="*/ 384464 h 443670"/>
              <a:gd name="connsiteX0" fmla="*/ 23830 w 996697"/>
              <a:gd name="connsiteY0" fmla="*/ 384464 h 443670"/>
              <a:gd name="connsiteX1" fmla="*/ 197012 w 996697"/>
              <a:gd name="connsiteY1" fmla="*/ 245918 h 443670"/>
              <a:gd name="connsiteX2" fmla="*/ 390976 w 996697"/>
              <a:gd name="connsiteY2" fmla="*/ 225137 h 443670"/>
              <a:gd name="connsiteX3" fmla="*/ 436120 w 996697"/>
              <a:gd name="connsiteY3" fmla="*/ 180771 h 443670"/>
              <a:gd name="connsiteX4" fmla="*/ 709630 w 996697"/>
              <a:gd name="connsiteY4" fmla="*/ 51955 h 443670"/>
              <a:gd name="connsiteX5" fmla="*/ 862031 w 996697"/>
              <a:gd name="connsiteY5" fmla="*/ 24246 h 443670"/>
              <a:gd name="connsiteX6" fmla="*/ 924376 w 996697"/>
              <a:gd name="connsiteY6" fmla="*/ 10391 h 443670"/>
              <a:gd name="connsiteX7" fmla="*/ 952085 w 996697"/>
              <a:gd name="connsiteY7" fmla="*/ 86591 h 443670"/>
              <a:gd name="connsiteX8" fmla="*/ 656703 w 996697"/>
              <a:gd name="connsiteY8" fmla="*/ 199529 h 443670"/>
              <a:gd name="connsiteX9" fmla="*/ 418685 w 996697"/>
              <a:gd name="connsiteY9" fmla="*/ 315191 h 443670"/>
              <a:gd name="connsiteX10" fmla="*/ 272200 w 996697"/>
              <a:gd name="connsiteY10" fmla="*/ 382674 h 443670"/>
              <a:gd name="connsiteX11" fmla="*/ 200437 w 996697"/>
              <a:gd name="connsiteY11" fmla="*/ 426728 h 443670"/>
              <a:gd name="connsiteX12" fmla="*/ 100030 w 996697"/>
              <a:gd name="connsiteY12" fmla="*/ 439882 h 443670"/>
              <a:gd name="connsiteX13" fmla="*/ 43756 w 996697"/>
              <a:gd name="connsiteY13" fmla="*/ 434434 h 443670"/>
              <a:gd name="connsiteX14" fmla="*/ 23830 w 996697"/>
              <a:gd name="connsiteY14" fmla="*/ 384464 h 443670"/>
              <a:gd name="connsiteX0" fmla="*/ 23830 w 996697"/>
              <a:gd name="connsiteY0" fmla="*/ 384464 h 443670"/>
              <a:gd name="connsiteX1" fmla="*/ 197012 w 996697"/>
              <a:gd name="connsiteY1" fmla="*/ 245918 h 443670"/>
              <a:gd name="connsiteX2" fmla="*/ 390976 w 996697"/>
              <a:gd name="connsiteY2" fmla="*/ 225137 h 443670"/>
              <a:gd name="connsiteX3" fmla="*/ 436120 w 996697"/>
              <a:gd name="connsiteY3" fmla="*/ 180771 h 443670"/>
              <a:gd name="connsiteX4" fmla="*/ 590855 w 996697"/>
              <a:gd name="connsiteY4" fmla="*/ 118503 h 443670"/>
              <a:gd name="connsiteX5" fmla="*/ 709630 w 996697"/>
              <a:gd name="connsiteY5" fmla="*/ 51955 h 443670"/>
              <a:gd name="connsiteX6" fmla="*/ 862031 w 996697"/>
              <a:gd name="connsiteY6" fmla="*/ 24246 h 443670"/>
              <a:gd name="connsiteX7" fmla="*/ 924376 w 996697"/>
              <a:gd name="connsiteY7" fmla="*/ 10391 h 443670"/>
              <a:gd name="connsiteX8" fmla="*/ 952085 w 996697"/>
              <a:gd name="connsiteY8" fmla="*/ 86591 h 443670"/>
              <a:gd name="connsiteX9" fmla="*/ 656703 w 996697"/>
              <a:gd name="connsiteY9" fmla="*/ 199529 h 443670"/>
              <a:gd name="connsiteX10" fmla="*/ 418685 w 996697"/>
              <a:gd name="connsiteY10" fmla="*/ 315191 h 443670"/>
              <a:gd name="connsiteX11" fmla="*/ 272200 w 996697"/>
              <a:gd name="connsiteY11" fmla="*/ 382674 h 443670"/>
              <a:gd name="connsiteX12" fmla="*/ 200437 w 996697"/>
              <a:gd name="connsiteY12" fmla="*/ 426728 h 443670"/>
              <a:gd name="connsiteX13" fmla="*/ 100030 w 996697"/>
              <a:gd name="connsiteY13" fmla="*/ 439882 h 443670"/>
              <a:gd name="connsiteX14" fmla="*/ 43756 w 996697"/>
              <a:gd name="connsiteY14" fmla="*/ 434434 h 443670"/>
              <a:gd name="connsiteX15" fmla="*/ 23830 w 996697"/>
              <a:gd name="connsiteY15" fmla="*/ 384464 h 443670"/>
              <a:gd name="connsiteX0" fmla="*/ 23830 w 971712"/>
              <a:gd name="connsiteY0" fmla="*/ 384464 h 443670"/>
              <a:gd name="connsiteX1" fmla="*/ 197012 w 971712"/>
              <a:gd name="connsiteY1" fmla="*/ 245918 h 443670"/>
              <a:gd name="connsiteX2" fmla="*/ 390976 w 971712"/>
              <a:gd name="connsiteY2" fmla="*/ 225137 h 443670"/>
              <a:gd name="connsiteX3" fmla="*/ 436120 w 971712"/>
              <a:gd name="connsiteY3" fmla="*/ 180771 h 443670"/>
              <a:gd name="connsiteX4" fmla="*/ 590855 w 971712"/>
              <a:gd name="connsiteY4" fmla="*/ 118503 h 443670"/>
              <a:gd name="connsiteX5" fmla="*/ 709630 w 971712"/>
              <a:gd name="connsiteY5" fmla="*/ 51955 h 443670"/>
              <a:gd name="connsiteX6" fmla="*/ 862031 w 971712"/>
              <a:gd name="connsiteY6" fmla="*/ 24246 h 443670"/>
              <a:gd name="connsiteX7" fmla="*/ 924376 w 971712"/>
              <a:gd name="connsiteY7" fmla="*/ 10391 h 443670"/>
              <a:gd name="connsiteX8" fmla="*/ 952085 w 971712"/>
              <a:gd name="connsiteY8" fmla="*/ 86591 h 443670"/>
              <a:gd name="connsiteX9" fmla="*/ 806612 w 971712"/>
              <a:gd name="connsiteY9" fmla="*/ 126209 h 443670"/>
              <a:gd name="connsiteX10" fmla="*/ 656703 w 971712"/>
              <a:gd name="connsiteY10" fmla="*/ 199529 h 443670"/>
              <a:gd name="connsiteX11" fmla="*/ 418685 w 971712"/>
              <a:gd name="connsiteY11" fmla="*/ 315191 h 443670"/>
              <a:gd name="connsiteX12" fmla="*/ 272200 w 971712"/>
              <a:gd name="connsiteY12" fmla="*/ 382674 h 443670"/>
              <a:gd name="connsiteX13" fmla="*/ 200437 w 971712"/>
              <a:gd name="connsiteY13" fmla="*/ 426728 h 443670"/>
              <a:gd name="connsiteX14" fmla="*/ 100030 w 971712"/>
              <a:gd name="connsiteY14" fmla="*/ 439882 h 443670"/>
              <a:gd name="connsiteX15" fmla="*/ 43756 w 971712"/>
              <a:gd name="connsiteY15" fmla="*/ 434434 h 443670"/>
              <a:gd name="connsiteX16" fmla="*/ 23830 w 971712"/>
              <a:gd name="connsiteY16" fmla="*/ 384464 h 443670"/>
              <a:gd name="connsiteX0" fmla="*/ 13699 w 961581"/>
              <a:gd name="connsiteY0" fmla="*/ 384464 h 443670"/>
              <a:gd name="connsiteX1" fmla="*/ 115818 w 961581"/>
              <a:gd name="connsiteY1" fmla="*/ 306007 h 443670"/>
              <a:gd name="connsiteX2" fmla="*/ 186881 w 961581"/>
              <a:gd name="connsiteY2" fmla="*/ 245918 h 443670"/>
              <a:gd name="connsiteX3" fmla="*/ 380845 w 961581"/>
              <a:gd name="connsiteY3" fmla="*/ 225137 h 443670"/>
              <a:gd name="connsiteX4" fmla="*/ 425989 w 961581"/>
              <a:gd name="connsiteY4" fmla="*/ 180771 h 443670"/>
              <a:gd name="connsiteX5" fmla="*/ 580724 w 961581"/>
              <a:gd name="connsiteY5" fmla="*/ 118503 h 443670"/>
              <a:gd name="connsiteX6" fmla="*/ 699499 w 961581"/>
              <a:gd name="connsiteY6" fmla="*/ 51955 h 443670"/>
              <a:gd name="connsiteX7" fmla="*/ 851900 w 961581"/>
              <a:gd name="connsiteY7" fmla="*/ 24246 h 443670"/>
              <a:gd name="connsiteX8" fmla="*/ 914245 w 961581"/>
              <a:gd name="connsiteY8" fmla="*/ 10391 h 443670"/>
              <a:gd name="connsiteX9" fmla="*/ 941954 w 961581"/>
              <a:gd name="connsiteY9" fmla="*/ 86591 h 443670"/>
              <a:gd name="connsiteX10" fmla="*/ 796481 w 961581"/>
              <a:gd name="connsiteY10" fmla="*/ 126209 h 443670"/>
              <a:gd name="connsiteX11" fmla="*/ 646572 w 961581"/>
              <a:gd name="connsiteY11" fmla="*/ 199529 h 443670"/>
              <a:gd name="connsiteX12" fmla="*/ 408554 w 961581"/>
              <a:gd name="connsiteY12" fmla="*/ 315191 h 443670"/>
              <a:gd name="connsiteX13" fmla="*/ 262069 w 961581"/>
              <a:gd name="connsiteY13" fmla="*/ 382674 h 443670"/>
              <a:gd name="connsiteX14" fmla="*/ 190306 w 961581"/>
              <a:gd name="connsiteY14" fmla="*/ 426728 h 443670"/>
              <a:gd name="connsiteX15" fmla="*/ 89899 w 961581"/>
              <a:gd name="connsiteY15" fmla="*/ 439882 h 443670"/>
              <a:gd name="connsiteX16" fmla="*/ 33625 w 961581"/>
              <a:gd name="connsiteY16" fmla="*/ 434434 h 443670"/>
              <a:gd name="connsiteX17" fmla="*/ 13699 w 961581"/>
              <a:gd name="connsiteY17" fmla="*/ 384464 h 443670"/>
              <a:gd name="connsiteX0" fmla="*/ 13699 w 961581"/>
              <a:gd name="connsiteY0" fmla="*/ 384464 h 443670"/>
              <a:gd name="connsiteX1" fmla="*/ 115818 w 961581"/>
              <a:gd name="connsiteY1" fmla="*/ 306007 h 443670"/>
              <a:gd name="connsiteX2" fmla="*/ 199724 w 961581"/>
              <a:gd name="connsiteY2" fmla="*/ 248487 h 443670"/>
              <a:gd name="connsiteX3" fmla="*/ 380845 w 961581"/>
              <a:gd name="connsiteY3" fmla="*/ 225137 h 443670"/>
              <a:gd name="connsiteX4" fmla="*/ 425989 w 961581"/>
              <a:gd name="connsiteY4" fmla="*/ 180771 h 443670"/>
              <a:gd name="connsiteX5" fmla="*/ 580724 w 961581"/>
              <a:gd name="connsiteY5" fmla="*/ 118503 h 443670"/>
              <a:gd name="connsiteX6" fmla="*/ 699499 w 961581"/>
              <a:gd name="connsiteY6" fmla="*/ 51955 h 443670"/>
              <a:gd name="connsiteX7" fmla="*/ 851900 w 961581"/>
              <a:gd name="connsiteY7" fmla="*/ 24246 h 443670"/>
              <a:gd name="connsiteX8" fmla="*/ 914245 w 961581"/>
              <a:gd name="connsiteY8" fmla="*/ 10391 h 443670"/>
              <a:gd name="connsiteX9" fmla="*/ 941954 w 961581"/>
              <a:gd name="connsiteY9" fmla="*/ 86591 h 443670"/>
              <a:gd name="connsiteX10" fmla="*/ 796481 w 961581"/>
              <a:gd name="connsiteY10" fmla="*/ 126209 h 443670"/>
              <a:gd name="connsiteX11" fmla="*/ 646572 w 961581"/>
              <a:gd name="connsiteY11" fmla="*/ 199529 h 443670"/>
              <a:gd name="connsiteX12" fmla="*/ 408554 w 961581"/>
              <a:gd name="connsiteY12" fmla="*/ 315191 h 443670"/>
              <a:gd name="connsiteX13" fmla="*/ 262069 w 961581"/>
              <a:gd name="connsiteY13" fmla="*/ 382674 h 443670"/>
              <a:gd name="connsiteX14" fmla="*/ 190306 w 961581"/>
              <a:gd name="connsiteY14" fmla="*/ 426728 h 443670"/>
              <a:gd name="connsiteX15" fmla="*/ 89899 w 961581"/>
              <a:gd name="connsiteY15" fmla="*/ 439882 h 443670"/>
              <a:gd name="connsiteX16" fmla="*/ 33625 w 961581"/>
              <a:gd name="connsiteY16" fmla="*/ 434434 h 443670"/>
              <a:gd name="connsiteX17" fmla="*/ 13699 w 961581"/>
              <a:gd name="connsiteY17" fmla="*/ 384464 h 443670"/>
              <a:gd name="connsiteX0" fmla="*/ 13699 w 961581"/>
              <a:gd name="connsiteY0" fmla="*/ 384464 h 443670"/>
              <a:gd name="connsiteX1" fmla="*/ 115818 w 961581"/>
              <a:gd name="connsiteY1" fmla="*/ 306007 h 443670"/>
              <a:gd name="connsiteX2" fmla="*/ 199724 w 961581"/>
              <a:gd name="connsiteY2" fmla="*/ 248487 h 443670"/>
              <a:gd name="connsiteX3" fmla="*/ 380845 w 961581"/>
              <a:gd name="connsiteY3" fmla="*/ 225137 h 443670"/>
              <a:gd name="connsiteX4" fmla="*/ 425989 w 961581"/>
              <a:gd name="connsiteY4" fmla="*/ 180771 h 443670"/>
              <a:gd name="connsiteX5" fmla="*/ 580724 w 961581"/>
              <a:gd name="connsiteY5" fmla="*/ 118503 h 443670"/>
              <a:gd name="connsiteX6" fmla="*/ 699499 w 961581"/>
              <a:gd name="connsiteY6" fmla="*/ 51955 h 443670"/>
              <a:gd name="connsiteX7" fmla="*/ 851900 w 961581"/>
              <a:gd name="connsiteY7" fmla="*/ 24246 h 443670"/>
              <a:gd name="connsiteX8" fmla="*/ 914245 w 961581"/>
              <a:gd name="connsiteY8" fmla="*/ 10391 h 443670"/>
              <a:gd name="connsiteX9" fmla="*/ 941954 w 961581"/>
              <a:gd name="connsiteY9" fmla="*/ 86591 h 443670"/>
              <a:gd name="connsiteX10" fmla="*/ 796481 w 961581"/>
              <a:gd name="connsiteY10" fmla="*/ 126209 h 443670"/>
              <a:gd name="connsiteX11" fmla="*/ 636297 w 961581"/>
              <a:gd name="connsiteY11" fmla="*/ 209803 h 443670"/>
              <a:gd name="connsiteX12" fmla="*/ 408554 w 961581"/>
              <a:gd name="connsiteY12" fmla="*/ 315191 h 443670"/>
              <a:gd name="connsiteX13" fmla="*/ 262069 w 961581"/>
              <a:gd name="connsiteY13" fmla="*/ 382674 h 443670"/>
              <a:gd name="connsiteX14" fmla="*/ 190306 w 961581"/>
              <a:gd name="connsiteY14" fmla="*/ 426728 h 443670"/>
              <a:gd name="connsiteX15" fmla="*/ 89899 w 961581"/>
              <a:gd name="connsiteY15" fmla="*/ 439882 h 443670"/>
              <a:gd name="connsiteX16" fmla="*/ 33625 w 961581"/>
              <a:gd name="connsiteY16" fmla="*/ 434434 h 443670"/>
              <a:gd name="connsiteX17" fmla="*/ 13699 w 961581"/>
              <a:gd name="connsiteY17" fmla="*/ 384464 h 44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61581" h="443670">
                <a:moveTo>
                  <a:pt x="13699" y="384464"/>
                </a:moveTo>
                <a:cubicBezTo>
                  <a:pt x="27398" y="363060"/>
                  <a:pt x="84814" y="328670"/>
                  <a:pt x="115818" y="306007"/>
                </a:cubicBezTo>
                <a:cubicBezTo>
                  <a:pt x="146822" y="283344"/>
                  <a:pt x="155553" y="261965"/>
                  <a:pt x="199724" y="248487"/>
                </a:cubicBezTo>
                <a:cubicBezTo>
                  <a:pt x="243895" y="235009"/>
                  <a:pt x="343134" y="236423"/>
                  <a:pt x="380845" y="225137"/>
                </a:cubicBezTo>
                <a:cubicBezTo>
                  <a:pt x="418556" y="213851"/>
                  <a:pt x="392676" y="198543"/>
                  <a:pt x="425989" y="180771"/>
                </a:cubicBezTo>
                <a:cubicBezTo>
                  <a:pt x="459302" y="162999"/>
                  <a:pt x="535139" y="139972"/>
                  <a:pt x="580724" y="118503"/>
                </a:cubicBezTo>
                <a:cubicBezTo>
                  <a:pt x="626309" y="97034"/>
                  <a:pt x="654303" y="67664"/>
                  <a:pt x="699499" y="51955"/>
                </a:cubicBezTo>
                <a:cubicBezTo>
                  <a:pt x="744695" y="36246"/>
                  <a:pt x="816109" y="31173"/>
                  <a:pt x="851900" y="24246"/>
                </a:cubicBezTo>
                <a:cubicBezTo>
                  <a:pt x="887691" y="17319"/>
                  <a:pt x="899236" y="0"/>
                  <a:pt x="914245" y="10391"/>
                </a:cubicBezTo>
                <a:cubicBezTo>
                  <a:pt x="929254" y="20782"/>
                  <a:pt x="961581" y="67288"/>
                  <a:pt x="941954" y="86591"/>
                </a:cubicBezTo>
                <a:cubicBezTo>
                  <a:pt x="922327" y="105894"/>
                  <a:pt x="847424" y="105674"/>
                  <a:pt x="796481" y="126209"/>
                </a:cubicBezTo>
                <a:cubicBezTo>
                  <a:pt x="745538" y="146744"/>
                  <a:pt x="700951" y="178306"/>
                  <a:pt x="636297" y="209803"/>
                </a:cubicBezTo>
                <a:lnTo>
                  <a:pt x="408554" y="315191"/>
                </a:lnTo>
                <a:cubicBezTo>
                  <a:pt x="344470" y="345715"/>
                  <a:pt x="298444" y="364085"/>
                  <a:pt x="262069" y="382674"/>
                </a:cubicBezTo>
                <a:cubicBezTo>
                  <a:pt x="225694" y="401264"/>
                  <a:pt x="219001" y="417193"/>
                  <a:pt x="190306" y="426728"/>
                </a:cubicBezTo>
                <a:cubicBezTo>
                  <a:pt x="161611" y="436263"/>
                  <a:pt x="116012" y="438598"/>
                  <a:pt x="89899" y="439882"/>
                </a:cubicBezTo>
                <a:cubicBezTo>
                  <a:pt x="63786" y="441166"/>
                  <a:pt x="46325" y="443670"/>
                  <a:pt x="33625" y="434434"/>
                </a:cubicBezTo>
                <a:cubicBezTo>
                  <a:pt x="20925" y="425198"/>
                  <a:pt x="0" y="405868"/>
                  <a:pt x="13699" y="384464"/>
                </a:cubicBezTo>
                <a:close/>
              </a:path>
            </a:pathLst>
          </a:custGeom>
          <a:solidFill>
            <a:srgbClr val="7030A0">
              <a:alpha val="50000"/>
            </a:srgbClr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" name="Forme libre 6"/>
          <p:cNvSpPr/>
          <p:nvPr/>
        </p:nvSpPr>
        <p:spPr bwMode="auto">
          <a:xfrm>
            <a:off x="5493250" y="3228225"/>
            <a:ext cx="1177675" cy="656691"/>
          </a:xfrm>
          <a:custGeom>
            <a:avLst/>
            <a:gdLst>
              <a:gd name="connsiteX0" fmla="*/ 856 w 1177675"/>
              <a:gd name="connsiteY0" fmla="*/ 547528 h 656691"/>
              <a:gd name="connsiteX1" fmla="*/ 72775 w 1177675"/>
              <a:gd name="connsiteY1" fmla="*/ 493588 h 656691"/>
              <a:gd name="connsiteX2" fmla="*/ 111303 w 1177675"/>
              <a:gd name="connsiteY2" fmla="*/ 480746 h 656691"/>
              <a:gd name="connsiteX3" fmla="*/ 185790 w 1177675"/>
              <a:gd name="connsiteY3" fmla="*/ 509000 h 656691"/>
              <a:gd name="connsiteX4" fmla="*/ 257710 w 1177675"/>
              <a:gd name="connsiteY4" fmla="*/ 521842 h 656691"/>
              <a:gd name="connsiteX5" fmla="*/ 309080 w 1177675"/>
              <a:gd name="connsiteY5" fmla="*/ 467903 h 656691"/>
              <a:gd name="connsiteX6" fmla="*/ 265415 w 1177675"/>
              <a:gd name="connsiteY6" fmla="*/ 434512 h 656691"/>
              <a:gd name="connsiteX7" fmla="*/ 239730 w 1177675"/>
              <a:gd name="connsiteY7" fmla="*/ 380573 h 656691"/>
              <a:gd name="connsiteX8" fmla="*/ 288532 w 1177675"/>
              <a:gd name="connsiteY8" fmla="*/ 311222 h 656691"/>
              <a:gd name="connsiteX9" fmla="*/ 373294 w 1177675"/>
              <a:gd name="connsiteY9" fmla="*/ 357456 h 656691"/>
              <a:gd name="connsiteX10" fmla="*/ 440076 w 1177675"/>
              <a:gd name="connsiteY10" fmla="*/ 321496 h 656691"/>
              <a:gd name="connsiteX11" fmla="*/ 452919 w 1177675"/>
              <a:gd name="connsiteY11" fmla="*/ 282968 h 656691"/>
              <a:gd name="connsiteX12" fmla="*/ 434939 w 1177675"/>
              <a:gd name="connsiteY12" fmla="*/ 252146 h 656691"/>
              <a:gd name="connsiteX13" fmla="*/ 491447 w 1177675"/>
              <a:gd name="connsiteY13" fmla="*/ 213618 h 656691"/>
              <a:gd name="connsiteX14" fmla="*/ 555660 w 1177675"/>
              <a:gd name="connsiteY14" fmla="*/ 208481 h 656691"/>
              <a:gd name="connsiteX15" fmla="*/ 632716 w 1177675"/>
              <a:gd name="connsiteY15" fmla="*/ 177658 h 656691"/>
              <a:gd name="connsiteX16" fmla="*/ 732889 w 1177675"/>
              <a:gd name="connsiteY16" fmla="*/ 200775 h 656691"/>
              <a:gd name="connsiteX17" fmla="*/ 804808 w 1177675"/>
              <a:gd name="connsiteY17" fmla="*/ 203344 h 656691"/>
              <a:gd name="connsiteX18" fmla="*/ 835631 w 1177675"/>
              <a:gd name="connsiteY18" fmla="*/ 169953 h 656691"/>
              <a:gd name="connsiteX19" fmla="*/ 845905 w 1177675"/>
              <a:gd name="connsiteY19" fmla="*/ 110876 h 656691"/>
              <a:gd name="connsiteX20" fmla="*/ 912687 w 1177675"/>
              <a:gd name="connsiteY20" fmla="*/ 126287 h 656691"/>
              <a:gd name="connsiteX21" fmla="*/ 974332 w 1177675"/>
              <a:gd name="connsiteY21" fmla="*/ 110876 h 656691"/>
              <a:gd name="connsiteX22" fmla="*/ 974332 w 1177675"/>
              <a:gd name="connsiteY22" fmla="*/ 46663 h 656691"/>
              <a:gd name="connsiteX23" fmla="*/ 1000017 w 1177675"/>
              <a:gd name="connsiteY23" fmla="*/ 15840 h 656691"/>
              <a:gd name="connsiteX24" fmla="*/ 1041114 w 1177675"/>
              <a:gd name="connsiteY24" fmla="*/ 20977 h 656691"/>
              <a:gd name="connsiteX25" fmla="*/ 1097622 w 1177675"/>
              <a:gd name="connsiteY25" fmla="*/ 2997 h 656691"/>
              <a:gd name="connsiteX26" fmla="*/ 1146424 w 1177675"/>
              <a:gd name="connsiteY26" fmla="*/ 38957 h 656691"/>
              <a:gd name="connsiteX27" fmla="*/ 1177247 w 1177675"/>
              <a:gd name="connsiteY27" fmla="*/ 46663 h 656691"/>
              <a:gd name="connsiteX28" fmla="*/ 1148993 w 1177675"/>
              <a:gd name="connsiteY28" fmla="*/ 103171 h 656691"/>
              <a:gd name="connsiteX29" fmla="*/ 1097622 w 1177675"/>
              <a:gd name="connsiteY29" fmla="*/ 100602 h 656691"/>
              <a:gd name="connsiteX30" fmla="*/ 1092485 w 1177675"/>
              <a:gd name="connsiteY30" fmla="*/ 144267 h 656691"/>
              <a:gd name="connsiteX31" fmla="*/ 1066799 w 1177675"/>
              <a:gd name="connsiteY31" fmla="*/ 175090 h 656691"/>
              <a:gd name="connsiteX32" fmla="*/ 1051388 w 1177675"/>
              <a:gd name="connsiteY32" fmla="*/ 275263 h 656691"/>
              <a:gd name="connsiteX33" fmla="*/ 1000017 w 1177675"/>
              <a:gd name="connsiteY33" fmla="*/ 241872 h 656691"/>
              <a:gd name="connsiteX34" fmla="*/ 951215 w 1177675"/>
              <a:gd name="connsiteY34" fmla="*/ 280400 h 656691"/>
              <a:gd name="connsiteX35" fmla="*/ 887002 w 1177675"/>
              <a:gd name="connsiteY35" fmla="*/ 252146 h 656691"/>
              <a:gd name="connsiteX36" fmla="*/ 825357 w 1177675"/>
              <a:gd name="connsiteY36" fmla="*/ 298379 h 656691"/>
              <a:gd name="connsiteX37" fmla="*/ 822788 w 1177675"/>
              <a:gd name="connsiteY37" fmla="*/ 367730 h 656691"/>
              <a:gd name="connsiteX38" fmla="*/ 833062 w 1177675"/>
              <a:gd name="connsiteY38" fmla="*/ 462766 h 656691"/>
              <a:gd name="connsiteX39" fmla="*/ 745732 w 1177675"/>
              <a:gd name="connsiteY39" fmla="*/ 521842 h 656691"/>
              <a:gd name="connsiteX40" fmla="*/ 702067 w 1177675"/>
              <a:gd name="connsiteY40" fmla="*/ 511568 h 656691"/>
              <a:gd name="connsiteX41" fmla="*/ 671244 w 1177675"/>
              <a:gd name="connsiteY41" fmla="*/ 447355 h 656691"/>
              <a:gd name="connsiteX42" fmla="*/ 586483 w 1177675"/>
              <a:gd name="connsiteY42" fmla="*/ 455060 h 656691"/>
              <a:gd name="connsiteX43" fmla="*/ 524838 w 1177675"/>
              <a:gd name="connsiteY43" fmla="*/ 419101 h 656691"/>
              <a:gd name="connsiteX44" fmla="*/ 465761 w 1177675"/>
              <a:gd name="connsiteY44" fmla="*/ 442218 h 656691"/>
              <a:gd name="connsiteX45" fmla="*/ 478604 w 1177675"/>
              <a:gd name="connsiteY45" fmla="*/ 537254 h 656691"/>
              <a:gd name="connsiteX46" fmla="*/ 419528 w 1177675"/>
              <a:gd name="connsiteY46" fmla="*/ 586056 h 656691"/>
              <a:gd name="connsiteX47" fmla="*/ 370725 w 1177675"/>
              <a:gd name="connsiteY47" fmla="*/ 578350 h 656691"/>
              <a:gd name="connsiteX48" fmla="*/ 288532 w 1177675"/>
              <a:gd name="connsiteY48" fmla="*/ 611741 h 656691"/>
              <a:gd name="connsiteX49" fmla="*/ 234593 w 1177675"/>
              <a:gd name="connsiteY49" fmla="*/ 652838 h 656691"/>
              <a:gd name="connsiteX50" fmla="*/ 190928 w 1177675"/>
              <a:gd name="connsiteY50" fmla="*/ 588624 h 656691"/>
              <a:gd name="connsiteX51" fmla="*/ 167811 w 1177675"/>
              <a:gd name="connsiteY51" fmla="*/ 593762 h 656691"/>
              <a:gd name="connsiteX52" fmla="*/ 142125 w 1177675"/>
              <a:gd name="connsiteY52" fmla="*/ 634858 h 656691"/>
              <a:gd name="connsiteX53" fmla="*/ 77912 w 1177675"/>
              <a:gd name="connsiteY53" fmla="*/ 604036 h 656691"/>
              <a:gd name="connsiteX54" fmla="*/ 856 w 1177675"/>
              <a:gd name="connsiteY54" fmla="*/ 547528 h 65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77675" h="656691">
                <a:moveTo>
                  <a:pt x="856" y="547528"/>
                </a:moveTo>
                <a:cubicBezTo>
                  <a:pt x="0" y="529120"/>
                  <a:pt x="54367" y="504718"/>
                  <a:pt x="72775" y="493588"/>
                </a:cubicBezTo>
                <a:cubicBezTo>
                  <a:pt x="91183" y="482458"/>
                  <a:pt x="92467" y="478177"/>
                  <a:pt x="111303" y="480746"/>
                </a:cubicBezTo>
                <a:cubicBezTo>
                  <a:pt x="130139" y="483315"/>
                  <a:pt x="161389" y="502151"/>
                  <a:pt x="185790" y="509000"/>
                </a:cubicBezTo>
                <a:cubicBezTo>
                  <a:pt x="210191" y="515849"/>
                  <a:pt x="237162" y="528691"/>
                  <a:pt x="257710" y="521842"/>
                </a:cubicBezTo>
                <a:cubicBezTo>
                  <a:pt x="278258" y="514993"/>
                  <a:pt x="307796" y="482458"/>
                  <a:pt x="309080" y="467903"/>
                </a:cubicBezTo>
                <a:cubicBezTo>
                  <a:pt x="310364" y="453348"/>
                  <a:pt x="276973" y="449067"/>
                  <a:pt x="265415" y="434512"/>
                </a:cubicBezTo>
                <a:cubicBezTo>
                  <a:pt x="253857" y="419957"/>
                  <a:pt x="235877" y="401121"/>
                  <a:pt x="239730" y="380573"/>
                </a:cubicBezTo>
                <a:cubicBezTo>
                  <a:pt x="243583" y="360025"/>
                  <a:pt x="266271" y="315075"/>
                  <a:pt x="288532" y="311222"/>
                </a:cubicBezTo>
                <a:cubicBezTo>
                  <a:pt x="310793" y="307369"/>
                  <a:pt x="348037" y="355744"/>
                  <a:pt x="373294" y="357456"/>
                </a:cubicBezTo>
                <a:cubicBezTo>
                  <a:pt x="398551" y="359168"/>
                  <a:pt x="426805" y="333910"/>
                  <a:pt x="440076" y="321496"/>
                </a:cubicBezTo>
                <a:cubicBezTo>
                  <a:pt x="453347" y="309082"/>
                  <a:pt x="453775" y="294526"/>
                  <a:pt x="452919" y="282968"/>
                </a:cubicBezTo>
                <a:cubicBezTo>
                  <a:pt x="452063" y="271410"/>
                  <a:pt x="428518" y="263704"/>
                  <a:pt x="434939" y="252146"/>
                </a:cubicBezTo>
                <a:cubicBezTo>
                  <a:pt x="441360" y="240588"/>
                  <a:pt x="471327" y="220896"/>
                  <a:pt x="491447" y="213618"/>
                </a:cubicBezTo>
                <a:cubicBezTo>
                  <a:pt x="511567" y="206341"/>
                  <a:pt x="532115" y="214474"/>
                  <a:pt x="555660" y="208481"/>
                </a:cubicBezTo>
                <a:cubicBezTo>
                  <a:pt x="579205" y="202488"/>
                  <a:pt x="603178" y="178942"/>
                  <a:pt x="632716" y="177658"/>
                </a:cubicBezTo>
                <a:cubicBezTo>
                  <a:pt x="662254" y="176374"/>
                  <a:pt x="704207" y="196494"/>
                  <a:pt x="732889" y="200775"/>
                </a:cubicBezTo>
                <a:cubicBezTo>
                  <a:pt x="761571" y="205056"/>
                  <a:pt x="787684" y="208481"/>
                  <a:pt x="804808" y="203344"/>
                </a:cubicBezTo>
                <a:cubicBezTo>
                  <a:pt x="821932" y="198207"/>
                  <a:pt x="828781" y="185364"/>
                  <a:pt x="835631" y="169953"/>
                </a:cubicBezTo>
                <a:cubicBezTo>
                  <a:pt x="842481" y="154542"/>
                  <a:pt x="833062" y="118154"/>
                  <a:pt x="845905" y="110876"/>
                </a:cubicBezTo>
                <a:cubicBezTo>
                  <a:pt x="858748" y="103598"/>
                  <a:pt x="891283" y="126287"/>
                  <a:pt x="912687" y="126287"/>
                </a:cubicBezTo>
                <a:cubicBezTo>
                  <a:pt x="934091" y="126287"/>
                  <a:pt x="964058" y="124147"/>
                  <a:pt x="974332" y="110876"/>
                </a:cubicBezTo>
                <a:cubicBezTo>
                  <a:pt x="984606" y="97605"/>
                  <a:pt x="970051" y="62502"/>
                  <a:pt x="974332" y="46663"/>
                </a:cubicBezTo>
                <a:cubicBezTo>
                  <a:pt x="978613" y="30824"/>
                  <a:pt x="988887" y="20121"/>
                  <a:pt x="1000017" y="15840"/>
                </a:cubicBezTo>
                <a:cubicBezTo>
                  <a:pt x="1011147" y="11559"/>
                  <a:pt x="1024847" y="23117"/>
                  <a:pt x="1041114" y="20977"/>
                </a:cubicBezTo>
                <a:cubicBezTo>
                  <a:pt x="1057381" y="18837"/>
                  <a:pt x="1080070" y="0"/>
                  <a:pt x="1097622" y="2997"/>
                </a:cubicBezTo>
                <a:cubicBezTo>
                  <a:pt x="1115174" y="5994"/>
                  <a:pt x="1133153" y="31679"/>
                  <a:pt x="1146424" y="38957"/>
                </a:cubicBezTo>
                <a:cubicBezTo>
                  <a:pt x="1159695" y="46235"/>
                  <a:pt x="1176819" y="35961"/>
                  <a:pt x="1177247" y="46663"/>
                </a:cubicBezTo>
                <a:cubicBezTo>
                  <a:pt x="1177675" y="57365"/>
                  <a:pt x="1162264" y="94181"/>
                  <a:pt x="1148993" y="103171"/>
                </a:cubicBezTo>
                <a:cubicBezTo>
                  <a:pt x="1135722" y="112161"/>
                  <a:pt x="1107040" y="93753"/>
                  <a:pt x="1097622" y="100602"/>
                </a:cubicBezTo>
                <a:cubicBezTo>
                  <a:pt x="1088204" y="107451"/>
                  <a:pt x="1097622" y="131852"/>
                  <a:pt x="1092485" y="144267"/>
                </a:cubicBezTo>
                <a:cubicBezTo>
                  <a:pt x="1087348" y="156682"/>
                  <a:pt x="1073649" y="153257"/>
                  <a:pt x="1066799" y="175090"/>
                </a:cubicBezTo>
                <a:cubicBezTo>
                  <a:pt x="1059950" y="196923"/>
                  <a:pt x="1062518" y="264133"/>
                  <a:pt x="1051388" y="275263"/>
                </a:cubicBezTo>
                <a:cubicBezTo>
                  <a:pt x="1040258" y="286393"/>
                  <a:pt x="1016712" y="241016"/>
                  <a:pt x="1000017" y="241872"/>
                </a:cubicBezTo>
                <a:cubicBezTo>
                  <a:pt x="983322" y="242728"/>
                  <a:pt x="970051" y="278688"/>
                  <a:pt x="951215" y="280400"/>
                </a:cubicBezTo>
                <a:cubicBezTo>
                  <a:pt x="932379" y="282112"/>
                  <a:pt x="907978" y="249150"/>
                  <a:pt x="887002" y="252146"/>
                </a:cubicBezTo>
                <a:cubicBezTo>
                  <a:pt x="866026" y="255142"/>
                  <a:pt x="836059" y="279115"/>
                  <a:pt x="825357" y="298379"/>
                </a:cubicBezTo>
                <a:cubicBezTo>
                  <a:pt x="814655" y="317643"/>
                  <a:pt x="821504" y="340332"/>
                  <a:pt x="822788" y="367730"/>
                </a:cubicBezTo>
                <a:cubicBezTo>
                  <a:pt x="824072" y="395128"/>
                  <a:pt x="845905" y="437081"/>
                  <a:pt x="833062" y="462766"/>
                </a:cubicBezTo>
                <a:cubicBezTo>
                  <a:pt x="820219" y="488451"/>
                  <a:pt x="767565" y="513708"/>
                  <a:pt x="745732" y="521842"/>
                </a:cubicBezTo>
                <a:cubicBezTo>
                  <a:pt x="723900" y="529976"/>
                  <a:pt x="714482" y="523982"/>
                  <a:pt x="702067" y="511568"/>
                </a:cubicBezTo>
                <a:cubicBezTo>
                  <a:pt x="689652" y="499154"/>
                  <a:pt x="690508" y="456773"/>
                  <a:pt x="671244" y="447355"/>
                </a:cubicBezTo>
                <a:cubicBezTo>
                  <a:pt x="651980" y="437937"/>
                  <a:pt x="610884" y="459769"/>
                  <a:pt x="586483" y="455060"/>
                </a:cubicBezTo>
                <a:cubicBezTo>
                  <a:pt x="562082" y="450351"/>
                  <a:pt x="544958" y="421241"/>
                  <a:pt x="524838" y="419101"/>
                </a:cubicBezTo>
                <a:cubicBezTo>
                  <a:pt x="504718" y="416961"/>
                  <a:pt x="473467" y="422526"/>
                  <a:pt x="465761" y="442218"/>
                </a:cubicBezTo>
                <a:cubicBezTo>
                  <a:pt x="458055" y="461910"/>
                  <a:pt x="486309" y="513281"/>
                  <a:pt x="478604" y="537254"/>
                </a:cubicBezTo>
                <a:cubicBezTo>
                  <a:pt x="470899" y="561227"/>
                  <a:pt x="437508" y="579207"/>
                  <a:pt x="419528" y="586056"/>
                </a:cubicBezTo>
                <a:cubicBezTo>
                  <a:pt x="401548" y="592905"/>
                  <a:pt x="392558" y="574069"/>
                  <a:pt x="370725" y="578350"/>
                </a:cubicBezTo>
                <a:cubicBezTo>
                  <a:pt x="348892" y="582631"/>
                  <a:pt x="311221" y="599326"/>
                  <a:pt x="288532" y="611741"/>
                </a:cubicBezTo>
                <a:cubicBezTo>
                  <a:pt x="265843" y="624156"/>
                  <a:pt x="250860" y="656691"/>
                  <a:pt x="234593" y="652838"/>
                </a:cubicBezTo>
                <a:cubicBezTo>
                  <a:pt x="218326" y="648985"/>
                  <a:pt x="202058" y="598470"/>
                  <a:pt x="190928" y="588624"/>
                </a:cubicBezTo>
                <a:cubicBezTo>
                  <a:pt x="179798" y="578778"/>
                  <a:pt x="175945" y="586056"/>
                  <a:pt x="167811" y="593762"/>
                </a:cubicBezTo>
                <a:cubicBezTo>
                  <a:pt x="159677" y="601468"/>
                  <a:pt x="157108" y="633146"/>
                  <a:pt x="142125" y="634858"/>
                </a:cubicBezTo>
                <a:cubicBezTo>
                  <a:pt x="127142" y="636570"/>
                  <a:pt x="97604" y="612170"/>
                  <a:pt x="77912" y="604036"/>
                </a:cubicBezTo>
                <a:cubicBezTo>
                  <a:pt x="58220" y="595902"/>
                  <a:pt x="1712" y="565936"/>
                  <a:pt x="856" y="547528"/>
                </a:cubicBezTo>
                <a:close/>
              </a:path>
            </a:pathLst>
          </a:custGeom>
          <a:solidFill>
            <a:srgbClr val="7030A0">
              <a:alpha val="50000"/>
            </a:srgbClr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" name="Forme libre 9"/>
          <p:cNvSpPr/>
          <p:nvPr/>
        </p:nvSpPr>
        <p:spPr bwMode="auto">
          <a:xfrm>
            <a:off x="5812605" y="3355797"/>
            <a:ext cx="112587" cy="127999"/>
          </a:xfrm>
          <a:custGeom>
            <a:avLst/>
            <a:gdLst>
              <a:gd name="connsiteX0" fmla="*/ 12842 w 112587"/>
              <a:gd name="connsiteY0" fmla="*/ 8990 h 127999"/>
              <a:gd name="connsiteX1" fmla="*/ 2568 w 112587"/>
              <a:gd name="connsiteY1" fmla="*/ 80909 h 127999"/>
              <a:gd name="connsiteX2" fmla="*/ 28253 w 112587"/>
              <a:gd name="connsiteY2" fmla="*/ 124574 h 127999"/>
              <a:gd name="connsiteX3" fmla="*/ 92467 w 112587"/>
              <a:gd name="connsiteY3" fmla="*/ 101457 h 127999"/>
              <a:gd name="connsiteX4" fmla="*/ 107878 w 112587"/>
              <a:gd name="connsiteY4" fmla="*/ 60360 h 127999"/>
              <a:gd name="connsiteX5" fmla="*/ 64213 w 112587"/>
              <a:gd name="connsiteY5" fmla="*/ 26969 h 127999"/>
              <a:gd name="connsiteX6" fmla="*/ 12842 w 112587"/>
              <a:gd name="connsiteY6" fmla="*/ 8990 h 12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587" h="127999">
                <a:moveTo>
                  <a:pt x="12842" y="8990"/>
                </a:moveTo>
                <a:cubicBezTo>
                  <a:pt x="2568" y="17980"/>
                  <a:pt x="0" y="61645"/>
                  <a:pt x="2568" y="80909"/>
                </a:cubicBezTo>
                <a:cubicBezTo>
                  <a:pt x="5137" y="100173"/>
                  <a:pt x="13270" y="121149"/>
                  <a:pt x="28253" y="124574"/>
                </a:cubicBezTo>
                <a:cubicBezTo>
                  <a:pt x="43236" y="127999"/>
                  <a:pt x="79196" y="112159"/>
                  <a:pt x="92467" y="101457"/>
                </a:cubicBezTo>
                <a:cubicBezTo>
                  <a:pt x="105738" y="90755"/>
                  <a:pt x="112587" y="72775"/>
                  <a:pt x="107878" y="60360"/>
                </a:cubicBezTo>
                <a:cubicBezTo>
                  <a:pt x="103169" y="47945"/>
                  <a:pt x="77912" y="36815"/>
                  <a:pt x="64213" y="26969"/>
                </a:cubicBezTo>
                <a:cubicBezTo>
                  <a:pt x="50514" y="17123"/>
                  <a:pt x="23116" y="0"/>
                  <a:pt x="12842" y="8990"/>
                </a:cubicBezTo>
                <a:close/>
              </a:path>
            </a:pathLst>
          </a:custGeom>
          <a:solidFill>
            <a:srgbClr val="7030A0">
              <a:alpha val="50000"/>
            </a:srgbClr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mtClean="0"/>
          </a:p>
        </p:txBody>
      </p:sp>
      <p:sp>
        <p:nvSpPr>
          <p:cNvPr id="11" name="Forme libre 10"/>
          <p:cNvSpPr/>
          <p:nvPr/>
        </p:nvSpPr>
        <p:spPr bwMode="auto">
          <a:xfrm>
            <a:off x="5686746" y="3379769"/>
            <a:ext cx="70207" cy="75344"/>
          </a:xfrm>
          <a:custGeom>
            <a:avLst/>
            <a:gdLst>
              <a:gd name="connsiteX0" fmla="*/ 48802 w 70207"/>
              <a:gd name="connsiteY0" fmla="*/ 69779 h 75344"/>
              <a:gd name="connsiteX1" fmla="*/ 5137 w 70207"/>
              <a:gd name="connsiteY1" fmla="*/ 36388 h 75344"/>
              <a:gd name="connsiteX2" fmla="*/ 17980 w 70207"/>
              <a:gd name="connsiteY2" fmla="*/ 8134 h 75344"/>
              <a:gd name="connsiteX3" fmla="*/ 61645 w 70207"/>
              <a:gd name="connsiteY3" fmla="*/ 2997 h 75344"/>
              <a:gd name="connsiteX4" fmla="*/ 48802 w 70207"/>
              <a:gd name="connsiteY4" fmla="*/ 69779 h 75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07" h="75344">
                <a:moveTo>
                  <a:pt x="48802" y="69779"/>
                </a:moveTo>
                <a:cubicBezTo>
                  <a:pt x="39384" y="75344"/>
                  <a:pt x="10274" y="46662"/>
                  <a:pt x="5137" y="36388"/>
                </a:cubicBezTo>
                <a:cubicBezTo>
                  <a:pt x="0" y="26114"/>
                  <a:pt x="8562" y="13699"/>
                  <a:pt x="17980" y="8134"/>
                </a:cubicBezTo>
                <a:cubicBezTo>
                  <a:pt x="27398" y="2569"/>
                  <a:pt x="53083" y="0"/>
                  <a:pt x="61645" y="2997"/>
                </a:cubicBezTo>
                <a:cubicBezTo>
                  <a:pt x="70207" y="5994"/>
                  <a:pt x="58220" y="64214"/>
                  <a:pt x="48802" y="69779"/>
                </a:cubicBezTo>
                <a:close/>
              </a:path>
            </a:pathLst>
          </a:custGeom>
          <a:solidFill>
            <a:srgbClr val="7030A0">
              <a:alpha val="50000"/>
            </a:srgbClr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2" name="Forme libre 11"/>
          <p:cNvSpPr/>
          <p:nvPr/>
        </p:nvSpPr>
        <p:spPr bwMode="auto">
          <a:xfrm>
            <a:off x="7706903" y="2738491"/>
            <a:ext cx="213188" cy="132280"/>
          </a:xfrm>
          <a:custGeom>
            <a:avLst/>
            <a:gdLst>
              <a:gd name="connsiteX0" fmla="*/ 29537 w 214044"/>
              <a:gd name="connsiteY0" fmla="*/ 25257 h 132280"/>
              <a:gd name="connsiteX1" fmla="*/ 116868 w 214044"/>
              <a:gd name="connsiteY1" fmla="*/ 2140 h 132280"/>
              <a:gd name="connsiteX2" fmla="*/ 157964 w 214044"/>
              <a:gd name="connsiteY2" fmla="*/ 38100 h 132280"/>
              <a:gd name="connsiteX3" fmla="*/ 211904 w 214044"/>
              <a:gd name="connsiteY3" fmla="*/ 45806 h 132280"/>
              <a:gd name="connsiteX4" fmla="*/ 145122 w 214044"/>
              <a:gd name="connsiteY4" fmla="*/ 61217 h 132280"/>
              <a:gd name="connsiteX5" fmla="*/ 93751 w 214044"/>
              <a:gd name="connsiteY5" fmla="*/ 104882 h 132280"/>
              <a:gd name="connsiteX6" fmla="*/ 32106 w 214044"/>
              <a:gd name="connsiteY6" fmla="*/ 127999 h 132280"/>
              <a:gd name="connsiteX7" fmla="*/ 6421 w 214044"/>
              <a:gd name="connsiteY7" fmla="*/ 79197 h 132280"/>
              <a:gd name="connsiteX8" fmla="*/ 29537 w 214044"/>
              <a:gd name="connsiteY8" fmla="*/ 25257 h 132280"/>
              <a:gd name="connsiteX0" fmla="*/ 29537 w 213188"/>
              <a:gd name="connsiteY0" fmla="*/ 25257 h 132280"/>
              <a:gd name="connsiteX1" fmla="*/ 116868 w 213188"/>
              <a:gd name="connsiteY1" fmla="*/ 2140 h 132280"/>
              <a:gd name="connsiteX2" fmla="*/ 157964 w 213188"/>
              <a:gd name="connsiteY2" fmla="*/ 38100 h 132280"/>
              <a:gd name="connsiteX3" fmla="*/ 211904 w 213188"/>
              <a:gd name="connsiteY3" fmla="*/ 45806 h 132280"/>
              <a:gd name="connsiteX4" fmla="*/ 150259 w 213188"/>
              <a:gd name="connsiteY4" fmla="*/ 76628 h 132280"/>
              <a:gd name="connsiteX5" fmla="*/ 93751 w 213188"/>
              <a:gd name="connsiteY5" fmla="*/ 104882 h 132280"/>
              <a:gd name="connsiteX6" fmla="*/ 32106 w 213188"/>
              <a:gd name="connsiteY6" fmla="*/ 127999 h 132280"/>
              <a:gd name="connsiteX7" fmla="*/ 6421 w 213188"/>
              <a:gd name="connsiteY7" fmla="*/ 79197 h 132280"/>
              <a:gd name="connsiteX8" fmla="*/ 29537 w 213188"/>
              <a:gd name="connsiteY8" fmla="*/ 25257 h 132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188" h="132280">
                <a:moveTo>
                  <a:pt x="29537" y="25257"/>
                </a:moveTo>
                <a:cubicBezTo>
                  <a:pt x="47945" y="12414"/>
                  <a:pt x="95464" y="0"/>
                  <a:pt x="116868" y="2140"/>
                </a:cubicBezTo>
                <a:cubicBezTo>
                  <a:pt x="138272" y="4280"/>
                  <a:pt x="142125" y="30822"/>
                  <a:pt x="157964" y="38100"/>
                </a:cubicBezTo>
                <a:cubicBezTo>
                  <a:pt x="173803" y="45378"/>
                  <a:pt x="213188" y="39385"/>
                  <a:pt x="211904" y="45806"/>
                </a:cubicBezTo>
                <a:cubicBezTo>
                  <a:pt x="210620" y="52227"/>
                  <a:pt x="169951" y="66782"/>
                  <a:pt x="150259" y="76628"/>
                </a:cubicBezTo>
                <a:cubicBezTo>
                  <a:pt x="130567" y="86474"/>
                  <a:pt x="113443" y="96320"/>
                  <a:pt x="93751" y="104882"/>
                </a:cubicBezTo>
                <a:cubicBezTo>
                  <a:pt x="74059" y="113444"/>
                  <a:pt x="46661" y="132280"/>
                  <a:pt x="32106" y="127999"/>
                </a:cubicBezTo>
                <a:cubicBezTo>
                  <a:pt x="17551" y="123718"/>
                  <a:pt x="12842" y="92040"/>
                  <a:pt x="6421" y="79197"/>
                </a:cubicBezTo>
                <a:cubicBezTo>
                  <a:pt x="0" y="66354"/>
                  <a:pt x="11129" y="38100"/>
                  <a:pt x="29537" y="25257"/>
                </a:cubicBezTo>
                <a:close/>
              </a:path>
            </a:pathLst>
          </a:custGeom>
          <a:solidFill>
            <a:srgbClr val="7030A0">
              <a:alpha val="50000"/>
            </a:srgbClr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mtClean="0"/>
          </a:p>
        </p:txBody>
      </p:sp>
      <p:sp>
        <p:nvSpPr>
          <p:cNvPr id="13" name="Forme libre 12"/>
          <p:cNvSpPr/>
          <p:nvPr/>
        </p:nvSpPr>
        <p:spPr bwMode="auto">
          <a:xfrm>
            <a:off x="5357091" y="2164773"/>
            <a:ext cx="2553854" cy="1592118"/>
          </a:xfrm>
          <a:custGeom>
            <a:avLst/>
            <a:gdLst>
              <a:gd name="connsiteX0" fmla="*/ 32327 w 2553854"/>
              <a:gd name="connsiteY0" fmla="*/ 1582882 h 1592118"/>
              <a:gd name="connsiteX1" fmla="*/ 247073 w 2553854"/>
              <a:gd name="connsiteY1" fmla="*/ 1458191 h 1592118"/>
              <a:gd name="connsiteX2" fmla="*/ 475673 w 2553854"/>
              <a:gd name="connsiteY2" fmla="*/ 1430482 h 1592118"/>
              <a:gd name="connsiteX3" fmla="*/ 787400 w 2553854"/>
              <a:gd name="connsiteY3" fmla="*/ 1250372 h 1592118"/>
              <a:gd name="connsiteX4" fmla="*/ 1078345 w 2553854"/>
              <a:gd name="connsiteY4" fmla="*/ 1174172 h 1592118"/>
              <a:gd name="connsiteX5" fmla="*/ 1286164 w 2553854"/>
              <a:gd name="connsiteY5" fmla="*/ 1042554 h 1592118"/>
              <a:gd name="connsiteX6" fmla="*/ 1362364 w 2553854"/>
              <a:gd name="connsiteY6" fmla="*/ 1014845 h 1592118"/>
              <a:gd name="connsiteX7" fmla="*/ 1383145 w 2553854"/>
              <a:gd name="connsiteY7" fmla="*/ 1174172 h 1592118"/>
              <a:gd name="connsiteX8" fmla="*/ 1500909 w 2553854"/>
              <a:gd name="connsiteY8" fmla="*/ 1167245 h 1592118"/>
              <a:gd name="connsiteX9" fmla="*/ 1750291 w 2553854"/>
              <a:gd name="connsiteY9" fmla="*/ 994063 h 1592118"/>
              <a:gd name="connsiteX10" fmla="*/ 2124364 w 2553854"/>
              <a:gd name="connsiteY10" fmla="*/ 758536 h 1592118"/>
              <a:gd name="connsiteX11" fmla="*/ 2498436 w 2553854"/>
              <a:gd name="connsiteY11" fmla="*/ 613063 h 1592118"/>
              <a:gd name="connsiteX12" fmla="*/ 2456873 w 2553854"/>
              <a:gd name="connsiteY12" fmla="*/ 439882 h 1592118"/>
              <a:gd name="connsiteX13" fmla="*/ 2429164 w 2553854"/>
              <a:gd name="connsiteY13" fmla="*/ 197427 h 1592118"/>
              <a:gd name="connsiteX14" fmla="*/ 2228273 w 2553854"/>
              <a:gd name="connsiteY14" fmla="*/ 17318 h 1592118"/>
              <a:gd name="connsiteX15" fmla="*/ 2048164 w 2553854"/>
              <a:gd name="connsiteY15" fmla="*/ 93518 h 1592118"/>
              <a:gd name="connsiteX16" fmla="*/ 1819564 w 2553854"/>
              <a:gd name="connsiteY16" fmla="*/ 114300 h 1592118"/>
              <a:gd name="connsiteX17" fmla="*/ 1549400 w 2553854"/>
              <a:gd name="connsiteY17" fmla="*/ 190500 h 1592118"/>
              <a:gd name="connsiteX18" fmla="*/ 1313873 w 2553854"/>
              <a:gd name="connsiteY18" fmla="*/ 280554 h 1592118"/>
              <a:gd name="connsiteX19" fmla="*/ 1140691 w 2553854"/>
              <a:gd name="connsiteY19" fmla="*/ 412172 h 1592118"/>
              <a:gd name="connsiteX20" fmla="*/ 1071418 w 2553854"/>
              <a:gd name="connsiteY20" fmla="*/ 550718 h 1592118"/>
              <a:gd name="connsiteX21" fmla="*/ 995218 w 2553854"/>
              <a:gd name="connsiteY21" fmla="*/ 543791 h 1592118"/>
              <a:gd name="connsiteX22" fmla="*/ 988291 w 2553854"/>
              <a:gd name="connsiteY22" fmla="*/ 599209 h 1592118"/>
              <a:gd name="connsiteX23" fmla="*/ 898236 w 2553854"/>
              <a:gd name="connsiteY23" fmla="*/ 599209 h 1592118"/>
              <a:gd name="connsiteX24" fmla="*/ 815109 w 2553854"/>
              <a:gd name="connsiteY24" fmla="*/ 606136 h 1592118"/>
              <a:gd name="connsiteX25" fmla="*/ 704273 w 2553854"/>
              <a:gd name="connsiteY25" fmla="*/ 606136 h 1592118"/>
              <a:gd name="connsiteX26" fmla="*/ 614218 w 2553854"/>
              <a:gd name="connsiteY26" fmla="*/ 744682 h 1592118"/>
              <a:gd name="connsiteX27" fmla="*/ 628073 w 2553854"/>
              <a:gd name="connsiteY27" fmla="*/ 855518 h 1592118"/>
              <a:gd name="connsiteX28" fmla="*/ 704273 w 2553854"/>
              <a:gd name="connsiteY28" fmla="*/ 945572 h 1592118"/>
              <a:gd name="connsiteX29" fmla="*/ 683491 w 2553854"/>
              <a:gd name="connsiteY29" fmla="*/ 1014845 h 1592118"/>
              <a:gd name="connsiteX30" fmla="*/ 531091 w 2553854"/>
              <a:gd name="connsiteY30" fmla="*/ 1028700 h 1592118"/>
              <a:gd name="connsiteX31" fmla="*/ 447964 w 2553854"/>
              <a:gd name="connsiteY31" fmla="*/ 1070263 h 1592118"/>
              <a:gd name="connsiteX32" fmla="*/ 330200 w 2553854"/>
              <a:gd name="connsiteY32" fmla="*/ 1174172 h 1592118"/>
              <a:gd name="connsiteX33" fmla="*/ 281709 w 2553854"/>
              <a:gd name="connsiteY33" fmla="*/ 1305791 h 1592118"/>
              <a:gd name="connsiteX34" fmla="*/ 198582 w 2553854"/>
              <a:gd name="connsiteY34" fmla="*/ 1375063 h 1592118"/>
              <a:gd name="connsiteX35" fmla="*/ 94673 w 2553854"/>
              <a:gd name="connsiteY35" fmla="*/ 1430482 h 1592118"/>
              <a:gd name="connsiteX36" fmla="*/ 53109 w 2553854"/>
              <a:gd name="connsiteY36" fmla="*/ 1513609 h 1592118"/>
              <a:gd name="connsiteX37" fmla="*/ 32327 w 2553854"/>
              <a:gd name="connsiteY37" fmla="*/ 1582882 h 159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553854" h="1592118">
                <a:moveTo>
                  <a:pt x="32327" y="1582882"/>
                </a:moveTo>
                <a:cubicBezTo>
                  <a:pt x="64654" y="1573646"/>
                  <a:pt x="173182" y="1483591"/>
                  <a:pt x="247073" y="1458191"/>
                </a:cubicBezTo>
                <a:cubicBezTo>
                  <a:pt x="320964" y="1432791"/>
                  <a:pt x="385619" y="1465118"/>
                  <a:pt x="475673" y="1430482"/>
                </a:cubicBezTo>
                <a:cubicBezTo>
                  <a:pt x="565727" y="1395846"/>
                  <a:pt x="686955" y="1293090"/>
                  <a:pt x="787400" y="1250372"/>
                </a:cubicBezTo>
                <a:cubicBezTo>
                  <a:pt x="887845" y="1207654"/>
                  <a:pt x="995218" y="1208808"/>
                  <a:pt x="1078345" y="1174172"/>
                </a:cubicBezTo>
                <a:cubicBezTo>
                  <a:pt x="1161472" y="1139536"/>
                  <a:pt x="1238828" y="1069108"/>
                  <a:pt x="1286164" y="1042554"/>
                </a:cubicBezTo>
                <a:cubicBezTo>
                  <a:pt x="1333500" y="1016000"/>
                  <a:pt x="1346201" y="992909"/>
                  <a:pt x="1362364" y="1014845"/>
                </a:cubicBezTo>
                <a:cubicBezTo>
                  <a:pt x="1378527" y="1036781"/>
                  <a:pt x="1360054" y="1148772"/>
                  <a:pt x="1383145" y="1174172"/>
                </a:cubicBezTo>
                <a:cubicBezTo>
                  <a:pt x="1406236" y="1199572"/>
                  <a:pt x="1439718" y="1197263"/>
                  <a:pt x="1500909" y="1167245"/>
                </a:cubicBezTo>
                <a:cubicBezTo>
                  <a:pt x="1562100" y="1137227"/>
                  <a:pt x="1646382" y="1062181"/>
                  <a:pt x="1750291" y="994063"/>
                </a:cubicBezTo>
                <a:cubicBezTo>
                  <a:pt x="1854200" y="925945"/>
                  <a:pt x="1999673" y="822036"/>
                  <a:pt x="2124364" y="758536"/>
                </a:cubicBezTo>
                <a:cubicBezTo>
                  <a:pt x="2249055" y="695036"/>
                  <a:pt x="2443018" y="666172"/>
                  <a:pt x="2498436" y="613063"/>
                </a:cubicBezTo>
                <a:cubicBezTo>
                  <a:pt x="2553854" y="559954"/>
                  <a:pt x="2468418" y="509155"/>
                  <a:pt x="2456873" y="439882"/>
                </a:cubicBezTo>
                <a:cubicBezTo>
                  <a:pt x="2445328" y="370609"/>
                  <a:pt x="2467264" y="267854"/>
                  <a:pt x="2429164" y="197427"/>
                </a:cubicBezTo>
                <a:cubicBezTo>
                  <a:pt x="2391064" y="127000"/>
                  <a:pt x="2291773" y="34636"/>
                  <a:pt x="2228273" y="17318"/>
                </a:cubicBezTo>
                <a:cubicBezTo>
                  <a:pt x="2164773" y="0"/>
                  <a:pt x="2116282" y="77354"/>
                  <a:pt x="2048164" y="93518"/>
                </a:cubicBezTo>
                <a:cubicBezTo>
                  <a:pt x="1980046" y="109682"/>
                  <a:pt x="1902691" y="98136"/>
                  <a:pt x="1819564" y="114300"/>
                </a:cubicBezTo>
                <a:cubicBezTo>
                  <a:pt x="1736437" y="130464"/>
                  <a:pt x="1633682" y="162791"/>
                  <a:pt x="1549400" y="190500"/>
                </a:cubicBezTo>
                <a:cubicBezTo>
                  <a:pt x="1465118" y="218209"/>
                  <a:pt x="1381991" y="243609"/>
                  <a:pt x="1313873" y="280554"/>
                </a:cubicBezTo>
                <a:cubicBezTo>
                  <a:pt x="1245755" y="317499"/>
                  <a:pt x="1181100" y="367145"/>
                  <a:pt x="1140691" y="412172"/>
                </a:cubicBezTo>
                <a:cubicBezTo>
                  <a:pt x="1100282" y="457199"/>
                  <a:pt x="1095663" y="528782"/>
                  <a:pt x="1071418" y="550718"/>
                </a:cubicBezTo>
                <a:cubicBezTo>
                  <a:pt x="1047173" y="572654"/>
                  <a:pt x="1009072" y="535709"/>
                  <a:pt x="995218" y="543791"/>
                </a:cubicBezTo>
                <a:cubicBezTo>
                  <a:pt x="981364" y="551873"/>
                  <a:pt x="1004455" y="589973"/>
                  <a:pt x="988291" y="599209"/>
                </a:cubicBezTo>
                <a:cubicBezTo>
                  <a:pt x="972127" y="608445"/>
                  <a:pt x="927100" y="598055"/>
                  <a:pt x="898236" y="599209"/>
                </a:cubicBezTo>
                <a:cubicBezTo>
                  <a:pt x="869372" y="600364"/>
                  <a:pt x="847436" y="604982"/>
                  <a:pt x="815109" y="606136"/>
                </a:cubicBezTo>
                <a:cubicBezTo>
                  <a:pt x="782782" y="607290"/>
                  <a:pt x="737755" y="583045"/>
                  <a:pt x="704273" y="606136"/>
                </a:cubicBezTo>
                <a:cubicBezTo>
                  <a:pt x="670791" y="629227"/>
                  <a:pt x="626918" y="703118"/>
                  <a:pt x="614218" y="744682"/>
                </a:cubicBezTo>
                <a:cubicBezTo>
                  <a:pt x="601518" y="786246"/>
                  <a:pt x="613064" y="822036"/>
                  <a:pt x="628073" y="855518"/>
                </a:cubicBezTo>
                <a:cubicBezTo>
                  <a:pt x="643082" y="889000"/>
                  <a:pt x="695037" y="919018"/>
                  <a:pt x="704273" y="945572"/>
                </a:cubicBezTo>
                <a:cubicBezTo>
                  <a:pt x="713509" y="972127"/>
                  <a:pt x="712355" y="1000990"/>
                  <a:pt x="683491" y="1014845"/>
                </a:cubicBezTo>
                <a:cubicBezTo>
                  <a:pt x="654627" y="1028700"/>
                  <a:pt x="570346" y="1019464"/>
                  <a:pt x="531091" y="1028700"/>
                </a:cubicBezTo>
                <a:cubicBezTo>
                  <a:pt x="491836" y="1037936"/>
                  <a:pt x="481446" y="1046018"/>
                  <a:pt x="447964" y="1070263"/>
                </a:cubicBezTo>
                <a:cubicBezTo>
                  <a:pt x="414482" y="1094508"/>
                  <a:pt x="357909" y="1134917"/>
                  <a:pt x="330200" y="1174172"/>
                </a:cubicBezTo>
                <a:cubicBezTo>
                  <a:pt x="302491" y="1213427"/>
                  <a:pt x="303645" y="1272309"/>
                  <a:pt x="281709" y="1305791"/>
                </a:cubicBezTo>
                <a:cubicBezTo>
                  <a:pt x="259773" y="1339273"/>
                  <a:pt x="229755" y="1354281"/>
                  <a:pt x="198582" y="1375063"/>
                </a:cubicBezTo>
                <a:cubicBezTo>
                  <a:pt x="167409" y="1395845"/>
                  <a:pt x="118919" y="1407391"/>
                  <a:pt x="94673" y="1430482"/>
                </a:cubicBezTo>
                <a:cubicBezTo>
                  <a:pt x="70427" y="1453573"/>
                  <a:pt x="63500" y="1493982"/>
                  <a:pt x="53109" y="1513609"/>
                </a:cubicBezTo>
                <a:cubicBezTo>
                  <a:pt x="42718" y="1533236"/>
                  <a:pt x="0" y="1592118"/>
                  <a:pt x="32327" y="1582882"/>
                </a:cubicBezTo>
                <a:close/>
              </a:path>
            </a:pathLst>
          </a:cu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30" charset="-128"/>
            </a:endParaRPr>
          </a:p>
        </p:txBody>
      </p:sp>
      <p:sp>
        <p:nvSpPr>
          <p:cNvPr id="14" name="Flèche droite 9"/>
          <p:cNvSpPr>
            <a:spLocks noChangeArrowheads="1"/>
          </p:cNvSpPr>
          <p:nvPr/>
        </p:nvSpPr>
        <p:spPr bwMode="auto">
          <a:xfrm rot="5581026">
            <a:off x="6921360" y="2048764"/>
            <a:ext cx="379891" cy="246424"/>
          </a:xfrm>
          <a:prstGeom prst="rightArrow">
            <a:avLst>
              <a:gd name="adj1" fmla="val 50000"/>
              <a:gd name="adj2" fmla="val 50003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5" name="Flèche droite 9"/>
          <p:cNvSpPr>
            <a:spLocks noChangeArrowheads="1"/>
          </p:cNvSpPr>
          <p:nvPr/>
        </p:nvSpPr>
        <p:spPr bwMode="auto">
          <a:xfrm rot="5400000">
            <a:off x="6147318" y="3326520"/>
            <a:ext cx="175712" cy="125521"/>
          </a:xfrm>
          <a:prstGeom prst="rightArrow">
            <a:avLst>
              <a:gd name="adj1" fmla="val 50000"/>
              <a:gd name="adj2" fmla="val 50003"/>
            </a:avLst>
          </a:prstGeom>
          <a:solidFill>
            <a:srgbClr val="FF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6" name="Flèche droite 9"/>
          <p:cNvSpPr>
            <a:spLocks noChangeArrowheads="1"/>
          </p:cNvSpPr>
          <p:nvPr/>
        </p:nvSpPr>
        <p:spPr bwMode="auto">
          <a:xfrm rot="4686931">
            <a:off x="6535245" y="3201828"/>
            <a:ext cx="175712" cy="125521"/>
          </a:xfrm>
          <a:prstGeom prst="rightArrow">
            <a:avLst>
              <a:gd name="adj1" fmla="val 50000"/>
              <a:gd name="adj2" fmla="val 50003"/>
            </a:avLst>
          </a:prstGeom>
          <a:solidFill>
            <a:srgbClr val="FF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7" name="Flèche droite 9"/>
          <p:cNvSpPr>
            <a:spLocks noChangeArrowheads="1"/>
          </p:cNvSpPr>
          <p:nvPr/>
        </p:nvSpPr>
        <p:spPr bwMode="auto">
          <a:xfrm rot="4177272">
            <a:off x="7531962" y="2784316"/>
            <a:ext cx="175712" cy="125521"/>
          </a:xfrm>
          <a:prstGeom prst="rightArrow">
            <a:avLst>
              <a:gd name="adj1" fmla="val 50000"/>
              <a:gd name="adj2" fmla="val 50003"/>
            </a:avLst>
          </a:prstGeom>
          <a:solidFill>
            <a:srgbClr val="FF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8" name="Flèche droite 9"/>
          <p:cNvSpPr>
            <a:spLocks noChangeArrowheads="1"/>
          </p:cNvSpPr>
          <p:nvPr/>
        </p:nvSpPr>
        <p:spPr bwMode="auto">
          <a:xfrm rot="5400000">
            <a:off x="5572355" y="3582829"/>
            <a:ext cx="175712" cy="125521"/>
          </a:xfrm>
          <a:prstGeom prst="rightArrow">
            <a:avLst>
              <a:gd name="adj1" fmla="val 50000"/>
              <a:gd name="adj2" fmla="val 50003"/>
            </a:avLst>
          </a:prstGeom>
          <a:solidFill>
            <a:srgbClr val="FF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9" name="Flèche droite 9"/>
          <p:cNvSpPr>
            <a:spLocks noChangeArrowheads="1"/>
          </p:cNvSpPr>
          <p:nvPr/>
        </p:nvSpPr>
        <p:spPr bwMode="auto">
          <a:xfrm rot="3814428">
            <a:off x="7019901" y="2961552"/>
            <a:ext cx="175712" cy="125521"/>
          </a:xfrm>
          <a:prstGeom prst="rightArrow">
            <a:avLst>
              <a:gd name="adj1" fmla="val 50000"/>
              <a:gd name="adj2" fmla="val 50003"/>
            </a:avLst>
          </a:prstGeom>
          <a:solidFill>
            <a:srgbClr val="FF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0" name="ZoneTexte 19"/>
          <p:cNvSpPr txBox="1">
            <a:spLocks noChangeArrowheads="1"/>
          </p:cNvSpPr>
          <p:nvPr/>
        </p:nvSpPr>
        <p:spPr bwMode="auto">
          <a:xfrm>
            <a:off x="8402591" y="6343056"/>
            <a:ext cx="639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latin typeface="Calibri" pitchFamily="34" charset="0"/>
                <a:cs typeface="Arial" charset="0"/>
              </a:rPr>
              <a:t>50 km</a:t>
            </a:r>
          </a:p>
        </p:txBody>
      </p:sp>
      <p:pic>
        <p:nvPicPr>
          <p:cNvPr id="21" name="Picture 3"/>
          <p:cNvPicPr>
            <a:picLocks noChangeArrowheads="1"/>
          </p:cNvPicPr>
          <p:nvPr/>
        </p:nvPicPr>
        <p:blipFill>
          <a:blip r:embed="rId3" cstate="print"/>
          <a:srcRect b="66043"/>
          <a:stretch>
            <a:fillRect/>
          </a:stretch>
        </p:blipFill>
        <p:spPr bwMode="auto">
          <a:xfrm>
            <a:off x="8485950" y="6591759"/>
            <a:ext cx="468000" cy="495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2" name="ZoneTexte 21"/>
          <p:cNvSpPr txBox="1"/>
          <p:nvPr/>
        </p:nvSpPr>
        <p:spPr>
          <a:xfrm rot="20603538">
            <a:off x="3274694" y="4895851"/>
            <a:ext cx="2219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  <a:latin typeface="Calibri" pitchFamily="34" charset="0"/>
              </a:rPr>
              <a:t>Autochthonous salt province</a:t>
            </a:r>
            <a:endParaRPr lang="en-US" sz="1200" i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351268" y="3431918"/>
            <a:ext cx="2219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err="1" smtClean="0">
                <a:solidFill>
                  <a:srgbClr val="0000FF"/>
                </a:solidFill>
                <a:latin typeface="Calibri" pitchFamily="34" charset="0"/>
              </a:rPr>
              <a:t>Banquereau</a:t>
            </a:r>
            <a:endParaRPr lang="en-US" sz="1200" i="1" dirty="0" smtClean="0">
              <a:solidFill>
                <a:srgbClr val="0000FF"/>
              </a:solidFill>
              <a:latin typeface="Calibri" pitchFamily="34" charset="0"/>
            </a:endParaRPr>
          </a:p>
          <a:p>
            <a:pPr algn="ctr"/>
            <a:r>
              <a:rPr lang="en-US" sz="1200" i="1" dirty="0" smtClean="0">
                <a:solidFill>
                  <a:srgbClr val="0000FF"/>
                </a:solidFill>
                <a:latin typeface="Calibri" pitchFamily="34" charset="0"/>
              </a:rPr>
              <a:t>detachment wedge</a:t>
            </a:r>
            <a:endParaRPr lang="en-US" sz="1200" i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 rot="20678489">
            <a:off x="7994314" y="2285338"/>
            <a:ext cx="1302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rgbClr val="0000FF"/>
                </a:solidFill>
                <a:latin typeface="Calibri" pitchFamily="34" charset="0"/>
              </a:rPr>
              <a:t>Laurentian</a:t>
            </a:r>
          </a:p>
          <a:p>
            <a:pPr algn="ctr"/>
            <a:r>
              <a:rPr lang="en-US" sz="1200" i="1" dirty="0" smtClean="0">
                <a:solidFill>
                  <a:srgbClr val="0000FF"/>
                </a:solidFill>
                <a:latin typeface="Calibri" pitchFamily="34" charset="0"/>
              </a:rPr>
              <a:t>sub-basin</a:t>
            </a:r>
          </a:p>
        </p:txBody>
      </p:sp>
      <p:pic>
        <p:nvPicPr>
          <p:cNvPr id="25" name="Image 24" descr="Nova Scotia Strati Chart Custom_Final.png"/>
          <p:cNvPicPr>
            <a:picLocks noChangeAspect="1"/>
          </p:cNvPicPr>
          <p:nvPr/>
        </p:nvPicPr>
        <p:blipFill>
          <a:blip r:embed="rId4" cstate="print"/>
          <a:srcRect l="19842" t="1569" r="1344" b="20277"/>
          <a:stretch>
            <a:fillRect/>
          </a:stretch>
        </p:blipFill>
        <p:spPr>
          <a:xfrm>
            <a:off x="0" y="988274"/>
            <a:ext cx="3667027" cy="29992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Étoile à 5 branches 26"/>
          <p:cNvSpPr/>
          <p:nvPr/>
        </p:nvSpPr>
        <p:spPr bwMode="auto">
          <a:xfrm>
            <a:off x="3701183" y="3008391"/>
            <a:ext cx="144462" cy="13652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Times"/>
            </a:endParaRPr>
          </a:p>
        </p:txBody>
      </p:sp>
      <p:cxnSp>
        <p:nvCxnSpPr>
          <p:cNvPr id="29" name="Connecteur droit 28"/>
          <p:cNvCxnSpPr/>
          <p:nvPr/>
        </p:nvCxnSpPr>
        <p:spPr bwMode="auto">
          <a:xfrm>
            <a:off x="2564091" y="3082552"/>
            <a:ext cx="1112363" cy="1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ZoneTexte 30"/>
          <p:cNvSpPr txBox="1"/>
          <p:nvPr/>
        </p:nvSpPr>
        <p:spPr>
          <a:xfrm>
            <a:off x="670560" y="5730240"/>
            <a:ext cx="3401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Calibri" pitchFamily="34" charset="0"/>
              </a:rPr>
              <a:t>0 m</a:t>
            </a:r>
            <a:endParaRPr lang="en-US" sz="800" dirty="0">
              <a:latin typeface="Calibri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548640" y="3985260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Calibri" pitchFamily="34" charset="0"/>
              </a:rPr>
              <a:t>14500 m</a:t>
            </a:r>
            <a:endParaRPr lang="en-US" sz="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44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6480" b="9199"/>
          <a:stretch/>
        </p:blipFill>
        <p:spPr>
          <a:xfrm>
            <a:off x="0" y="1307990"/>
            <a:ext cx="9144000" cy="555001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J150 </a:t>
            </a:r>
            <a:r>
              <a:rPr lang="en-US" dirty="0" smtClean="0">
                <a:sym typeface="Webdings"/>
              </a:rPr>
              <a:t></a:t>
            </a:r>
            <a:r>
              <a:rPr lang="en-US" dirty="0" smtClean="0"/>
              <a:t> K137 </a:t>
            </a:r>
            <a:r>
              <a:rPr lang="en-US" dirty="0" err="1" smtClean="0"/>
              <a:t>isopach</a:t>
            </a:r>
            <a:r>
              <a:rPr lang="en-US" dirty="0" smtClean="0"/>
              <a:t> map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6542006" y="999460"/>
            <a:ext cx="2601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i="1" dirty="0" err="1" smtClean="0">
                <a:solidFill>
                  <a:schemeClr val="bg1"/>
                </a:solidFill>
              </a:rPr>
              <a:t>Eq</a:t>
            </a:r>
            <a:r>
              <a:rPr lang="fr-FR" sz="1600" i="1" dirty="0" smtClean="0">
                <a:solidFill>
                  <a:schemeClr val="bg1"/>
                </a:solidFill>
              </a:rPr>
              <a:t>. </a:t>
            </a:r>
            <a:r>
              <a:rPr lang="fr-FR" sz="1600" i="1" dirty="0" err="1" smtClean="0">
                <a:solidFill>
                  <a:schemeClr val="bg1"/>
                </a:solidFill>
              </a:rPr>
              <a:t>Lower</a:t>
            </a:r>
            <a:r>
              <a:rPr lang="fr-FR" sz="1600" i="1" dirty="0" smtClean="0">
                <a:solidFill>
                  <a:schemeClr val="bg1"/>
                </a:solidFill>
              </a:rPr>
              <a:t> </a:t>
            </a:r>
            <a:r>
              <a:rPr lang="fr-FR" sz="1600" i="1" dirty="0" err="1" smtClean="0">
                <a:solidFill>
                  <a:schemeClr val="bg1"/>
                </a:solidFill>
              </a:rPr>
              <a:t>Missisauga</a:t>
            </a:r>
            <a:r>
              <a:rPr lang="fr-FR" sz="1600" i="1" dirty="0" smtClean="0">
                <a:solidFill>
                  <a:schemeClr val="bg1"/>
                </a:solidFill>
              </a:rPr>
              <a:t> Fm.</a:t>
            </a:r>
            <a:endParaRPr lang="fr-FR" sz="1600" i="1" dirty="0">
              <a:solidFill>
                <a:schemeClr val="bg1"/>
              </a:solidFill>
            </a:endParaRPr>
          </a:p>
        </p:txBody>
      </p:sp>
      <p:pic>
        <p:nvPicPr>
          <p:cNvPr id="6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48"/>
          <a:stretch>
            <a:fillRect/>
          </a:stretch>
        </p:blipFill>
        <p:spPr bwMode="auto">
          <a:xfrm>
            <a:off x="96838" y="1011238"/>
            <a:ext cx="3453671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190500" y="2307866"/>
            <a:ext cx="3352800" cy="45719"/>
          </a:xfrm>
          <a:prstGeom prst="rect">
            <a:avLst/>
          </a:prstGeom>
          <a:noFill/>
          <a:ln w="28575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30" charset="-128"/>
            </a:endParaRPr>
          </a:p>
        </p:txBody>
      </p:sp>
      <p:sp>
        <p:nvSpPr>
          <p:cNvPr id="8" name="Double flèche verticale 7"/>
          <p:cNvSpPr/>
          <p:nvPr/>
        </p:nvSpPr>
        <p:spPr bwMode="auto">
          <a:xfrm>
            <a:off x="3578089" y="2289976"/>
            <a:ext cx="111316" cy="71567"/>
          </a:xfrm>
          <a:prstGeom prst="upDownArrow">
            <a:avLst/>
          </a:prstGeom>
          <a:solidFill>
            <a:srgbClr val="00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30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659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6563" b="6000"/>
          <a:stretch/>
        </p:blipFill>
        <p:spPr>
          <a:xfrm>
            <a:off x="0" y="1300039"/>
            <a:ext cx="9144000" cy="55579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Middle </a:t>
            </a:r>
            <a:r>
              <a:rPr lang="en-US" dirty="0" err="1" smtClean="0"/>
              <a:t>Missisauga</a:t>
            </a:r>
            <a:r>
              <a:rPr lang="en-US" dirty="0" smtClean="0"/>
              <a:t> seismic </a:t>
            </a:r>
            <a:r>
              <a:rPr lang="en-US" dirty="0" err="1" smtClean="0"/>
              <a:t>facies</a:t>
            </a:r>
            <a:r>
              <a:rPr lang="en-US" dirty="0" smtClean="0"/>
              <a:t> and geometries</a:t>
            </a:r>
            <a:endParaRPr lang="en-US" dirty="0"/>
          </a:p>
        </p:txBody>
      </p:sp>
      <p:pic>
        <p:nvPicPr>
          <p:cNvPr id="6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648"/>
          <a:stretch>
            <a:fillRect/>
          </a:stretch>
        </p:blipFill>
        <p:spPr bwMode="auto">
          <a:xfrm>
            <a:off x="96838" y="1011238"/>
            <a:ext cx="3453671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190500" y="2210462"/>
            <a:ext cx="3352800" cy="95415"/>
          </a:xfrm>
          <a:prstGeom prst="rect">
            <a:avLst/>
          </a:prstGeom>
          <a:noFill/>
          <a:ln w="28575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30" charset="-128"/>
            </a:endParaRPr>
          </a:p>
        </p:txBody>
      </p:sp>
      <p:sp>
        <p:nvSpPr>
          <p:cNvPr id="8" name="Double flèche verticale 7"/>
          <p:cNvSpPr/>
          <p:nvPr/>
        </p:nvSpPr>
        <p:spPr bwMode="auto">
          <a:xfrm>
            <a:off x="3578089" y="2186610"/>
            <a:ext cx="119268" cy="151080"/>
          </a:xfrm>
          <a:prstGeom prst="upDownArrow">
            <a:avLst/>
          </a:prstGeom>
          <a:solidFill>
            <a:srgbClr val="00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30" charset="-128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19100" y="6372225"/>
            <a:ext cx="2026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J150 </a:t>
            </a:r>
            <a:r>
              <a:rPr lang="en-US" sz="1200" dirty="0">
                <a:sym typeface="Webdings"/>
              </a:rPr>
              <a:t></a:t>
            </a:r>
            <a:r>
              <a:rPr lang="en-US" sz="1200" dirty="0"/>
              <a:t> K137 </a:t>
            </a:r>
            <a:r>
              <a:rPr lang="en-US" sz="1200" dirty="0" err="1"/>
              <a:t>isopach</a:t>
            </a:r>
            <a:r>
              <a:rPr lang="en-US" sz="1200" dirty="0"/>
              <a:t> map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362700" y="1409700"/>
            <a:ext cx="2494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K137 </a:t>
            </a:r>
            <a:r>
              <a:rPr lang="en-US" sz="1400" dirty="0" smtClean="0">
                <a:sym typeface="Webdings"/>
              </a:rPr>
              <a:t></a:t>
            </a:r>
            <a:r>
              <a:rPr lang="en-US" sz="1400" dirty="0" smtClean="0"/>
              <a:t> K130 thickness map</a:t>
            </a:r>
            <a:endParaRPr lang="en-US" sz="1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4420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6479" b="9198"/>
          <a:stretch/>
        </p:blipFill>
        <p:spPr>
          <a:xfrm>
            <a:off x="0" y="1307989"/>
            <a:ext cx="9144000" cy="555001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K130 </a:t>
            </a:r>
            <a:r>
              <a:rPr lang="en-US" dirty="0" smtClean="0">
                <a:sym typeface="Webdings"/>
              </a:rPr>
              <a:t></a:t>
            </a:r>
            <a:r>
              <a:rPr lang="en-US" dirty="0" smtClean="0"/>
              <a:t> K101 </a:t>
            </a:r>
            <a:r>
              <a:rPr lang="en-US" dirty="0" err="1" smtClean="0"/>
              <a:t>isopach</a:t>
            </a:r>
            <a:r>
              <a:rPr lang="en-US" dirty="0" smtClean="0"/>
              <a:t> map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4974269" y="999460"/>
            <a:ext cx="4169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i="1" dirty="0" err="1" smtClean="0">
                <a:solidFill>
                  <a:schemeClr val="bg1"/>
                </a:solidFill>
              </a:rPr>
              <a:t>Eq</a:t>
            </a:r>
            <a:r>
              <a:rPr lang="fr-FR" sz="1600" i="1" dirty="0" smtClean="0">
                <a:solidFill>
                  <a:schemeClr val="bg1"/>
                </a:solidFill>
              </a:rPr>
              <a:t>. </a:t>
            </a:r>
            <a:r>
              <a:rPr lang="fr-FR" sz="1600" i="1" dirty="0" err="1" smtClean="0">
                <a:solidFill>
                  <a:schemeClr val="bg1"/>
                </a:solidFill>
              </a:rPr>
              <a:t>Upper</a:t>
            </a:r>
            <a:r>
              <a:rPr lang="fr-FR" sz="1600" i="1" dirty="0" smtClean="0">
                <a:solidFill>
                  <a:schemeClr val="bg1"/>
                </a:solidFill>
              </a:rPr>
              <a:t> </a:t>
            </a:r>
            <a:r>
              <a:rPr lang="fr-FR" sz="1600" i="1" dirty="0" err="1" smtClean="0">
                <a:solidFill>
                  <a:schemeClr val="bg1"/>
                </a:solidFill>
              </a:rPr>
              <a:t>Missisauga</a:t>
            </a:r>
            <a:r>
              <a:rPr lang="fr-FR" sz="1600" i="1" dirty="0" smtClean="0">
                <a:solidFill>
                  <a:schemeClr val="bg1"/>
                </a:solidFill>
              </a:rPr>
              <a:t> + Logan Canyon Fm.</a:t>
            </a:r>
            <a:endParaRPr lang="fr-FR" sz="1600" i="1" dirty="0">
              <a:solidFill>
                <a:schemeClr val="bg1"/>
              </a:solidFill>
            </a:endParaRPr>
          </a:p>
        </p:txBody>
      </p:sp>
      <p:pic>
        <p:nvPicPr>
          <p:cNvPr id="8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648"/>
          <a:stretch>
            <a:fillRect/>
          </a:stretch>
        </p:blipFill>
        <p:spPr bwMode="auto">
          <a:xfrm>
            <a:off x="96838" y="1011238"/>
            <a:ext cx="3453671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190500" y="1971924"/>
            <a:ext cx="3352800" cy="254444"/>
          </a:xfrm>
          <a:prstGeom prst="rect">
            <a:avLst/>
          </a:prstGeom>
          <a:noFill/>
          <a:ln w="28575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30" charset="-128"/>
            </a:endParaRPr>
          </a:p>
        </p:txBody>
      </p:sp>
      <p:sp>
        <p:nvSpPr>
          <p:cNvPr id="10" name="Double flèche verticale 9"/>
          <p:cNvSpPr/>
          <p:nvPr/>
        </p:nvSpPr>
        <p:spPr bwMode="auto">
          <a:xfrm>
            <a:off x="3578089" y="1956021"/>
            <a:ext cx="119268" cy="270355"/>
          </a:xfrm>
          <a:prstGeom prst="upDownArrow">
            <a:avLst/>
          </a:prstGeom>
          <a:solidFill>
            <a:srgbClr val="00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30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4195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985652"/>
            <a:ext cx="9144000" cy="58723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30" charset="-128"/>
            </a:endParaRPr>
          </a:p>
        </p:txBody>
      </p:sp>
      <p:pic>
        <p:nvPicPr>
          <p:cNvPr id="16" name="Espace réservé du contenu 4" descr="PJ_GDE_dionisos100.5.jpg"/>
          <p:cNvPicPr>
            <a:picLocks noChangeAspect="1"/>
          </p:cNvPicPr>
          <p:nvPr/>
        </p:nvPicPr>
        <p:blipFill>
          <a:blip r:embed="rId2" cstate="print"/>
          <a:srcRect b="17980"/>
          <a:stretch>
            <a:fillRect/>
          </a:stretch>
        </p:blipFill>
        <p:spPr>
          <a:xfrm>
            <a:off x="4625840" y="1021280"/>
            <a:ext cx="4518160" cy="2701488"/>
          </a:xfrm>
          <a:prstGeom prst="rect">
            <a:avLst/>
          </a:prstGeom>
        </p:spPr>
      </p:pic>
      <p:sp>
        <p:nvSpPr>
          <p:cNvPr id="4" name="Titre 4"/>
          <p:cNvSpPr txBox="1">
            <a:spLocks/>
          </p:cNvSpPr>
          <p:nvPr/>
        </p:nvSpPr>
        <p:spPr>
          <a:xfrm>
            <a:off x="0" y="533400"/>
            <a:ext cx="91440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Cretaceous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modeling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: GDE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maps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dress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-up for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key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stratigraphic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intervals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Espace réservé du contenu 5" descr="PJ_GDE_dionisos117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93818" y="3945108"/>
            <a:ext cx="4465122" cy="287339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669475" y="6581001"/>
            <a:ext cx="2141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APTIAN TRANSGRESSION</a:t>
            </a:r>
            <a:endParaRPr lang="fr-FR" sz="12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5762221" y="3673115"/>
            <a:ext cx="3381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CENOMANIAN DEPOSITS</a:t>
            </a:r>
            <a:endParaRPr lang="fr-FR" sz="1200" b="1" dirty="0"/>
          </a:p>
        </p:txBody>
      </p:sp>
      <p:pic>
        <p:nvPicPr>
          <p:cNvPr id="17" name="Espace réservé du contenu 5" descr="PJ_GDE_dionisos94.5.jpg"/>
          <p:cNvPicPr>
            <a:picLocks noChangeAspect="1"/>
          </p:cNvPicPr>
          <p:nvPr/>
        </p:nvPicPr>
        <p:blipFill>
          <a:blip r:embed="rId4" cstate="print"/>
          <a:srcRect b="18227"/>
          <a:stretch>
            <a:fillRect/>
          </a:stretch>
        </p:blipFill>
        <p:spPr>
          <a:xfrm>
            <a:off x="0" y="1017070"/>
            <a:ext cx="4500000" cy="2682768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152615" y="3693227"/>
            <a:ext cx="2053722" cy="27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TOP CENOMANIAN</a:t>
            </a:r>
            <a:endParaRPr lang="fr-F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 6" descr="calib sequence.jpg"/>
          <p:cNvPicPr>
            <a:picLocks noChangeAspect="1"/>
          </p:cNvPicPr>
          <p:nvPr/>
        </p:nvPicPr>
        <p:blipFill>
          <a:blip r:embed="rId2"/>
          <a:srcRect l="8481" t="18893" r="12405" b="6544"/>
          <a:stretch>
            <a:fillRect/>
          </a:stretch>
        </p:blipFill>
        <p:spPr bwMode="auto">
          <a:xfrm>
            <a:off x="0" y="1898650"/>
            <a:ext cx="9144000" cy="463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ZoneTexte 4"/>
          <p:cNvSpPr txBox="1">
            <a:spLocks noChangeArrowheads="1"/>
          </p:cNvSpPr>
          <p:nvPr/>
        </p:nvSpPr>
        <p:spPr bwMode="auto">
          <a:xfrm>
            <a:off x="0" y="1136650"/>
            <a:ext cx="8461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chemeClr val="bg1"/>
                </a:solidFill>
              </a:rPr>
              <a:t>Depositional profile with key sequences ….	</a:t>
            </a:r>
          </a:p>
          <a:p>
            <a:r>
              <a:rPr lang="fr-FR" sz="1600">
                <a:solidFill>
                  <a:schemeClr val="bg1"/>
                </a:solidFill>
              </a:rPr>
              <a:t>				           …that fit the stratigraphic conceptual model</a:t>
            </a:r>
          </a:p>
        </p:txBody>
      </p:sp>
      <p:sp>
        <p:nvSpPr>
          <p:cNvPr id="29700" name="Titre 17"/>
          <p:cNvSpPr txBox="1">
            <a:spLocks/>
          </p:cNvSpPr>
          <p:nvPr/>
        </p:nvSpPr>
        <p:spPr bwMode="auto">
          <a:xfrm>
            <a:off x="0" y="223838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lnSpc>
                <a:spcPct val="70000"/>
              </a:lnSpc>
            </a:pPr>
            <a:r>
              <a:rPr lang="fr-FR" sz="1800" b="1">
                <a:solidFill>
                  <a:schemeClr val="bg1"/>
                </a:solidFill>
              </a:rPr>
              <a:t>DIONISOS® Calibration: 2 models with « qualitative »</a:t>
            </a:r>
          </a:p>
          <a:p>
            <a:pPr algn="ctr" eaLnBrk="0" hangingPunct="0">
              <a:lnSpc>
                <a:spcPct val="70000"/>
              </a:lnSpc>
            </a:pPr>
            <a:r>
              <a:rPr lang="fr-FR" sz="1800" b="1">
                <a:solidFill>
                  <a:schemeClr val="bg1"/>
                </a:solidFill>
              </a:rPr>
              <a:t> </a:t>
            </a:r>
            <a:br>
              <a:rPr lang="fr-FR" sz="1800" b="1">
                <a:solidFill>
                  <a:schemeClr val="bg1"/>
                </a:solidFill>
              </a:rPr>
            </a:br>
            <a:r>
              <a:rPr lang="fr-FR" sz="1800" b="1">
                <a:solidFill>
                  <a:schemeClr val="bg1"/>
                </a:solidFill>
              </a:rPr>
              <a:t>and  « quantitative » calibration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Forme libre 95"/>
          <p:cNvSpPr>
            <a:spLocks/>
          </p:cNvSpPr>
          <p:nvPr/>
        </p:nvSpPr>
        <p:spPr bwMode="auto">
          <a:xfrm>
            <a:off x="5332413" y="1970088"/>
            <a:ext cx="2524125" cy="1870075"/>
          </a:xfrm>
          <a:custGeom>
            <a:avLst/>
            <a:gdLst>
              <a:gd name="T0" fmla="*/ 31613 w 2734734"/>
              <a:gd name="T1" fmla="*/ 1726340 h 1869621"/>
              <a:gd name="T2" fmla="*/ 71545 w 2734734"/>
              <a:gd name="T3" fmla="*/ 1548411 h 1869621"/>
              <a:gd name="T4" fmla="*/ 311140 w 2734734"/>
              <a:gd name="T5" fmla="*/ 1370482 h 1869621"/>
              <a:gd name="T6" fmla="*/ 440920 w 2734734"/>
              <a:gd name="T7" fmla="*/ 1001912 h 1869621"/>
              <a:gd name="T8" fmla="*/ 480852 w 2734734"/>
              <a:gd name="T9" fmla="*/ 658763 h 1869621"/>
              <a:gd name="T10" fmla="*/ 930091 w 2734734"/>
              <a:gd name="T11" fmla="*/ 163103 h 1869621"/>
              <a:gd name="T12" fmla="*/ 1399296 w 2734734"/>
              <a:gd name="T13" fmla="*/ 48719 h 1869621"/>
              <a:gd name="T14" fmla="*/ 2028228 w 2734734"/>
              <a:gd name="T15" fmla="*/ 36010 h 1869621"/>
              <a:gd name="T16" fmla="*/ 2128060 w 2734734"/>
              <a:gd name="T17" fmla="*/ 264775 h 1869621"/>
              <a:gd name="T18" fmla="*/ 1928399 w 2734734"/>
              <a:gd name="T19" fmla="*/ 557088 h 1869621"/>
              <a:gd name="T20" fmla="*/ 1810027 w 2734734"/>
              <a:gd name="T21" fmla="*/ 814906 h 1869621"/>
              <a:gd name="T22" fmla="*/ 1510536 w 2734734"/>
              <a:gd name="T23" fmla="*/ 1067274 h 1869621"/>
              <a:gd name="T24" fmla="*/ 1058445 w 2734734"/>
              <a:gd name="T25" fmla="*/ 1306934 h 1869621"/>
              <a:gd name="T26" fmla="*/ 627746 w 2734734"/>
              <a:gd name="T27" fmla="*/ 1535702 h 1869621"/>
              <a:gd name="T28" fmla="*/ 312566 w 2734734"/>
              <a:gd name="T29" fmla="*/ 1766284 h 1869621"/>
              <a:gd name="T30" fmla="*/ 161394 w 2734734"/>
              <a:gd name="T31" fmla="*/ 1831645 h 1869621"/>
              <a:gd name="T32" fmla="*/ 21630 w 2734734"/>
              <a:gd name="T33" fmla="*/ 1853433 h 1869621"/>
              <a:gd name="T34" fmla="*/ 31613 w 2734734"/>
              <a:gd name="T35" fmla="*/ 1726340 h 186962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734734"/>
              <a:gd name="T55" fmla="*/ 0 h 1869621"/>
              <a:gd name="T56" fmla="*/ 2734734 w 2734734"/>
              <a:gd name="T57" fmla="*/ 1869621 h 1869621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734734" h="1869621">
                <a:moveTo>
                  <a:pt x="40217" y="1725083"/>
                </a:moveTo>
                <a:cubicBezTo>
                  <a:pt x="50800" y="1674283"/>
                  <a:pt x="31750" y="1606550"/>
                  <a:pt x="91017" y="1547283"/>
                </a:cubicBezTo>
                <a:cubicBezTo>
                  <a:pt x="150284" y="1488016"/>
                  <a:pt x="317500" y="1460500"/>
                  <a:pt x="395817" y="1369483"/>
                </a:cubicBezTo>
                <a:cubicBezTo>
                  <a:pt x="474134" y="1278466"/>
                  <a:pt x="524934" y="1119716"/>
                  <a:pt x="560917" y="1001183"/>
                </a:cubicBezTo>
                <a:cubicBezTo>
                  <a:pt x="596900" y="882650"/>
                  <a:pt x="508000" y="797983"/>
                  <a:pt x="611717" y="658283"/>
                </a:cubicBezTo>
                <a:cubicBezTo>
                  <a:pt x="740834" y="611716"/>
                  <a:pt x="988484" y="264583"/>
                  <a:pt x="1183217" y="162983"/>
                </a:cubicBezTo>
                <a:cubicBezTo>
                  <a:pt x="1377950" y="61383"/>
                  <a:pt x="1547284" y="69850"/>
                  <a:pt x="1780117" y="48683"/>
                </a:cubicBezTo>
                <a:cubicBezTo>
                  <a:pt x="2012950" y="27516"/>
                  <a:pt x="2425700" y="0"/>
                  <a:pt x="2580217" y="35983"/>
                </a:cubicBezTo>
                <a:cubicBezTo>
                  <a:pt x="2734734" y="71966"/>
                  <a:pt x="2728384" y="177800"/>
                  <a:pt x="2707217" y="264583"/>
                </a:cubicBezTo>
                <a:cubicBezTo>
                  <a:pt x="2686050" y="351366"/>
                  <a:pt x="2520648" y="465061"/>
                  <a:pt x="2453217" y="556683"/>
                </a:cubicBezTo>
                <a:cubicBezTo>
                  <a:pt x="2385786" y="648305"/>
                  <a:pt x="2467429" y="718457"/>
                  <a:pt x="2302631" y="814312"/>
                </a:cubicBezTo>
                <a:cubicBezTo>
                  <a:pt x="2214033" y="899281"/>
                  <a:pt x="2080986" y="984552"/>
                  <a:pt x="1921631" y="1066497"/>
                </a:cubicBezTo>
                <a:cubicBezTo>
                  <a:pt x="1762276" y="1148442"/>
                  <a:pt x="1533677" y="1227969"/>
                  <a:pt x="1346503" y="1305983"/>
                </a:cubicBezTo>
                <a:cubicBezTo>
                  <a:pt x="1159329" y="1383997"/>
                  <a:pt x="956733" y="1458081"/>
                  <a:pt x="798588" y="1534583"/>
                </a:cubicBezTo>
                <a:cubicBezTo>
                  <a:pt x="640443" y="1611085"/>
                  <a:pt x="496510" y="1715709"/>
                  <a:pt x="397631" y="1764997"/>
                </a:cubicBezTo>
                <a:cubicBezTo>
                  <a:pt x="298752" y="1814285"/>
                  <a:pt x="267003" y="1815797"/>
                  <a:pt x="205317" y="1830311"/>
                </a:cubicBezTo>
                <a:cubicBezTo>
                  <a:pt x="143631" y="1844825"/>
                  <a:pt x="55034" y="1869621"/>
                  <a:pt x="27517" y="1852083"/>
                </a:cubicBezTo>
                <a:cubicBezTo>
                  <a:pt x="0" y="1834545"/>
                  <a:pt x="29634" y="1775883"/>
                  <a:pt x="40217" y="1725083"/>
                </a:cubicBezTo>
                <a:close/>
              </a:path>
            </a:pathLst>
          </a:custGeom>
          <a:solidFill>
            <a:srgbClr val="FF00FF">
              <a:alpha val="30196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Forme libre 93"/>
          <p:cNvSpPr>
            <a:spLocks/>
          </p:cNvSpPr>
          <p:nvPr/>
        </p:nvSpPr>
        <p:spPr bwMode="auto">
          <a:xfrm>
            <a:off x="1639888" y="2797175"/>
            <a:ext cx="6097587" cy="3286125"/>
          </a:xfrm>
          <a:custGeom>
            <a:avLst/>
            <a:gdLst>
              <a:gd name="T0" fmla="*/ 201375 w 6606419"/>
              <a:gd name="T1" fmla="*/ 3261028 h 3285973"/>
              <a:gd name="T2" fmla="*/ 560855 w 6606419"/>
              <a:gd name="T3" fmla="*/ 2956186 h 3285973"/>
              <a:gd name="T4" fmla="*/ 840450 w 6606419"/>
              <a:gd name="T5" fmla="*/ 2765657 h 3285973"/>
              <a:gd name="T6" fmla="*/ 1110059 w 6606419"/>
              <a:gd name="T7" fmla="*/ 2587833 h 3285973"/>
              <a:gd name="T8" fmla="*/ 1349713 w 6606419"/>
              <a:gd name="T9" fmla="*/ 2664044 h 3285973"/>
              <a:gd name="T10" fmla="*/ 1509480 w 6606419"/>
              <a:gd name="T11" fmla="*/ 2841868 h 3285973"/>
              <a:gd name="T12" fmla="*/ 1749132 w 6606419"/>
              <a:gd name="T13" fmla="*/ 2943481 h 3285973"/>
              <a:gd name="T14" fmla="*/ 2188496 w 6606419"/>
              <a:gd name="T15" fmla="*/ 2829168 h 3285973"/>
              <a:gd name="T16" fmla="*/ 2607890 w 6606419"/>
              <a:gd name="T17" fmla="*/ 2511621 h 3285973"/>
              <a:gd name="T18" fmla="*/ 2947397 w 6606419"/>
              <a:gd name="T19" fmla="*/ 2257585 h 3285973"/>
              <a:gd name="T20" fmla="*/ 3526557 w 6606419"/>
              <a:gd name="T21" fmla="*/ 1940044 h 3285973"/>
              <a:gd name="T22" fmla="*/ 3866064 w 6606419"/>
              <a:gd name="T23" fmla="*/ 1444675 h 3285973"/>
              <a:gd name="T24" fmla="*/ 4115699 w 6606419"/>
              <a:gd name="T25" fmla="*/ 1000114 h 3285973"/>
              <a:gd name="T26" fmla="*/ 4415265 w 6606419"/>
              <a:gd name="T27" fmla="*/ 606357 h 3285973"/>
              <a:gd name="T28" fmla="*/ 4689158 w 6606419"/>
              <a:gd name="T29" fmla="*/ 392240 h 3285973"/>
              <a:gd name="T30" fmla="*/ 4854633 w 6606419"/>
              <a:gd name="T31" fmla="*/ 259780 h 3285973"/>
              <a:gd name="T32" fmla="*/ 5192713 w 6606419"/>
              <a:gd name="T33" fmla="*/ 7559 h 3285973"/>
              <a:gd name="T34" fmla="*/ 4844646 w 6606419"/>
              <a:gd name="T35" fmla="*/ 214417 h 3285973"/>
              <a:gd name="T36" fmla="*/ 4295444 w 6606419"/>
              <a:gd name="T37" fmla="*/ 619060 h 3285973"/>
              <a:gd name="T38" fmla="*/ 3746239 w 6606419"/>
              <a:gd name="T39" fmla="*/ 860393 h 3285973"/>
              <a:gd name="T40" fmla="*/ 3296890 w 6606419"/>
              <a:gd name="T41" fmla="*/ 1139833 h 3285973"/>
              <a:gd name="T42" fmla="*/ 2887483 w 6606419"/>
              <a:gd name="T43" fmla="*/ 1368466 h 3285973"/>
              <a:gd name="T44" fmla="*/ 2537989 w 6606419"/>
              <a:gd name="T45" fmla="*/ 1635202 h 3285973"/>
              <a:gd name="T46" fmla="*/ 1958829 w 6606419"/>
              <a:gd name="T47" fmla="*/ 1736817 h 3285973"/>
              <a:gd name="T48" fmla="*/ 1589365 w 6606419"/>
              <a:gd name="T49" fmla="*/ 1787623 h 3285973"/>
              <a:gd name="T50" fmla="*/ 1379669 w 6606419"/>
              <a:gd name="T51" fmla="*/ 1762220 h 3285973"/>
              <a:gd name="T52" fmla="*/ 1000219 w 6606419"/>
              <a:gd name="T53" fmla="*/ 2067062 h 3285973"/>
              <a:gd name="T54" fmla="*/ 461000 w 6606419"/>
              <a:gd name="T55" fmla="*/ 2308396 h 3285973"/>
              <a:gd name="T56" fmla="*/ 51592 w 6606419"/>
              <a:gd name="T57" fmla="*/ 2689445 h 3285973"/>
              <a:gd name="T58" fmla="*/ 151447 w 6606419"/>
              <a:gd name="T59" fmla="*/ 3286429 h 3285973"/>
              <a:gd name="T60" fmla="*/ 201375 w 6606419"/>
              <a:gd name="T61" fmla="*/ 3261028 h 328597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6606419"/>
              <a:gd name="T94" fmla="*/ 0 h 3285973"/>
              <a:gd name="T95" fmla="*/ 6606419 w 6606419"/>
              <a:gd name="T96" fmla="*/ 3285973 h 3285973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6606419" h="3285973">
                <a:moveTo>
                  <a:pt x="256117" y="3260573"/>
                </a:moveTo>
                <a:cubicBezTo>
                  <a:pt x="416983" y="3149448"/>
                  <a:pt x="577850" y="3038323"/>
                  <a:pt x="713317" y="2955773"/>
                </a:cubicBezTo>
                <a:cubicBezTo>
                  <a:pt x="848784" y="2873223"/>
                  <a:pt x="1068917" y="2765273"/>
                  <a:pt x="1068917" y="2765273"/>
                </a:cubicBezTo>
                <a:cubicBezTo>
                  <a:pt x="1185334" y="2703890"/>
                  <a:pt x="1303867" y="2604406"/>
                  <a:pt x="1411817" y="2587473"/>
                </a:cubicBezTo>
                <a:cubicBezTo>
                  <a:pt x="1519767" y="2570540"/>
                  <a:pt x="1631950" y="2621340"/>
                  <a:pt x="1716617" y="2663673"/>
                </a:cubicBezTo>
                <a:cubicBezTo>
                  <a:pt x="1801284" y="2706006"/>
                  <a:pt x="1835150" y="2794906"/>
                  <a:pt x="1919817" y="2841473"/>
                </a:cubicBezTo>
                <a:cubicBezTo>
                  <a:pt x="2004484" y="2888040"/>
                  <a:pt x="2080684" y="2945190"/>
                  <a:pt x="2224617" y="2943073"/>
                </a:cubicBezTo>
                <a:cubicBezTo>
                  <a:pt x="2368550" y="2940956"/>
                  <a:pt x="2601384" y="2900740"/>
                  <a:pt x="2783417" y="2828773"/>
                </a:cubicBezTo>
                <a:cubicBezTo>
                  <a:pt x="2965450" y="2756806"/>
                  <a:pt x="3316817" y="2511273"/>
                  <a:pt x="3316817" y="2511273"/>
                </a:cubicBezTo>
                <a:cubicBezTo>
                  <a:pt x="3477684" y="2416023"/>
                  <a:pt x="3553884" y="2352523"/>
                  <a:pt x="3748617" y="2257273"/>
                </a:cubicBezTo>
                <a:cubicBezTo>
                  <a:pt x="3943350" y="2162023"/>
                  <a:pt x="4290484" y="2075240"/>
                  <a:pt x="4485217" y="1939773"/>
                </a:cubicBezTo>
                <a:cubicBezTo>
                  <a:pt x="4679950" y="1804306"/>
                  <a:pt x="4792134" y="1601106"/>
                  <a:pt x="4917017" y="1444473"/>
                </a:cubicBezTo>
                <a:cubicBezTo>
                  <a:pt x="5041900" y="1287840"/>
                  <a:pt x="5118100" y="1139673"/>
                  <a:pt x="5234517" y="999973"/>
                </a:cubicBezTo>
                <a:cubicBezTo>
                  <a:pt x="5350934" y="860273"/>
                  <a:pt x="5493960" y="707571"/>
                  <a:pt x="5615517" y="606273"/>
                </a:cubicBezTo>
                <a:cubicBezTo>
                  <a:pt x="5737074" y="504975"/>
                  <a:pt x="5870727" y="449941"/>
                  <a:pt x="5963860" y="392186"/>
                </a:cubicBezTo>
                <a:cubicBezTo>
                  <a:pt x="6056993" y="334431"/>
                  <a:pt x="6067576" y="323849"/>
                  <a:pt x="6174316" y="259744"/>
                </a:cubicBezTo>
                <a:cubicBezTo>
                  <a:pt x="6281057" y="195640"/>
                  <a:pt x="6606419" y="15118"/>
                  <a:pt x="6604303" y="7559"/>
                </a:cubicBezTo>
                <a:cubicBezTo>
                  <a:pt x="6602187" y="0"/>
                  <a:pt x="6351815" y="112485"/>
                  <a:pt x="6161617" y="214387"/>
                </a:cubicBezTo>
                <a:cubicBezTo>
                  <a:pt x="5971419" y="316289"/>
                  <a:pt x="5695950" y="511325"/>
                  <a:pt x="5463117" y="618973"/>
                </a:cubicBezTo>
                <a:cubicBezTo>
                  <a:pt x="5230284" y="726621"/>
                  <a:pt x="4976284" y="773490"/>
                  <a:pt x="4764617" y="860273"/>
                </a:cubicBezTo>
                <a:cubicBezTo>
                  <a:pt x="4552950" y="947056"/>
                  <a:pt x="4375150" y="1055006"/>
                  <a:pt x="4193117" y="1139673"/>
                </a:cubicBezTo>
                <a:cubicBezTo>
                  <a:pt x="4011084" y="1224340"/>
                  <a:pt x="3833284" y="1285723"/>
                  <a:pt x="3672417" y="1368273"/>
                </a:cubicBezTo>
                <a:cubicBezTo>
                  <a:pt x="3511550" y="1450823"/>
                  <a:pt x="3500967" y="1459290"/>
                  <a:pt x="3227917" y="1634973"/>
                </a:cubicBezTo>
                <a:cubicBezTo>
                  <a:pt x="3031067" y="1696356"/>
                  <a:pt x="2491317" y="1736573"/>
                  <a:pt x="2491317" y="1736573"/>
                </a:cubicBezTo>
                <a:cubicBezTo>
                  <a:pt x="2307167" y="1755623"/>
                  <a:pt x="2144184" y="1783140"/>
                  <a:pt x="2021417" y="1787373"/>
                </a:cubicBezTo>
                <a:cubicBezTo>
                  <a:pt x="1898650" y="1791606"/>
                  <a:pt x="1879600" y="1715406"/>
                  <a:pt x="1754717" y="1761973"/>
                </a:cubicBezTo>
                <a:cubicBezTo>
                  <a:pt x="1629834" y="1808540"/>
                  <a:pt x="1466850" y="1975756"/>
                  <a:pt x="1272117" y="2066773"/>
                </a:cubicBezTo>
                <a:cubicBezTo>
                  <a:pt x="1077384" y="2157790"/>
                  <a:pt x="787400" y="2204356"/>
                  <a:pt x="586317" y="2308073"/>
                </a:cubicBezTo>
                <a:cubicBezTo>
                  <a:pt x="385234" y="2411790"/>
                  <a:pt x="131234" y="2526090"/>
                  <a:pt x="65617" y="2689073"/>
                </a:cubicBezTo>
                <a:cubicBezTo>
                  <a:pt x="0" y="2852056"/>
                  <a:pt x="96308" y="3069014"/>
                  <a:pt x="192617" y="3285973"/>
                </a:cubicBezTo>
                <a:lnTo>
                  <a:pt x="256117" y="3260573"/>
                </a:lnTo>
                <a:close/>
              </a:path>
            </a:pathLst>
          </a:custGeom>
          <a:solidFill>
            <a:srgbClr val="FF00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3" name="Forme libre 222"/>
          <p:cNvSpPr>
            <a:spLocks/>
          </p:cNvSpPr>
          <p:nvPr/>
        </p:nvSpPr>
        <p:spPr bwMode="auto">
          <a:xfrm>
            <a:off x="1847850" y="2808288"/>
            <a:ext cx="6535738" cy="3275012"/>
          </a:xfrm>
          <a:custGeom>
            <a:avLst/>
            <a:gdLst>
              <a:gd name="T0" fmla="*/ 0 w 7081158"/>
              <a:gd name="T1" fmla="*/ 3275468 h 3274784"/>
              <a:gd name="T2" fmla="*/ 49927 w 7081158"/>
              <a:gd name="T3" fmla="*/ 3250062 h 3274784"/>
              <a:gd name="T4" fmla="*/ 409403 w 7081158"/>
              <a:gd name="T5" fmla="*/ 2945197 h 3274784"/>
              <a:gd name="T6" fmla="*/ 688995 w 7081158"/>
              <a:gd name="T7" fmla="*/ 2754660 h 3274784"/>
              <a:gd name="T8" fmla="*/ 958602 w 7081158"/>
              <a:gd name="T9" fmla="*/ 2576824 h 3274784"/>
              <a:gd name="T10" fmla="*/ 1198253 w 7081158"/>
              <a:gd name="T11" fmla="*/ 2653037 h 3274784"/>
              <a:gd name="T12" fmla="*/ 1358020 w 7081158"/>
              <a:gd name="T13" fmla="*/ 2830873 h 3274784"/>
              <a:gd name="T14" fmla="*/ 1597670 w 7081158"/>
              <a:gd name="T15" fmla="*/ 2932496 h 3274784"/>
              <a:gd name="T16" fmla="*/ 2037029 w 7081158"/>
              <a:gd name="T17" fmla="*/ 2818172 h 3274784"/>
              <a:gd name="T18" fmla="*/ 2456416 w 7081158"/>
              <a:gd name="T19" fmla="*/ 2500606 h 3274784"/>
              <a:gd name="T20" fmla="*/ 2795920 w 7081158"/>
              <a:gd name="T21" fmla="*/ 2246553 h 3274784"/>
              <a:gd name="T22" fmla="*/ 3375078 w 7081158"/>
              <a:gd name="T23" fmla="*/ 1928986 h 3274784"/>
              <a:gd name="T24" fmla="*/ 3714580 w 7081158"/>
              <a:gd name="T25" fmla="*/ 1433584 h 3274784"/>
              <a:gd name="T26" fmla="*/ 3964216 w 7081158"/>
              <a:gd name="T27" fmla="*/ 988991 h 3274784"/>
              <a:gd name="T28" fmla="*/ 4263778 w 7081158"/>
              <a:gd name="T29" fmla="*/ 595209 h 3274784"/>
              <a:gd name="T30" fmla="*/ 4640374 w 7081158"/>
              <a:gd name="T31" fmla="*/ 315753 h 3274784"/>
              <a:gd name="T32" fmla="*/ 5042644 w 7081158"/>
              <a:gd name="T33" fmla="*/ 10888 h 3274784"/>
              <a:gd name="T34" fmla="*/ 5265173 w 7081158"/>
              <a:gd name="T35" fmla="*/ 381081 h 3274784"/>
              <a:gd name="T36" fmla="*/ 5567588 w 7081158"/>
              <a:gd name="T37" fmla="*/ 705903 h 327478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081158"/>
              <a:gd name="T58" fmla="*/ 0 h 3274784"/>
              <a:gd name="T59" fmla="*/ 7081158 w 7081158"/>
              <a:gd name="T60" fmla="*/ 3274784 h 327478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081158" h="3274784">
                <a:moveTo>
                  <a:pt x="0" y="3274784"/>
                </a:moveTo>
                <a:lnTo>
                  <a:pt x="63500" y="3249384"/>
                </a:lnTo>
                <a:cubicBezTo>
                  <a:pt x="224366" y="3138259"/>
                  <a:pt x="385233" y="3027134"/>
                  <a:pt x="520700" y="2944584"/>
                </a:cubicBezTo>
                <a:cubicBezTo>
                  <a:pt x="656167" y="2862034"/>
                  <a:pt x="876300" y="2754084"/>
                  <a:pt x="876300" y="2754084"/>
                </a:cubicBezTo>
                <a:cubicBezTo>
                  <a:pt x="992717" y="2692701"/>
                  <a:pt x="1111250" y="2593217"/>
                  <a:pt x="1219200" y="2576284"/>
                </a:cubicBezTo>
                <a:cubicBezTo>
                  <a:pt x="1327150" y="2559351"/>
                  <a:pt x="1439333" y="2610151"/>
                  <a:pt x="1524000" y="2652484"/>
                </a:cubicBezTo>
                <a:cubicBezTo>
                  <a:pt x="1608667" y="2694817"/>
                  <a:pt x="1642533" y="2783717"/>
                  <a:pt x="1727200" y="2830284"/>
                </a:cubicBezTo>
                <a:cubicBezTo>
                  <a:pt x="1811867" y="2876851"/>
                  <a:pt x="1888067" y="2934001"/>
                  <a:pt x="2032000" y="2931884"/>
                </a:cubicBezTo>
                <a:cubicBezTo>
                  <a:pt x="2175933" y="2929767"/>
                  <a:pt x="2408767" y="2889551"/>
                  <a:pt x="2590800" y="2817584"/>
                </a:cubicBezTo>
                <a:cubicBezTo>
                  <a:pt x="2772833" y="2745617"/>
                  <a:pt x="3124200" y="2500084"/>
                  <a:pt x="3124200" y="2500084"/>
                </a:cubicBezTo>
                <a:cubicBezTo>
                  <a:pt x="3285067" y="2404834"/>
                  <a:pt x="3361267" y="2341334"/>
                  <a:pt x="3556000" y="2246084"/>
                </a:cubicBezTo>
                <a:cubicBezTo>
                  <a:pt x="3750733" y="2150834"/>
                  <a:pt x="4097867" y="2064051"/>
                  <a:pt x="4292600" y="1928584"/>
                </a:cubicBezTo>
                <a:cubicBezTo>
                  <a:pt x="4487333" y="1793117"/>
                  <a:pt x="4599517" y="1589917"/>
                  <a:pt x="4724400" y="1433284"/>
                </a:cubicBezTo>
                <a:cubicBezTo>
                  <a:pt x="4849283" y="1276651"/>
                  <a:pt x="4925483" y="1128484"/>
                  <a:pt x="5041900" y="988784"/>
                </a:cubicBezTo>
                <a:cubicBezTo>
                  <a:pt x="5158317" y="849084"/>
                  <a:pt x="5279571" y="707267"/>
                  <a:pt x="5422900" y="595084"/>
                </a:cubicBezTo>
                <a:cubicBezTo>
                  <a:pt x="5566229" y="482901"/>
                  <a:pt x="5736775" y="413053"/>
                  <a:pt x="5901875" y="315687"/>
                </a:cubicBezTo>
                <a:cubicBezTo>
                  <a:pt x="6066975" y="218321"/>
                  <a:pt x="6281060" y="0"/>
                  <a:pt x="6413503" y="10885"/>
                </a:cubicBezTo>
                <a:cubicBezTo>
                  <a:pt x="6545946" y="21770"/>
                  <a:pt x="6585255" y="265188"/>
                  <a:pt x="6696531" y="381000"/>
                </a:cubicBezTo>
                <a:cubicBezTo>
                  <a:pt x="6807807" y="496812"/>
                  <a:pt x="6988025" y="678844"/>
                  <a:pt x="7081158" y="705756"/>
                </a:cubicBezTo>
              </a:path>
            </a:pathLst>
          </a:custGeom>
          <a:noFill/>
          <a:ln w="5715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7" name="Forme libre 96"/>
          <p:cNvSpPr>
            <a:spLocks/>
          </p:cNvSpPr>
          <p:nvPr/>
        </p:nvSpPr>
        <p:spPr bwMode="auto">
          <a:xfrm>
            <a:off x="7585075" y="2135188"/>
            <a:ext cx="1054100" cy="1408112"/>
          </a:xfrm>
          <a:custGeom>
            <a:avLst/>
            <a:gdLst>
              <a:gd name="T0" fmla="*/ 40048 w 1140883"/>
              <a:gd name="T1" fmla="*/ 392024 h 1407583"/>
              <a:gd name="T2" fmla="*/ 50061 w 1140883"/>
              <a:gd name="T3" fmla="*/ 468311 h 1407583"/>
              <a:gd name="T4" fmla="*/ 220267 w 1140883"/>
              <a:gd name="T5" fmla="*/ 913312 h 1407583"/>
              <a:gd name="T6" fmla="*/ 440531 w 1140883"/>
              <a:gd name="T7" fmla="*/ 1142170 h 1407583"/>
              <a:gd name="T8" fmla="*/ 540653 w 1140883"/>
              <a:gd name="T9" fmla="*/ 1243884 h 1407583"/>
              <a:gd name="T10" fmla="*/ 640773 w 1140883"/>
              <a:gd name="T11" fmla="*/ 1383742 h 1407583"/>
              <a:gd name="T12" fmla="*/ 720870 w 1140883"/>
              <a:gd name="T13" fmla="*/ 1091313 h 1407583"/>
              <a:gd name="T14" fmla="*/ 810979 w 1140883"/>
              <a:gd name="T15" fmla="*/ 964169 h 1407583"/>
              <a:gd name="T16" fmla="*/ 891076 w 1140883"/>
              <a:gd name="T17" fmla="*/ 608168 h 1407583"/>
              <a:gd name="T18" fmla="*/ 760919 w 1140883"/>
              <a:gd name="T19" fmla="*/ 290310 h 1407583"/>
              <a:gd name="T20" fmla="*/ 600725 w 1140883"/>
              <a:gd name="T21" fmla="*/ 175881 h 1407583"/>
              <a:gd name="T22" fmla="*/ 240290 w 1140883"/>
              <a:gd name="T23" fmla="*/ 10595 h 1407583"/>
              <a:gd name="T24" fmla="*/ 150182 w 1140883"/>
              <a:gd name="T25" fmla="*/ 239453 h 1407583"/>
              <a:gd name="T26" fmla="*/ 0 w 1140883"/>
              <a:gd name="T27" fmla="*/ 353882 h 1407583"/>
              <a:gd name="T28" fmla="*/ 40048 w 1140883"/>
              <a:gd name="T29" fmla="*/ 392024 h 140758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40883"/>
              <a:gd name="T46" fmla="*/ 0 h 1407583"/>
              <a:gd name="T47" fmla="*/ 1140883 w 1140883"/>
              <a:gd name="T48" fmla="*/ 1407583 h 140758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40883" h="1407583">
                <a:moveTo>
                  <a:pt x="50800" y="391583"/>
                </a:moveTo>
                <a:cubicBezTo>
                  <a:pt x="38100" y="386291"/>
                  <a:pt x="25400" y="381000"/>
                  <a:pt x="63500" y="467783"/>
                </a:cubicBezTo>
                <a:cubicBezTo>
                  <a:pt x="101600" y="554566"/>
                  <a:pt x="196850" y="800100"/>
                  <a:pt x="279400" y="912283"/>
                </a:cubicBezTo>
                <a:cubicBezTo>
                  <a:pt x="361950" y="1024466"/>
                  <a:pt x="491067" y="1085850"/>
                  <a:pt x="558800" y="1140883"/>
                </a:cubicBezTo>
                <a:cubicBezTo>
                  <a:pt x="626533" y="1195916"/>
                  <a:pt x="643467" y="1202266"/>
                  <a:pt x="685800" y="1242483"/>
                </a:cubicBezTo>
                <a:cubicBezTo>
                  <a:pt x="728133" y="1282700"/>
                  <a:pt x="774700" y="1407583"/>
                  <a:pt x="812800" y="1382183"/>
                </a:cubicBezTo>
                <a:cubicBezTo>
                  <a:pt x="850900" y="1356783"/>
                  <a:pt x="878417" y="1159933"/>
                  <a:pt x="914400" y="1090083"/>
                </a:cubicBezTo>
                <a:cubicBezTo>
                  <a:pt x="950383" y="1020233"/>
                  <a:pt x="992717" y="1043516"/>
                  <a:pt x="1028700" y="963083"/>
                </a:cubicBezTo>
                <a:cubicBezTo>
                  <a:pt x="1064683" y="882650"/>
                  <a:pt x="1140883" y="719666"/>
                  <a:pt x="1130300" y="607483"/>
                </a:cubicBezTo>
                <a:cubicBezTo>
                  <a:pt x="1119717" y="495300"/>
                  <a:pt x="1026583" y="361950"/>
                  <a:pt x="965200" y="289983"/>
                </a:cubicBezTo>
                <a:cubicBezTo>
                  <a:pt x="903817" y="218016"/>
                  <a:pt x="872067" y="222250"/>
                  <a:pt x="762000" y="175683"/>
                </a:cubicBezTo>
                <a:cubicBezTo>
                  <a:pt x="651933" y="129116"/>
                  <a:pt x="400050" y="0"/>
                  <a:pt x="304800" y="10583"/>
                </a:cubicBezTo>
                <a:cubicBezTo>
                  <a:pt x="209550" y="21166"/>
                  <a:pt x="241300" y="182033"/>
                  <a:pt x="190500" y="239183"/>
                </a:cubicBezTo>
                <a:cubicBezTo>
                  <a:pt x="139700" y="296333"/>
                  <a:pt x="67733" y="323849"/>
                  <a:pt x="0" y="353483"/>
                </a:cubicBezTo>
                <a:lnTo>
                  <a:pt x="50800" y="391583"/>
                </a:lnTo>
                <a:close/>
              </a:path>
            </a:pathLst>
          </a:custGeom>
          <a:solidFill>
            <a:srgbClr val="FF00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4" name="Forme libre 283"/>
          <p:cNvSpPr>
            <a:spLocks/>
          </p:cNvSpPr>
          <p:nvPr/>
        </p:nvSpPr>
        <p:spPr bwMode="auto">
          <a:xfrm>
            <a:off x="1647825" y="2276475"/>
            <a:ext cx="6161088" cy="3100388"/>
          </a:xfrm>
          <a:custGeom>
            <a:avLst/>
            <a:gdLst>
              <a:gd name="T0" fmla="*/ 5170312 w 6674758"/>
              <a:gd name="T1" fmla="*/ 477053 h 3100614"/>
              <a:gd name="T2" fmla="*/ 5170312 w 6674758"/>
              <a:gd name="T3" fmla="*/ 531468 h 3100614"/>
              <a:gd name="T4" fmla="*/ 4699501 w 6674758"/>
              <a:gd name="T5" fmla="*/ 847086 h 3100614"/>
              <a:gd name="T6" fmla="*/ 4288614 w 6674758"/>
              <a:gd name="T7" fmla="*/ 1084702 h 3100614"/>
              <a:gd name="T8" fmla="*/ 3739340 w 6674758"/>
              <a:gd name="T9" fmla="*/ 1380365 h 3100614"/>
              <a:gd name="T10" fmla="*/ 3289934 w 6674758"/>
              <a:gd name="T11" fmla="*/ 1659705 h 3100614"/>
              <a:gd name="T12" fmla="*/ 2880474 w 6674758"/>
              <a:gd name="T13" fmla="*/ 1888254 h 3100614"/>
              <a:gd name="T14" fmla="*/ 2530937 w 6674758"/>
              <a:gd name="T15" fmla="*/ 2154895 h 3100614"/>
              <a:gd name="T16" fmla="*/ 1951701 w 6674758"/>
              <a:gd name="T17" fmla="*/ 2256476 h 3100614"/>
              <a:gd name="T18" fmla="*/ 1582191 w 6674758"/>
              <a:gd name="T19" fmla="*/ 2307264 h 3100614"/>
              <a:gd name="T20" fmla="*/ 1372468 w 6674758"/>
              <a:gd name="T21" fmla="*/ 2281870 h 3100614"/>
              <a:gd name="T22" fmla="*/ 992969 w 6674758"/>
              <a:gd name="T23" fmla="*/ 2586604 h 3100614"/>
              <a:gd name="T24" fmla="*/ 513607 w 6674758"/>
              <a:gd name="T25" fmla="*/ 2795202 h 3100614"/>
              <a:gd name="T26" fmla="*/ 59921 w 6674758"/>
              <a:gd name="T27" fmla="*/ 3099936 h 3100614"/>
              <a:gd name="T28" fmla="*/ 25680 w 6674758"/>
              <a:gd name="T29" fmla="*/ 3034633 h 3100614"/>
              <a:gd name="T30" fmla="*/ 0 w 6674758"/>
              <a:gd name="T31" fmla="*/ 2969336 h 3100614"/>
              <a:gd name="T32" fmla="*/ 1095697 w 6674758"/>
              <a:gd name="T33" fmla="*/ 2348985 h 3100614"/>
              <a:gd name="T34" fmla="*/ 1266899 w 6674758"/>
              <a:gd name="T35" fmla="*/ 2229270 h 3100614"/>
              <a:gd name="T36" fmla="*/ 1814746 w 6674758"/>
              <a:gd name="T37" fmla="*/ 2207499 h 3100614"/>
              <a:gd name="T38" fmla="*/ 2182829 w 6674758"/>
              <a:gd name="T39" fmla="*/ 2174854 h 3100614"/>
              <a:gd name="T40" fmla="*/ 2276991 w 6674758"/>
              <a:gd name="T41" fmla="*/ 1957185 h 3100614"/>
              <a:gd name="T42" fmla="*/ 2704998 w 6674758"/>
              <a:gd name="T43" fmla="*/ 1750401 h 3100614"/>
              <a:gd name="T44" fmla="*/ 3004602 w 6674758"/>
              <a:gd name="T45" fmla="*/ 1543618 h 3100614"/>
              <a:gd name="T46" fmla="*/ 3150125 w 6674758"/>
              <a:gd name="T47" fmla="*/ 1260652 h 3100614"/>
              <a:gd name="T48" fmla="*/ 3364125 w 6674758"/>
              <a:gd name="T49" fmla="*/ 966799 h 3100614"/>
              <a:gd name="T50" fmla="*/ 3603810 w 6674758"/>
              <a:gd name="T51" fmla="*/ 564119 h 3100614"/>
              <a:gd name="T52" fmla="*/ 3869173 w 6674758"/>
              <a:gd name="T53" fmla="*/ 41720 h 3100614"/>
              <a:gd name="T54" fmla="*/ 3843492 w 6674758"/>
              <a:gd name="T55" fmla="*/ 313801 h 3100614"/>
              <a:gd name="T56" fmla="*/ 3646607 w 6674758"/>
              <a:gd name="T57" fmla="*/ 760020 h 3100614"/>
              <a:gd name="T58" fmla="*/ 3406928 w 6674758"/>
              <a:gd name="T59" fmla="*/ 1053868 h 3100614"/>
              <a:gd name="T60" fmla="*/ 3210045 w 6674758"/>
              <a:gd name="T61" fmla="*/ 1282420 h 3100614"/>
              <a:gd name="T62" fmla="*/ 3201483 w 6674758"/>
              <a:gd name="T63" fmla="*/ 1532734 h 3100614"/>
              <a:gd name="T64" fmla="*/ 3398368 w 6674758"/>
              <a:gd name="T65" fmla="*/ 1500087 h 3100614"/>
              <a:gd name="T66" fmla="*/ 3629489 w 6674758"/>
              <a:gd name="T67" fmla="*/ 1315069 h 3100614"/>
              <a:gd name="T68" fmla="*/ 3929093 w 6674758"/>
              <a:gd name="T69" fmla="*/ 1162701 h 3100614"/>
              <a:gd name="T70" fmla="*/ 4425579 w 6674758"/>
              <a:gd name="T71" fmla="*/ 923270 h 3100614"/>
              <a:gd name="T72" fmla="*/ 5161750 w 6674758"/>
              <a:gd name="T73" fmla="*/ 487935 h 310061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674758"/>
              <a:gd name="T112" fmla="*/ 0 h 3100614"/>
              <a:gd name="T113" fmla="*/ 6674758 w 6674758"/>
              <a:gd name="T114" fmla="*/ 3100614 h 310061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674758" h="3100614">
                <a:moveTo>
                  <a:pt x="6574972" y="477158"/>
                </a:moveTo>
                <a:cubicBezTo>
                  <a:pt x="6573158" y="480786"/>
                  <a:pt x="6674758" y="469899"/>
                  <a:pt x="6574972" y="531585"/>
                </a:cubicBezTo>
                <a:cubicBezTo>
                  <a:pt x="6475186" y="593271"/>
                  <a:pt x="6161315" y="740532"/>
                  <a:pt x="5976257" y="847272"/>
                </a:cubicBezTo>
                <a:cubicBezTo>
                  <a:pt x="5789384" y="957640"/>
                  <a:pt x="5657239" y="996040"/>
                  <a:pt x="5453736" y="1084939"/>
                </a:cubicBezTo>
                <a:cubicBezTo>
                  <a:pt x="5250233" y="1173838"/>
                  <a:pt x="4966903" y="1284813"/>
                  <a:pt x="4755236" y="1380668"/>
                </a:cubicBezTo>
                <a:cubicBezTo>
                  <a:pt x="4543569" y="1476523"/>
                  <a:pt x="4365769" y="1575401"/>
                  <a:pt x="4183736" y="1660068"/>
                </a:cubicBezTo>
                <a:cubicBezTo>
                  <a:pt x="4001703" y="1744735"/>
                  <a:pt x="3823903" y="1806118"/>
                  <a:pt x="3663036" y="1888668"/>
                </a:cubicBezTo>
                <a:cubicBezTo>
                  <a:pt x="3502169" y="1971218"/>
                  <a:pt x="3491586" y="1979685"/>
                  <a:pt x="3218536" y="2155368"/>
                </a:cubicBezTo>
                <a:cubicBezTo>
                  <a:pt x="3021686" y="2216751"/>
                  <a:pt x="2481936" y="2256968"/>
                  <a:pt x="2481936" y="2256968"/>
                </a:cubicBezTo>
                <a:cubicBezTo>
                  <a:pt x="2297786" y="2276018"/>
                  <a:pt x="2134803" y="2303535"/>
                  <a:pt x="2012036" y="2307768"/>
                </a:cubicBezTo>
                <a:cubicBezTo>
                  <a:pt x="1889269" y="2312001"/>
                  <a:pt x="1870219" y="2235801"/>
                  <a:pt x="1745336" y="2282368"/>
                </a:cubicBezTo>
                <a:cubicBezTo>
                  <a:pt x="1620453" y="2328935"/>
                  <a:pt x="1444768" y="2501594"/>
                  <a:pt x="1262736" y="2587168"/>
                </a:cubicBezTo>
                <a:cubicBezTo>
                  <a:pt x="1080704" y="2672742"/>
                  <a:pt x="850899" y="2710241"/>
                  <a:pt x="653143" y="2795815"/>
                </a:cubicBezTo>
                <a:cubicBezTo>
                  <a:pt x="455387" y="2881389"/>
                  <a:pt x="179614" y="3060700"/>
                  <a:pt x="76200" y="3100614"/>
                </a:cubicBezTo>
                <a:lnTo>
                  <a:pt x="32657" y="3035299"/>
                </a:lnTo>
                <a:lnTo>
                  <a:pt x="0" y="2969985"/>
                </a:lnTo>
                <a:cubicBezTo>
                  <a:pt x="223157" y="2835728"/>
                  <a:pt x="1124858" y="2472871"/>
                  <a:pt x="1393372" y="2349500"/>
                </a:cubicBezTo>
                <a:cubicBezTo>
                  <a:pt x="1661886" y="2226129"/>
                  <a:pt x="1462315" y="2244271"/>
                  <a:pt x="1611086" y="2229757"/>
                </a:cubicBezTo>
                <a:cubicBezTo>
                  <a:pt x="1999343" y="2097314"/>
                  <a:pt x="2113644" y="2217056"/>
                  <a:pt x="2307772" y="2207985"/>
                </a:cubicBezTo>
                <a:cubicBezTo>
                  <a:pt x="2501900" y="2198914"/>
                  <a:pt x="2681514" y="2211614"/>
                  <a:pt x="2775857" y="2175328"/>
                </a:cubicBezTo>
                <a:cubicBezTo>
                  <a:pt x="2815771" y="2102757"/>
                  <a:pt x="2784929" y="2028371"/>
                  <a:pt x="2895600" y="1957614"/>
                </a:cubicBezTo>
                <a:cubicBezTo>
                  <a:pt x="3006272" y="1886857"/>
                  <a:pt x="3285672" y="1819728"/>
                  <a:pt x="3439886" y="1750785"/>
                </a:cubicBezTo>
                <a:cubicBezTo>
                  <a:pt x="3594100" y="1681842"/>
                  <a:pt x="3726543" y="1625600"/>
                  <a:pt x="3820886" y="1543957"/>
                </a:cubicBezTo>
                <a:cubicBezTo>
                  <a:pt x="3915229" y="1462314"/>
                  <a:pt x="3929744" y="1357085"/>
                  <a:pt x="4005944" y="1260928"/>
                </a:cubicBezTo>
                <a:cubicBezTo>
                  <a:pt x="4082144" y="1164771"/>
                  <a:pt x="4181930" y="1083126"/>
                  <a:pt x="4278087" y="967012"/>
                </a:cubicBezTo>
                <a:cubicBezTo>
                  <a:pt x="4374244" y="850898"/>
                  <a:pt x="4475843" y="718456"/>
                  <a:pt x="4582886" y="564242"/>
                </a:cubicBezTo>
                <a:cubicBezTo>
                  <a:pt x="4689929" y="410028"/>
                  <a:pt x="4869543" y="83458"/>
                  <a:pt x="4920343" y="41729"/>
                </a:cubicBezTo>
                <a:cubicBezTo>
                  <a:pt x="4971143" y="0"/>
                  <a:pt x="4934858" y="194127"/>
                  <a:pt x="4887686" y="313870"/>
                </a:cubicBezTo>
                <a:cubicBezTo>
                  <a:pt x="4840515" y="433613"/>
                  <a:pt x="4729842" y="636814"/>
                  <a:pt x="4637314" y="760185"/>
                </a:cubicBezTo>
                <a:cubicBezTo>
                  <a:pt x="4544786" y="883556"/>
                  <a:pt x="4425044" y="967013"/>
                  <a:pt x="4332516" y="1054099"/>
                </a:cubicBezTo>
                <a:cubicBezTo>
                  <a:pt x="4239988" y="1141185"/>
                  <a:pt x="4125687" y="1202871"/>
                  <a:pt x="4082144" y="1282699"/>
                </a:cubicBezTo>
                <a:cubicBezTo>
                  <a:pt x="4038601" y="1362527"/>
                  <a:pt x="4031343" y="1496784"/>
                  <a:pt x="4071257" y="1533070"/>
                </a:cubicBezTo>
                <a:cubicBezTo>
                  <a:pt x="4111171" y="1569356"/>
                  <a:pt x="4230915" y="1536699"/>
                  <a:pt x="4321629" y="1500414"/>
                </a:cubicBezTo>
                <a:cubicBezTo>
                  <a:pt x="4412343" y="1464129"/>
                  <a:pt x="4503058" y="1371600"/>
                  <a:pt x="4615543" y="1315357"/>
                </a:cubicBezTo>
                <a:cubicBezTo>
                  <a:pt x="4728028" y="1259114"/>
                  <a:pt x="4827814" y="1228270"/>
                  <a:pt x="4996542" y="1162956"/>
                </a:cubicBezTo>
                <a:cubicBezTo>
                  <a:pt x="5165271" y="1097642"/>
                  <a:pt x="5228771" y="1101271"/>
                  <a:pt x="5627914" y="923471"/>
                </a:cubicBezTo>
                <a:lnTo>
                  <a:pt x="6564087" y="488043"/>
                </a:lnTo>
              </a:path>
            </a:pathLst>
          </a:custGeom>
          <a:solidFill>
            <a:schemeClr val="bg1">
              <a:alpha val="58038"/>
            </a:schemeClr>
          </a:solidFill>
          <a:ln w="38100" cap="flat" cmpd="dbl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0" name="Titre 1"/>
          <p:cNvSpPr>
            <a:spLocks noGrp="1"/>
          </p:cNvSpPr>
          <p:nvPr>
            <p:ph type="title" idx="4294967295"/>
          </p:nvPr>
        </p:nvSpPr>
        <p:spPr>
          <a:xfrm>
            <a:off x="2132013" y="274638"/>
            <a:ext cx="6132512" cy="796925"/>
          </a:xfrm>
        </p:spPr>
        <p:txBody>
          <a:bodyPr/>
          <a:lstStyle/>
          <a:p>
            <a:pPr eaLnBrk="1" hangingPunct="1"/>
            <a:r>
              <a:rPr lang="en-US" smtClean="0"/>
              <a:t>Jurassic and Cretaceous systems</a:t>
            </a:r>
          </a:p>
        </p:txBody>
      </p:sp>
      <p:sp>
        <p:nvSpPr>
          <p:cNvPr id="57351" name="Espace réservé de la date 3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fld id="{09107D33-A29D-4EF7-88EE-C39D0736B6F5}" type="datetime1">
              <a:rPr lang="fr-FR" sz="1400"/>
              <a:pPr eaLnBrk="0" hangingPunct="0"/>
              <a:t>4/11/11</a:t>
            </a:fld>
            <a:endParaRPr lang="en-GB" sz="1400"/>
          </a:p>
        </p:txBody>
      </p:sp>
      <p:sp>
        <p:nvSpPr>
          <p:cNvPr id="57352" name="Espace réservé du numéro de diapositive 4"/>
          <p:cNvSpPr txBox="1">
            <a:spLocks noGrp="1"/>
          </p:cNvSpPr>
          <p:nvPr/>
        </p:nvSpPr>
        <p:spPr bwMode="auto">
          <a:xfrm>
            <a:off x="8793163" y="6629400"/>
            <a:ext cx="1555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fld id="{FB7E5A6E-926E-478B-A5CF-A7BEBB7BA6A7}" type="slidenum">
              <a:rPr lang="en-GB" sz="1400"/>
              <a:pPr algn="ctr" eaLnBrk="0" hangingPunct="0"/>
              <a:t>36</a:t>
            </a:fld>
            <a:endParaRPr lang="en-GB" sz="1400">
              <a:solidFill>
                <a:srgbClr val="3366CC"/>
              </a:solidFill>
            </a:endParaRPr>
          </a:p>
        </p:txBody>
      </p:sp>
      <p:sp>
        <p:nvSpPr>
          <p:cNvPr id="95" name="Forme libre 94"/>
          <p:cNvSpPr>
            <a:spLocks/>
          </p:cNvSpPr>
          <p:nvPr/>
        </p:nvSpPr>
        <p:spPr bwMode="auto">
          <a:xfrm>
            <a:off x="3819525" y="3211513"/>
            <a:ext cx="1808163" cy="1330325"/>
          </a:xfrm>
          <a:custGeom>
            <a:avLst/>
            <a:gdLst>
              <a:gd name="T0" fmla="*/ 1667 w 1957917"/>
              <a:gd name="T1" fmla="*/ 1281754 h 1331384"/>
              <a:gd name="T2" fmla="*/ 161596 w 1957917"/>
              <a:gd name="T3" fmla="*/ 1015689 h 1331384"/>
              <a:gd name="T4" fmla="*/ 421483 w 1957917"/>
              <a:gd name="T5" fmla="*/ 838314 h 1331384"/>
              <a:gd name="T6" fmla="*/ 671374 w 1957917"/>
              <a:gd name="T7" fmla="*/ 774965 h 1331384"/>
              <a:gd name="T8" fmla="*/ 891278 w 1957917"/>
              <a:gd name="T9" fmla="*/ 736955 h 1331384"/>
              <a:gd name="T10" fmla="*/ 1131174 w 1957917"/>
              <a:gd name="T11" fmla="*/ 470891 h 1331384"/>
              <a:gd name="T12" fmla="*/ 1318235 w 1957917"/>
              <a:gd name="T13" fmla="*/ 206636 h 1331384"/>
              <a:gd name="T14" fmla="*/ 1528144 w 1957917"/>
              <a:gd name="T15" fmla="*/ 41932 h 1331384"/>
              <a:gd name="T16" fmla="*/ 1241126 w 1957917"/>
              <a:gd name="T17" fmla="*/ 458222 h 1331384"/>
              <a:gd name="T18" fmla="*/ 1121178 w 1957917"/>
              <a:gd name="T19" fmla="*/ 622928 h 1331384"/>
              <a:gd name="T20" fmla="*/ 761334 w 1957917"/>
              <a:gd name="T21" fmla="*/ 876322 h 1331384"/>
              <a:gd name="T22" fmla="*/ 461466 w 1957917"/>
              <a:gd name="T23" fmla="*/ 1003019 h 1331384"/>
              <a:gd name="T24" fmla="*/ 341518 w 1957917"/>
              <a:gd name="T25" fmla="*/ 1205735 h 1331384"/>
              <a:gd name="T26" fmla="*/ 301536 w 1957917"/>
              <a:gd name="T27" fmla="*/ 1243744 h 1331384"/>
              <a:gd name="T28" fmla="*/ 151600 w 1957917"/>
              <a:gd name="T29" fmla="*/ 1294424 h 1331384"/>
              <a:gd name="T30" fmla="*/ 1667 w 1957917"/>
              <a:gd name="T31" fmla="*/ 1281754 h 133138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957917"/>
              <a:gd name="T49" fmla="*/ 0 h 1331384"/>
              <a:gd name="T50" fmla="*/ 1957917 w 1957917"/>
              <a:gd name="T51" fmla="*/ 1331384 h 133138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957917" h="1331384">
                <a:moveTo>
                  <a:pt x="2117" y="1284817"/>
                </a:moveTo>
                <a:cubicBezTo>
                  <a:pt x="4234" y="1238250"/>
                  <a:pt x="116417" y="1092200"/>
                  <a:pt x="205317" y="1018117"/>
                </a:cubicBezTo>
                <a:cubicBezTo>
                  <a:pt x="294217" y="944034"/>
                  <a:pt x="427567" y="880534"/>
                  <a:pt x="535517" y="840317"/>
                </a:cubicBezTo>
                <a:cubicBezTo>
                  <a:pt x="643467" y="800100"/>
                  <a:pt x="753534" y="793750"/>
                  <a:pt x="853017" y="776817"/>
                </a:cubicBezTo>
                <a:cubicBezTo>
                  <a:pt x="952500" y="759884"/>
                  <a:pt x="1035050" y="789517"/>
                  <a:pt x="1132417" y="738717"/>
                </a:cubicBezTo>
                <a:cubicBezTo>
                  <a:pt x="1229784" y="687917"/>
                  <a:pt x="1346805" y="560615"/>
                  <a:pt x="1437217" y="472017"/>
                </a:cubicBezTo>
                <a:cubicBezTo>
                  <a:pt x="1527629" y="383419"/>
                  <a:pt x="1590826" y="278795"/>
                  <a:pt x="1674888" y="207131"/>
                </a:cubicBezTo>
                <a:cubicBezTo>
                  <a:pt x="1758950" y="135467"/>
                  <a:pt x="1957917" y="0"/>
                  <a:pt x="1941589" y="42031"/>
                </a:cubicBezTo>
                <a:cubicBezTo>
                  <a:pt x="1925261" y="84062"/>
                  <a:pt x="1663096" y="362253"/>
                  <a:pt x="1576917" y="459317"/>
                </a:cubicBezTo>
                <a:cubicBezTo>
                  <a:pt x="1490738" y="556381"/>
                  <a:pt x="1526117" y="554567"/>
                  <a:pt x="1424517" y="624417"/>
                </a:cubicBezTo>
                <a:cubicBezTo>
                  <a:pt x="1322917" y="694267"/>
                  <a:pt x="1107017" y="814917"/>
                  <a:pt x="967317" y="878417"/>
                </a:cubicBezTo>
                <a:cubicBezTo>
                  <a:pt x="827617" y="941917"/>
                  <a:pt x="675217" y="950384"/>
                  <a:pt x="586317" y="1005417"/>
                </a:cubicBezTo>
                <a:cubicBezTo>
                  <a:pt x="497417" y="1060450"/>
                  <a:pt x="467784" y="1168400"/>
                  <a:pt x="433917" y="1208617"/>
                </a:cubicBezTo>
                <a:cubicBezTo>
                  <a:pt x="400050" y="1248834"/>
                  <a:pt x="423334" y="1231900"/>
                  <a:pt x="383117" y="1246717"/>
                </a:cubicBezTo>
                <a:cubicBezTo>
                  <a:pt x="342900" y="1261534"/>
                  <a:pt x="256117" y="1284817"/>
                  <a:pt x="192617" y="1297517"/>
                </a:cubicBezTo>
                <a:cubicBezTo>
                  <a:pt x="129117" y="1310217"/>
                  <a:pt x="0" y="1331384"/>
                  <a:pt x="2117" y="1284817"/>
                </a:cubicBezTo>
                <a:close/>
              </a:path>
            </a:pathLst>
          </a:custGeom>
          <a:solidFill>
            <a:srgbClr val="FF00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99" name="Connecteur droit 98"/>
          <p:cNvCxnSpPr>
            <a:cxnSpLocks noChangeShapeType="1"/>
          </p:cNvCxnSpPr>
          <p:nvPr/>
        </p:nvCxnSpPr>
        <p:spPr bwMode="auto">
          <a:xfrm>
            <a:off x="2895600" y="5245100"/>
            <a:ext cx="855663" cy="68580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4" name="Connecteur droit 103"/>
          <p:cNvCxnSpPr>
            <a:cxnSpLocks noChangeShapeType="1"/>
            <a:stCxn id="96" idx="9"/>
          </p:cNvCxnSpPr>
          <p:nvPr/>
        </p:nvCxnSpPr>
        <p:spPr bwMode="auto">
          <a:xfrm>
            <a:off x="7596188" y="2527300"/>
            <a:ext cx="515937" cy="95250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3" name="Connecteur droit 122"/>
          <p:cNvCxnSpPr>
            <a:cxnSpLocks noChangeShapeType="1"/>
          </p:cNvCxnSpPr>
          <p:nvPr/>
        </p:nvCxnSpPr>
        <p:spPr bwMode="auto">
          <a:xfrm rot="16200000" flipH="1">
            <a:off x="6937376" y="2819400"/>
            <a:ext cx="487362" cy="1730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80" name="ZoneTexte 179"/>
          <p:cNvSpPr txBox="1">
            <a:spLocks noChangeArrowheads="1"/>
          </p:cNvSpPr>
          <p:nvPr/>
        </p:nvSpPr>
        <p:spPr bwMode="auto">
          <a:xfrm>
            <a:off x="3473450" y="4632325"/>
            <a:ext cx="14351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solidFill>
                  <a:srgbClr val="FF00FF"/>
                </a:solidFill>
                <a:latin typeface="Calibri" pitchFamily="34" charset="0"/>
              </a:rPr>
              <a:t>Autochthonous salt</a:t>
            </a:r>
          </a:p>
        </p:txBody>
      </p:sp>
      <p:sp>
        <p:nvSpPr>
          <p:cNvPr id="183" name="ZoneTexte 182"/>
          <p:cNvSpPr txBox="1">
            <a:spLocks noChangeArrowheads="1"/>
          </p:cNvSpPr>
          <p:nvPr/>
        </p:nvSpPr>
        <p:spPr bwMode="auto">
          <a:xfrm>
            <a:off x="1784350" y="5743575"/>
            <a:ext cx="349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latin typeface="Calibri" pitchFamily="34" charset="0"/>
              </a:rPr>
              <a:t>CC</a:t>
            </a:r>
          </a:p>
        </p:txBody>
      </p:sp>
      <p:sp>
        <p:nvSpPr>
          <p:cNvPr id="184" name="ZoneTexte 183"/>
          <p:cNvSpPr txBox="1">
            <a:spLocks noChangeArrowheads="1"/>
          </p:cNvSpPr>
          <p:nvPr/>
        </p:nvSpPr>
        <p:spPr bwMode="auto">
          <a:xfrm>
            <a:off x="1930400" y="5908675"/>
            <a:ext cx="3698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latin typeface="Calibri" pitchFamily="34" charset="0"/>
              </a:rPr>
              <a:t>OC</a:t>
            </a:r>
          </a:p>
        </p:txBody>
      </p:sp>
      <p:sp>
        <p:nvSpPr>
          <p:cNvPr id="204" name="ZoneTexte 203"/>
          <p:cNvSpPr txBox="1">
            <a:spLocks noChangeArrowheads="1"/>
          </p:cNvSpPr>
          <p:nvPr/>
        </p:nvSpPr>
        <p:spPr bwMode="auto">
          <a:xfrm>
            <a:off x="2408238" y="5351463"/>
            <a:ext cx="347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latin typeface="Calibri" pitchFamily="34" charset="0"/>
              </a:rPr>
              <a:t>CC</a:t>
            </a:r>
          </a:p>
        </p:txBody>
      </p:sp>
      <p:sp>
        <p:nvSpPr>
          <p:cNvPr id="205" name="ZoneTexte 204"/>
          <p:cNvSpPr txBox="1">
            <a:spLocks noChangeArrowheads="1"/>
          </p:cNvSpPr>
          <p:nvPr/>
        </p:nvSpPr>
        <p:spPr bwMode="auto">
          <a:xfrm>
            <a:off x="2552700" y="5516563"/>
            <a:ext cx="3698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latin typeface="Calibri" pitchFamily="34" charset="0"/>
              </a:rPr>
              <a:t>OC</a:t>
            </a:r>
          </a:p>
        </p:txBody>
      </p:sp>
      <p:sp>
        <p:nvSpPr>
          <p:cNvPr id="206" name="ZoneTexte 205"/>
          <p:cNvSpPr txBox="1">
            <a:spLocks noChangeArrowheads="1"/>
          </p:cNvSpPr>
          <p:nvPr/>
        </p:nvSpPr>
        <p:spPr bwMode="auto">
          <a:xfrm>
            <a:off x="3714750" y="5492750"/>
            <a:ext cx="3476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latin typeface="Calibri" pitchFamily="34" charset="0"/>
              </a:rPr>
              <a:t>CC</a:t>
            </a:r>
          </a:p>
        </p:txBody>
      </p:sp>
      <p:sp>
        <p:nvSpPr>
          <p:cNvPr id="207" name="ZoneTexte 206"/>
          <p:cNvSpPr txBox="1">
            <a:spLocks noChangeArrowheads="1"/>
          </p:cNvSpPr>
          <p:nvPr/>
        </p:nvSpPr>
        <p:spPr bwMode="auto">
          <a:xfrm>
            <a:off x="3859213" y="5657850"/>
            <a:ext cx="3698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latin typeface="Calibri" pitchFamily="34" charset="0"/>
              </a:rPr>
              <a:t>OC</a:t>
            </a:r>
          </a:p>
        </p:txBody>
      </p:sp>
      <p:sp>
        <p:nvSpPr>
          <p:cNvPr id="208" name="ZoneTexte 207"/>
          <p:cNvSpPr txBox="1">
            <a:spLocks noChangeArrowheads="1"/>
          </p:cNvSpPr>
          <p:nvPr/>
        </p:nvSpPr>
        <p:spPr bwMode="auto">
          <a:xfrm>
            <a:off x="4498975" y="5089525"/>
            <a:ext cx="3476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latin typeface="Calibri" pitchFamily="34" charset="0"/>
              </a:rPr>
              <a:t>CC</a:t>
            </a:r>
          </a:p>
        </p:txBody>
      </p:sp>
      <p:sp>
        <p:nvSpPr>
          <p:cNvPr id="209" name="ZoneTexte 208"/>
          <p:cNvSpPr txBox="1">
            <a:spLocks noChangeArrowheads="1"/>
          </p:cNvSpPr>
          <p:nvPr/>
        </p:nvSpPr>
        <p:spPr bwMode="auto">
          <a:xfrm>
            <a:off x="4643438" y="5256213"/>
            <a:ext cx="3698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latin typeface="Calibri" pitchFamily="34" charset="0"/>
              </a:rPr>
              <a:t>OC</a:t>
            </a:r>
          </a:p>
        </p:txBody>
      </p:sp>
      <p:sp>
        <p:nvSpPr>
          <p:cNvPr id="210" name="ZoneTexte 209"/>
          <p:cNvSpPr txBox="1">
            <a:spLocks noChangeArrowheads="1"/>
          </p:cNvSpPr>
          <p:nvPr/>
        </p:nvSpPr>
        <p:spPr bwMode="auto">
          <a:xfrm>
            <a:off x="5302250" y="4665663"/>
            <a:ext cx="3476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latin typeface="Calibri" pitchFamily="34" charset="0"/>
              </a:rPr>
              <a:t>CC</a:t>
            </a:r>
          </a:p>
        </p:txBody>
      </p:sp>
      <p:sp>
        <p:nvSpPr>
          <p:cNvPr id="211" name="ZoneTexte 210"/>
          <p:cNvSpPr txBox="1">
            <a:spLocks noChangeArrowheads="1"/>
          </p:cNvSpPr>
          <p:nvPr/>
        </p:nvSpPr>
        <p:spPr bwMode="auto">
          <a:xfrm>
            <a:off x="5446713" y="4830763"/>
            <a:ext cx="371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latin typeface="Calibri" pitchFamily="34" charset="0"/>
              </a:rPr>
              <a:t>OC</a:t>
            </a:r>
          </a:p>
        </p:txBody>
      </p:sp>
      <p:sp>
        <p:nvSpPr>
          <p:cNvPr id="212" name="ZoneTexte 211"/>
          <p:cNvSpPr txBox="1">
            <a:spLocks noChangeArrowheads="1"/>
          </p:cNvSpPr>
          <p:nvPr/>
        </p:nvSpPr>
        <p:spPr bwMode="auto">
          <a:xfrm>
            <a:off x="6035675" y="3881438"/>
            <a:ext cx="3476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latin typeface="Calibri" pitchFamily="34" charset="0"/>
              </a:rPr>
              <a:t>CC</a:t>
            </a:r>
          </a:p>
        </p:txBody>
      </p:sp>
      <p:sp>
        <p:nvSpPr>
          <p:cNvPr id="213" name="ZoneTexte 212"/>
          <p:cNvSpPr txBox="1">
            <a:spLocks noChangeArrowheads="1"/>
          </p:cNvSpPr>
          <p:nvPr/>
        </p:nvSpPr>
        <p:spPr bwMode="auto">
          <a:xfrm>
            <a:off x="6249988" y="4025900"/>
            <a:ext cx="371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latin typeface="Calibri" pitchFamily="34" charset="0"/>
              </a:rPr>
              <a:t>OC</a:t>
            </a:r>
          </a:p>
        </p:txBody>
      </p:sp>
      <p:sp>
        <p:nvSpPr>
          <p:cNvPr id="218" name="ZoneTexte 217"/>
          <p:cNvSpPr txBox="1">
            <a:spLocks noChangeArrowheads="1"/>
          </p:cNvSpPr>
          <p:nvPr/>
        </p:nvSpPr>
        <p:spPr bwMode="auto">
          <a:xfrm>
            <a:off x="3251200" y="5329238"/>
            <a:ext cx="349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latin typeface="Calibri" pitchFamily="34" charset="0"/>
              </a:rPr>
              <a:t>CC</a:t>
            </a:r>
          </a:p>
        </p:txBody>
      </p:sp>
      <p:sp>
        <p:nvSpPr>
          <p:cNvPr id="219" name="ZoneTexte 218"/>
          <p:cNvSpPr txBox="1">
            <a:spLocks noChangeArrowheads="1"/>
          </p:cNvSpPr>
          <p:nvPr/>
        </p:nvSpPr>
        <p:spPr bwMode="auto">
          <a:xfrm>
            <a:off x="2984500" y="5505450"/>
            <a:ext cx="371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latin typeface="Calibri" pitchFamily="34" charset="0"/>
              </a:rPr>
              <a:t>OC</a:t>
            </a:r>
          </a:p>
        </p:txBody>
      </p:sp>
      <p:sp>
        <p:nvSpPr>
          <p:cNvPr id="240" name="Forme libre 239"/>
          <p:cNvSpPr>
            <a:spLocks/>
          </p:cNvSpPr>
          <p:nvPr/>
        </p:nvSpPr>
        <p:spPr bwMode="auto">
          <a:xfrm>
            <a:off x="2276475" y="5461000"/>
            <a:ext cx="66675" cy="71438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029 h 163286"/>
              <a:gd name="T4" fmla="*/ 7448 w 141514"/>
              <a:gd name="T5" fmla="*/ 6029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1" name="Forme libre 240"/>
          <p:cNvSpPr>
            <a:spLocks/>
          </p:cNvSpPr>
          <p:nvPr/>
        </p:nvSpPr>
        <p:spPr bwMode="auto">
          <a:xfrm>
            <a:off x="4270375" y="4614863"/>
            <a:ext cx="65088" cy="71437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029 h 163286"/>
              <a:gd name="T4" fmla="*/ 7097 w 141514"/>
              <a:gd name="T5" fmla="*/ 6029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2" name="Forme libre 241"/>
          <p:cNvSpPr>
            <a:spLocks/>
          </p:cNvSpPr>
          <p:nvPr/>
        </p:nvSpPr>
        <p:spPr bwMode="auto">
          <a:xfrm>
            <a:off x="2690813" y="5181600"/>
            <a:ext cx="66675" cy="71438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029 h 163286"/>
              <a:gd name="T4" fmla="*/ 7613 w 141514"/>
              <a:gd name="T5" fmla="*/ 6029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" name="Forme libre 245"/>
          <p:cNvSpPr>
            <a:spLocks/>
          </p:cNvSpPr>
          <p:nvPr/>
        </p:nvSpPr>
        <p:spPr bwMode="auto">
          <a:xfrm>
            <a:off x="1870075" y="5427663"/>
            <a:ext cx="66675" cy="71437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029 h 163286"/>
              <a:gd name="T4" fmla="*/ 7613 w 141514"/>
              <a:gd name="T5" fmla="*/ 6029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7" name="Forme libre 246"/>
          <p:cNvSpPr>
            <a:spLocks/>
          </p:cNvSpPr>
          <p:nvPr/>
        </p:nvSpPr>
        <p:spPr bwMode="auto">
          <a:xfrm>
            <a:off x="2981325" y="4910138"/>
            <a:ext cx="65088" cy="73025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440 h 163286"/>
              <a:gd name="T4" fmla="*/ 7097 w 141514"/>
              <a:gd name="T5" fmla="*/ 6440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8" name="Forme libre 247"/>
          <p:cNvSpPr>
            <a:spLocks/>
          </p:cNvSpPr>
          <p:nvPr/>
        </p:nvSpPr>
        <p:spPr bwMode="auto">
          <a:xfrm>
            <a:off x="3355975" y="5173663"/>
            <a:ext cx="65088" cy="71437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029 h 163286"/>
              <a:gd name="T4" fmla="*/ 7097 w 141514"/>
              <a:gd name="T5" fmla="*/ 6029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9" name="Forme libre 248"/>
          <p:cNvSpPr>
            <a:spLocks/>
          </p:cNvSpPr>
          <p:nvPr/>
        </p:nvSpPr>
        <p:spPr bwMode="auto">
          <a:xfrm>
            <a:off x="4003675" y="5199063"/>
            <a:ext cx="66675" cy="71437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029 h 163286"/>
              <a:gd name="T4" fmla="*/ 7613 w 141514"/>
              <a:gd name="T5" fmla="*/ 6029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0" name="Forme libre 249"/>
          <p:cNvSpPr>
            <a:spLocks/>
          </p:cNvSpPr>
          <p:nvPr/>
        </p:nvSpPr>
        <p:spPr bwMode="auto">
          <a:xfrm>
            <a:off x="4918075" y="4783138"/>
            <a:ext cx="66675" cy="73025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440 h 163286"/>
              <a:gd name="T4" fmla="*/ 7613 w 141514"/>
              <a:gd name="T5" fmla="*/ 6440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1" name="Forme libre 250"/>
          <p:cNvSpPr>
            <a:spLocks/>
          </p:cNvSpPr>
          <p:nvPr/>
        </p:nvSpPr>
        <p:spPr bwMode="auto">
          <a:xfrm>
            <a:off x="5199063" y="4249738"/>
            <a:ext cx="68262" cy="73025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440 h 163286"/>
              <a:gd name="T4" fmla="*/ 7980 w 141514"/>
              <a:gd name="T5" fmla="*/ 6440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2" name="Forme libre 251"/>
          <p:cNvSpPr>
            <a:spLocks/>
          </p:cNvSpPr>
          <p:nvPr/>
        </p:nvSpPr>
        <p:spPr bwMode="auto">
          <a:xfrm>
            <a:off x="5489575" y="4513263"/>
            <a:ext cx="65088" cy="71437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029 h 163286"/>
              <a:gd name="T4" fmla="*/ 7097 w 141514"/>
              <a:gd name="T5" fmla="*/ 6029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3" name="Forme libre 252"/>
          <p:cNvSpPr>
            <a:spLocks/>
          </p:cNvSpPr>
          <p:nvPr/>
        </p:nvSpPr>
        <p:spPr bwMode="auto">
          <a:xfrm>
            <a:off x="5770563" y="3903663"/>
            <a:ext cx="66675" cy="71437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029 h 163286"/>
              <a:gd name="T4" fmla="*/ 7448 w 141514"/>
              <a:gd name="T5" fmla="*/ 6029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4" name="Forme libre 253"/>
          <p:cNvSpPr>
            <a:spLocks/>
          </p:cNvSpPr>
          <p:nvPr/>
        </p:nvSpPr>
        <p:spPr bwMode="auto">
          <a:xfrm>
            <a:off x="6043613" y="3929063"/>
            <a:ext cx="66675" cy="71437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029 h 163286"/>
              <a:gd name="T4" fmla="*/ 7613 w 141514"/>
              <a:gd name="T5" fmla="*/ 6029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" name="Forme libre 255"/>
          <p:cNvSpPr>
            <a:spLocks/>
          </p:cNvSpPr>
          <p:nvPr/>
        </p:nvSpPr>
        <p:spPr bwMode="auto">
          <a:xfrm>
            <a:off x="8099425" y="2709863"/>
            <a:ext cx="65088" cy="71437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029 h 163286"/>
              <a:gd name="T4" fmla="*/ 7097 w 141514"/>
              <a:gd name="T5" fmla="*/ 6029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8" name="Forme libre 257"/>
          <p:cNvSpPr>
            <a:spLocks/>
          </p:cNvSpPr>
          <p:nvPr/>
        </p:nvSpPr>
        <p:spPr bwMode="auto">
          <a:xfrm>
            <a:off x="4097338" y="4233863"/>
            <a:ext cx="66675" cy="71437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029 h 163286"/>
              <a:gd name="T4" fmla="*/ 7613 w 141514"/>
              <a:gd name="T5" fmla="*/ 6029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9" name="Forme libre 258"/>
          <p:cNvSpPr>
            <a:spLocks/>
          </p:cNvSpPr>
          <p:nvPr/>
        </p:nvSpPr>
        <p:spPr bwMode="auto">
          <a:xfrm>
            <a:off x="4981575" y="3817938"/>
            <a:ext cx="65088" cy="73025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440 h 163286"/>
              <a:gd name="T4" fmla="*/ 7097 w 141514"/>
              <a:gd name="T5" fmla="*/ 6440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0" name="Forme libre 259"/>
          <p:cNvSpPr>
            <a:spLocks/>
          </p:cNvSpPr>
          <p:nvPr/>
        </p:nvSpPr>
        <p:spPr bwMode="auto">
          <a:xfrm>
            <a:off x="6176963" y="2844800"/>
            <a:ext cx="65087" cy="71438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029 h 163286"/>
              <a:gd name="T4" fmla="*/ 7097 w 141514"/>
              <a:gd name="T5" fmla="*/ 6029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1" name="Forme libre 260"/>
          <p:cNvSpPr>
            <a:spLocks/>
          </p:cNvSpPr>
          <p:nvPr/>
        </p:nvSpPr>
        <p:spPr bwMode="auto">
          <a:xfrm>
            <a:off x="6669088" y="2311400"/>
            <a:ext cx="65087" cy="71438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029 h 163286"/>
              <a:gd name="T4" fmla="*/ 7097 w 141514"/>
              <a:gd name="T5" fmla="*/ 6029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2" name="Forme libre 261"/>
          <p:cNvSpPr>
            <a:spLocks/>
          </p:cNvSpPr>
          <p:nvPr/>
        </p:nvSpPr>
        <p:spPr bwMode="auto">
          <a:xfrm>
            <a:off x="6826250" y="2700338"/>
            <a:ext cx="65088" cy="73025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440 h 163286"/>
              <a:gd name="T4" fmla="*/ 7097 w 141514"/>
              <a:gd name="T5" fmla="*/ 6440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3" name="Forme libre 262"/>
          <p:cNvSpPr>
            <a:spLocks/>
          </p:cNvSpPr>
          <p:nvPr/>
        </p:nvSpPr>
        <p:spPr bwMode="auto">
          <a:xfrm>
            <a:off x="7402513" y="2344738"/>
            <a:ext cx="68262" cy="73025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440 h 163286"/>
              <a:gd name="T4" fmla="*/ 7980 w 141514"/>
              <a:gd name="T5" fmla="*/ 6440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5" name="Forme libre 264"/>
          <p:cNvSpPr>
            <a:spLocks/>
          </p:cNvSpPr>
          <p:nvPr/>
        </p:nvSpPr>
        <p:spPr bwMode="auto">
          <a:xfrm>
            <a:off x="7115175" y="2014538"/>
            <a:ext cx="65088" cy="73025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440 h 163286"/>
              <a:gd name="T4" fmla="*/ 7097 w 141514"/>
              <a:gd name="T5" fmla="*/ 6440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" name="Forme libre 265"/>
          <p:cNvSpPr>
            <a:spLocks/>
          </p:cNvSpPr>
          <p:nvPr/>
        </p:nvSpPr>
        <p:spPr bwMode="auto">
          <a:xfrm>
            <a:off x="5676900" y="3487738"/>
            <a:ext cx="66675" cy="73025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440 h 163286"/>
              <a:gd name="T4" fmla="*/ 7448 w 141514"/>
              <a:gd name="T5" fmla="*/ 6440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7" name="Forme libre 266"/>
          <p:cNvSpPr>
            <a:spLocks/>
          </p:cNvSpPr>
          <p:nvPr/>
        </p:nvSpPr>
        <p:spPr bwMode="auto">
          <a:xfrm>
            <a:off x="5902325" y="4330700"/>
            <a:ext cx="68263" cy="71438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029 h 163286"/>
              <a:gd name="T4" fmla="*/ 7980 w 141514"/>
              <a:gd name="T5" fmla="*/ 6029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2" name="ZoneTexte 281"/>
          <p:cNvSpPr txBox="1">
            <a:spLocks noChangeArrowheads="1"/>
          </p:cNvSpPr>
          <p:nvPr/>
        </p:nvSpPr>
        <p:spPr bwMode="auto">
          <a:xfrm>
            <a:off x="7907338" y="5459413"/>
            <a:ext cx="639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>
                <a:latin typeface="Calibri" pitchFamily="34" charset="0"/>
                <a:cs typeface="Arial" charset="0"/>
              </a:rPr>
              <a:t>50 km</a:t>
            </a:r>
          </a:p>
        </p:txBody>
      </p:sp>
      <p:pic>
        <p:nvPicPr>
          <p:cNvPr id="283" name="Picture 3"/>
          <p:cNvPicPr>
            <a:picLocks noChangeArrowheads="1"/>
          </p:cNvPicPr>
          <p:nvPr/>
        </p:nvPicPr>
        <p:blipFill>
          <a:blip r:embed="rId4"/>
          <a:srcRect b="66043"/>
          <a:stretch>
            <a:fillRect/>
          </a:stretch>
        </p:blipFill>
        <p:spPr bwMode="auto">
          <a:xfrm>
            <a:off x="7974013" y="5705475"/>
            <a:ext cx="463550" cy="49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85" name="Forme libre 284"/>
          <p:cNvSpPr>
            <a:spLocks/>
          </p:cNvSpPr>
          <p:nvPr/>
        </p:nvSpPr>
        <p:spPr bwMode="auto">
          <a:xfrm>
            <a:off x="3808413" y="3146425"/>
            <a:ext cx="1858962" cy="1327150"/>
          </a:xfrm>
          <a:custGeom>
            <a:avLst/>
            <a:gdLst>
              <a:gd name="T0" fmla="*/ 0 w 2013857"/>
              <a:gd name="T1" fmla="*/ 1325336 h 1328058"/>
              <a:gd name="T2" fmla="*/ 196839 w 2013857"/>
              <a:gd name="T3" fmla="*/ 1042886 h 1328058"/>
              <a:gd name="T4" fmla="*/ 556284 w 2013857"/>
              <a:gd name="T5" fmla="*/ 858209 h 1328058"/>
              <a:gd name="T6" fmla="*/ 864380 w 2013857"/>
              <a:gd name="T7" fmla="*/ 825619 h 1328058"/>
              <a:gd name="T8" fmla="*/ 1121125 w 2013857"/>
              <a:gd name="T9" fmla="*/ 575761 h 1328058"/>
              <a:gd name="T10" fmla="*/ 1309406 w 2013857"/>
              <a:gd name="T11" fmla="*/ 293312 h 1328058"/>
              <a:gd name="T12" fmla="*/ 1583269 w 2013857"/>
              <a:gd name="T13" fmla="*/ 0 h 13280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13857"/>
              <a:gd name="T22" fmla="*/ 0 h 1328058"/>
              <a:gd name="T23" fmla="*/ 2013857 w 2013857"/>
              <a:gd name="T24" fmla="*/ 1328058 h 13280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13857" h="1328058">
                <a:moveTo>
                  <a:pt x="0" y="1328058"/>
                </a:moveTo>
                <a:cubicBezTo>
                  <a:pt x="66221" y="1225550"/>
                  <a:pt x="132443" y="1123043"/>
                  <a:pt x="250371" y="1045029"/>
                </a:cubicBezTo>
                <a:cubicBezTo>
                  <a:pt x="368300" y="967015"/>
                  <a:pt x="566057" y="896258"/>
                  <a:pt x="707571" y="859972"/>
                </a:cubicBezTo>
                <a:cubicBezTo>
                  <a:pt x="849085" y="823686"/>
                  <a:pt x="979714" y="874487"/>
                  <a:pt x="1099457" y="827315"/>
                </a:cubicBezTo>
                <a:cubicBezTo>
                  <a:pt x="1219200" y="780144"/>
                  <a:pt x="1331685" y="665843"/>
                  <a:pt x="1426028" y="576943"/>
                </a:cubicBezTo>
                <a:cubicBezTo>
                  <a:pt x="1520371" y="488043"/>
                  <a:pt x="1567543" y="390072"/>
                  <a:pt x="1665514" y="293915"/>
                </a:cubicBezTo>
                <a:cubicBezTo>
                  <a:pt x="1763485" y="197758"/>
                  <a:pt x="1888671" y="98879"/>
                  <a:pt x="2013857" y="0"/>
                </a:cubicBezTo>
              </a:path>
            </a:pathLst>
          </a:custGeom>
          <a:noFill/>
          <a:ln w="38100" cap="flat" cmpd="dbl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6" name="ZoneTexte 215"/>
          <p:cNvSpPr txBox="1">
            <a:spLocks noChangeArrowheads="1"/>
          </p:cNvSpPr>
          <p:nvPr/>
        </p:nvSpPr>
        <p:spPr bwMode="auto">
          <a:xfrm>
            <a:off x="6989763" y="2944813"/>
            <a:ext cx="349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latin typeface="Calibri" pitchFamily="34" charset="0"/>
              </a:rPr>
              <a:t>CC</a:t>
            </a:r>
          </a:p>
        </p:txBody>
      </p:sp>
      <p:sp>
        <p:nvSpPr>
          <p:cNvPr id="217" name="ZoneTexte 216"/>
          <p:cNvSpPr txBox="1">
            <a:spLocks noChangeArrowheads="1"/>
          </p:cNvSpPr>
          <p:nvPr/>
        </p:nvSpPr>
        <p:spPr bwMode="auto">
          <a:xfrm>
            <a:off x="7135813" y="3111500"/>
            <a:ext cx="3698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latin typeface="Calibri" pitchFamily="34" charset="0"/>
              </a:rPr>
              <a:t>OC</a:t>
            </a:r>
          </a:p>
        </p:txBody>
      </p:sp>
      <p:sp>
        <p:nvSpPr>
          <p:cNvPr id="220" name="ZoneTexte 219"/>
          <p:cNvSpPr txBox="1">
            <a:spLocks noChangeArrowheads="1"/>
          </p:cNvSpPr>
          <p:nvPr/>
        </p:nvSpPr>
        <p:spPr bwMode="auto">
          <a:xfrm>
            <a:off x="7894638" y="2890838"/>
            <a:ext cx="347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latin typeface="Calibri" pitchFamily="34" charset="0"/>
              </a:rPr>
              <a:t>CC</a:t>
            </a:r>
          </a:p>
        </p:txBody>
      </p:sp>
      <p:sp>
        <p:nvSpPr>
          <p:cNvPr id="221" name="ZoneTexte 220"/>
          <p:cNvSpPr txBox="1">
            <a:spLocks noChangeArrowheads="1"/>
          </p:cNvSpPr>
          <p:nvPr/>
        </p:nvSpPr>
        <p:spPr bwMode="auto">
          <a:xfrm>
            <a:off x="7627938" y="3067050"/>
            <a:ext cx="3698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latin typeface="Calibri" pitchFamily="34" charset="0"/>
              </a:rPr>
              <a:t>OC</a:t>
            </a:r>
          </a:p>
        </p:txBody>
      </p:sp>
      <p:sp>
        <p:nvSpPr>
          <p:cNvPr id="255" name="Forme libre 254"/>
          <p:cNvSpPr>
            <a:spLocks/>
          </p:cNvSpPr>
          <p:nvPr/>
        </p:nvSpPr>
        <p:spPr bwMode="auto">
          <a:xfrm>
            <a:off x="6723063" y="3378200"/>
            <a:ext cx="68262" cy="71438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029 h 163286"/>
              <a:gd name="T4" fmla="*/ 7980 w 141514"/>
              <a:gd name="T5" fmla="*/ 6029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7" name="Forme libre 256"/>
          <p:cNvSpPr>
            <a:spLocks/>
          </p:cNvSpPr>
          <p:nvPr/>
        </p:nvSpPr>
        <p:spPr bwMode="auto">
          <a:xfrm>
            <a:off x="8420100" y="2811463"/>
            <a:ext cx="66675" cy="71437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029 h 163286"/>
              <a:gd name="T4" fmla="*/ 7448 w 141514"/>
              <a:gd name="T5" fmla="*/ 6029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4" name="Forme libre 263"/>
          <p:cNvSpPr>
            <a:spLocks/>
          </p:cNvSpPr>
          <p:nvPr/>
        </p:nvSpPr>
        <p:spPr bwMode="auto">
          <a:xfrm>
            <a:off x="6442075" y="3055938"/>
            <a:ext cx="66675" cy="73025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440 h 163286"/>
              <a:gd name="T4" fmla="*/ 7613 w 141514"/>
              <a:gd name="T5" fmla="*/ 6440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" name="ZoneTexte 347"/>
          <p:cNvSpPr txBox="1">
            <a:spLocks noChangeArrowheads="1"/>
          </p:cNvSpPr>
          <p:nvPr/>
        </p:nvSpPr>
        <p:spPr bwMode="auto">
          <a:xfrm>
            <a:off x="1042988" y="3938588"/>
            <a:ext cx="12906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800080"/>
                </a:solidFill>
                <a:latin typeface="Calibri" pitchFamily="34" charset="0"/>
              </a:rPr>
              <a:t>Basement high</a:t>
            </a:r>
          </a:p>
        </p:txBody>
      </p:sp>
      <p:cxnSp>
        <p:nvCxnSpPr>
          <p:cNvPr id="350" name="Connecteur droit 349"/>
          <p:cNvCxnSpPr>
            <a:cxnSpLocks noChangeShapeType="1"/>
            <a:stCxn id="348" idx="2"/>
          </p:cNvCxnSpPr>
          <p:nvPr/>
        </p:nvCxnSpPr>
        <p:spPr bwMode="auto">
          <a:xfrm rot="16200000" flipH="1">
            <a:off x="1344613" y="4591050"/>
            <a:ext cx="876300" cy="1873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54" name="Forme libre 353"/>
          <p:cNvSpPr/>
          <p:nvPr/>
        </p:nvSpPr>
        <p:spPr bwMode="auto">
          <a:xfrm>
            <a:off x="5551488" y="1752600"/>
            <a:ext cx="2643187" cy="1874838"/>
          </a:xfrm>
          <a:custGeom>
            <a:avLst/>
            <a:gdLst>
              <a:gd name="connsiteX0" fmla="*/ 2599267 w 2599267"/>
              <a:gd name="connsiteY0" fmla="*/ 355600 h 1485900"/>
              <a:gd name="connsiteX1" fmla="*/ 2205567 w 2599267"/>
              <a:gd name="connsiteY1" fmla="*/ 762000 h 1485900"/>
              <a:gd name="connsiteX2" fmla="*/ 1761067 w 2599267"/>
              <a:gd name="connsiteY2" fmla="*/ 1168400 h 1485900"/>
              <a:gd name="connsiteX3" fmla="*/ 1113367 w 2599267"/>
              <a:gd name="connsiteY3" fmla="*/ 1397000 h 1485900"/>
              <a:gd name="connsiteX4" fmla="*/ 719667 w 2599267"/>
              <a:gd name="connsiteY4" fmla="*/ 1447800 h 1485900"/>
              <a:gd name="connsiteX5" fmla="*/ 630767 w 2599267"/>
              <a:gd name="connsiteY5" fmla="*/ 1384300 h 1485900"/>
              <a:gd name="connsiteX6" fmla="*/ 262467 w 2599267"/>
              <a:gd name="connsiteY6" fmla="*/ 1384300 h 1485900"/>
              <a:gd name="connsiteX7" fmla="*/ 8467 w 2599267"/>
              <a:gd name="connsiteY7" fmla="*/ 1447800 h 1485900"/>
              <a:gd name="connsiteX8" fmla="*/ 313267 w 2599267"/>
              <a:gd name="connsiteY8" fmla="*/ 1155700 h 1485900"/>
              <a:gd name="connsiteX9" fmla="*/ 948267 w 2599267"/>
              <a:gd name="connsiteY9" fmla="*/ 723900 h 1485900"/>
              <a:gd name="connsiteX10" fmla="*/ 1532467 w 2599267"/>
              <a:gd name="connsiteY10" fmla="*/ 228600 h 1485900"/>
              <a:gd name="connsiteX11" fmla="*/ 1710267 w 2599267"/>
              <a:gd name="connsiteY11" fmla="*/ 0 h 1485900"/>
              <a:gd name="connsiteX0" fmla="*/ 2599267 w 2599267"/>
              <a:gd name="connsiteY0" fmla="*/ 355600 h 1485900"/>
              <a:gd name="connsiteX1" fmla="*/ 2205567 w 2599267"/>
              <a:gd name="connsiteY1" fmla="*/ 762000 h 1485900"/>
              <a:gd name="connsiteX2" fmla="*/ 1761067 w 2599267"/>
              <a:gd name="connsiteY2" fmla="*/ 1168400 h 1485900"/>
              <a:gd name="connsiteX3" fmla="*/ 1113367 w 2599267"/>
              <a:gd name="connsiteY3" fmla="*/ 1397000 h 1485900"/>
              <a:gd name="connsiteX4" fmla="*/ 922867 w 2599267"/>
              <a:gd name="connsiteY4" fmla="*/ 1358900 h 1485900"/>
              <a:gd name="connsiteX5" fmla="*/ 630767 w 2599267"/>
              <a:gd name="connsiteY5" fmla="*/ 1384300 h 1485900"/>
              <a:gd name="connsiteX6" fmla="*/ 262467 w 2599267"/>
              <a:gd name="connsiteY6" fmla="*/ 1384300 h 1485900"/>
              <a:gd name="connsiteX7" fmla="*/ 8467 w 2599267"/>
              <a:gd name="connsiteY7" fmla="*/ 1447800 h 1485900"/>
              <a:gd name="connsiteX8" fmla="*/ 313267 w 2599267"/>
              <a:gd name="connsiteY8" fmla="*/ 1155700 h 1485900"/>
              <a:gd name="connsiteX9" fmla="*/ 948267 w 2599267"/>
              <a:gd name="connsiteY9" fmla="*/ 723900 h 1485900"/>
              <a:gd name="connsiteX10" fmla="*/ 1532467 w 2599267"/>
              <a:gd name="connsiteY10" fmla="*/ 228600 h 1485900"/>
              <a:gd name="connsiteX11" fmla="*/ 1710267 w 2599267"/>
              <a:gd name="connsiteY11" fmla="*/ 0 h 1485900"/>
              <a:gd name="connsiteX0" fmla="*/ 2599267 w 2599267"/>
              <a:gd name="connsiteY0" fmla="*/ 355600 h 1485900"/>
              <a:gd name="connsiteX1" fmla="*/ 2205567 w 2599267"/>
              <a:gd name="connsiteY1" fmla="*/ 762000 h 1485900"/>
              <a:gd name="connsiteX2" fmla="*/ 1761067 w 2599267"/>
              <a:gd name="connsiteY2" fmla="*/ 1168400 h 1485900"/>
              <a:gd name="connsiteX3" fmla="*/ 1316567 w 2599267"/>
              <a:gd name="connsiteY3" fmla="*/ 1295400 h 1485900"/>
              <a:gd name="connsiteX4" fmla="*/ 922867 w 2599267"/>
              <a:gd name="connsiteY4" fmla="*/ 1358900 h 1485900"/>
              <a:gd name="connsiteX5" fmla="*/ 630767 w 2599267"/>
              <a:gd name="connsiteY5" fmla="*/ 1384300 h 1485900"/>
              <a:gd name="connsiteX6" fmla="*/ 262467 w 2599267"/>
              <a:gd name="connsiteY6" fmla="*/ 1384300 h 1485900"/>
              <a:gd name="connsiteX7" fmla="*/ 8467 w 2599267"/>
              <a:gd name="connsiteY7" fmla="*/ 1447800 h 1485900"/>
              <a:gd name="connsiteX8" fmla="*/ 313267 w 2599267"/>
              <a:gd name="connsiteY8" fmla="*/ 1155700 h 1485900"/>
              <a:gd name="connsiteX9" fmla="*/ 948267 w 2599267"/>
              <a:gd name="connsiteY9" fmla="*/ 723900 h 1485900"/>
              <a:gd name="connsiteX10" fmla="*/ 1532467 w 2599267"/>
              <a:gd name="connsiteY10" fmla="*/ 228600 h 1485900"/>
              <a:gd name="connsiteX11" fmla="*/ 1710267 w 2599267"/>
              <a:gd name="connsiteY11" fmla="*/ 0 h 1485900"/>
              <a:gd name="connsiteX0" fmla="*/ 2497667 w 2497667"/>
              <a:gd name="connsiteY0" fmla="*/ 355600 h 1392767"/>
              <a:gd name="connsiteX1" fmla="*/ 2103967 w 2497667"/>
              <a:gd name="connsiteY1" fmla="*/ 762000 h 1392767"/>
              <a:gd name="connsiteX2" fmla="*/ 1659467 w 2497667"/>
              <a:gd name="connsiteY2" fmla="*/ 1168400 h 1392767"/>
              <a:gd name="connsiteX3" fmla="*/ 1214967 w 2497667"/>
              <a:gd name="connsiteY3" fmla="*/ 1295400 h 1392767"/>
              <a:gd name="connsiteX4" fmla="*/ 821267 w 2497667"/>
              <a:gd name="connsiteY4" fmla="*/ 1358900 h 1392767"/>
              <a:gd name="connsiteX5" fmla="*/ 529167 w 2497667"/>
              <a:gd name="connsiteY5" fmla="*/ 1384300 h 1392767"/>
              <a:gd name="connsiteX6" fmla="*/ 160867 w 2497667"/>
              <a:gd name="connsiteY6" fmla="*/ 1384300 h 1392767"/>
              <a:gd name="connsiteX7" fmla="*/ 8467 w 2497667"/>
              <a:gd name="connsiteY7" fmla="*/ 1333500 h 1392767"/>
              <a:gd name="connsiteX8" fmla="*/ 211667 w 2497667"/>
              <a:gd name="connsiteY8" fmla="*/ 1155700 h 1392767"/>
              <a:gd name="connsiteX9" fmla="*/ 846667 w 2497667"/>
              <a:gd name="connsiteY9" fmla="*/ 723900 h 1392767"/>
              <a:gd name="connsiteX10" fmla="*/ 1430867 w 2497667"/>
              <a:gd name="connsiteY10" fmla="*/ 228600 h 1392767"/>
              <a:gd name="connsiteX11" fmla="*/ 1608667 w 2497667"/>
              <a:gd name="connsiteY11" fmla="*/ 0 h 1392767"/>
              <a:gd name="connsiteX0" fmla="*/ 2497667 w 2497667"/>
              <a:gd name="connsiteY0" fmla="*/ 355600 h 1494367"/>
              <a:gd name="connsiteX1" fmla="*/ 2103967 w 2497667"/>
              <a:gd name="connsiteY1" fmla="*/ 762000 h 1494367"/>
              <a:gd name="connsiteX2" fmla="*/ 1659467 w 2497667"/>
              <a:gd name="connsiteY2" fmla="*/ 1168400 h 1494367"/>
              <a:gd name="connsiteX3" fmla="*/ 1214967 w 2497667"/>
              <a:gd name="connsiteY3" fmla="*/ 1295400 h 1494367"/>
              <a:gd name="connsiteX4" fmla="*/ 821267 w 2497667"/>
              <a:gd name="connsiteY4" fmla="*/ 1358900 h 1494367"/>
              <a:gd name="connsiteX5" fmla="*/ 529167 w 2497667"/>
              <a:gd name="connsiteY5" fmla="*/ 1384300 h 1494367"/>
              <a:gd name="connsiteX6" fmla="*/ 160867 w 2497667"/>
              <a:gd name="connsiteY6" fmla="*/ 1485900 h 1494367"/>
              <a:gd name="connsiteX7" fmla="*/ 8467 w 2497667"/>
              <a:gd name="connsiteY7" fmla="*/ 1333500 h 1494367"/>
              <a:gd name="connsiteX8" fmla="*/ 211667 w 2497667"/>
              <a:gd name="connsiteY8" fmla="*/ 1155700 h 1494367"/>
              <a:gd name="connsiteX9" fmla="*/ 846667 w 2497667"/>
              <a:gd name="connsiteY9" fmla="*/ 723900 h 1494367"/>
              <a:gd name="connsiteX10" fmla="*/ 1430867 w 2497667"/>
              <a:gd name="connsiteY10" fmla="*/ 228600 h 1494367"/>
              <a:gd name="connsiteX11" fmla="*/ 1608667 w 2497667"/>
              <a:gd name="connsiteY11" fmla="*/ 0 h 1494367"/>
              <a:gd name="connsiteX0" fmla="*/ 2766483 w 2766483"/>
              <a:gd name="connsiteY0" fmla="*/ 355600 h 1532467"/>
              <a:gd name="connsiteX1" fmla="*/ 2372783 w 2766483"/>
              <a:gd name="connsiteY1" fmla="*/ 762000 h 1532467"/>
              <a:gd name="connsiteX2" fmla="*/ 1928283 w 2766483"/>
              <a:gd name="connsiteY2" fmla="*/ 1168400 h 1532467"/>
              <a:gd name="connsiteX3" fmla="*/ 1483783 w 2766483"/>
              <a:gd name="connsiteY3" fmla="*/ 1295400 h 1532467"/>
              <a:gd name="connsiteX4" fmla="*/ 1090083 w 2766483"/>
              <a:gd name="connsiteY4" fmla="*/ 1358900 h 1532467"/>
              <a:gd name="connsiteX5" fmla="*/ 797983 w 2766483"/>
              <a:gd name="connsiteY5" fmla="*/ 1384300 h 1532467"/>
              <a:gd name="connsiteX6" fmla="*/ 86783 w 2766483"/>
              <a:gd name="connsiteY6" fmla="*/ 1524000 h 1532467"/>
              <a:gd name="connsiteX7" fmla="*/ 277283 w 2766483"/>
              <a:gd name="connsiteY7" fmla="*/ 1333500 h 1532467"/>
              <a:gd name="connsiteX8" fmla="*/ 480483 w 2766483"/>
              <a:gd name="connsiteY8" fmla="*/ 1155700 h 1532467"/>
              <a:gd name="connsiteX9" fmla="*/ 1115483 w 2766483"/>
              <a:gd name="connsiteY9" fmla="*/ 723900 h 1532467"/>
              <a:gd name="connsiteX10" fmla="*/ 1699683 w 2766483"/>
              <a:gd name="connsiteY10" fmla="*/ 228600 h 1532467"/>
              <a:gd name="connsiteX11" fmla="*/ 1877483 w 2766483"/>
              <a:gd name="connsiteY11" fmla="*/ 0 h 1532467"/>
              <a:gd name="connsiteX0" fmla="*/ 2783417 w 2783417"/>
              <a:gd name="connsiteY0" fmla="*/ 355600 h 1530350"/>
              <a:gd name="connsiteX1" fmla="*/ 2389717 w 2783417"/>
              <a:gd name="connsiteY1" fmla="*/ 762000 h 1530350"/>
              <a:gd name="connsiteX2" fmla="*/ 1945217 w 2783417"/>
              <a:gd name="connsiteY2" fmla="*/ 1168400 h 1530350"/>
              <a:gd name="connsiteX3" fmla="*/ 1500717 w 2783417"/>
              <a:gd name="connsiteY3" fmla="*/ 1295400 h 1530350"/>
              <a:gd name="connsiteX4" fmla="*/ 1107017 w 2783417"/>
              <a:gd name="connsiteY4" fmla="*/ 1358900 h 1530350"/>
              <a:gd name="connsiteX5" fmla="*/ 814917 w 2783417"/>
              <a:gd name="connsiteY5" fmla="*/ 1384300 h 1530350"/>
              <a:gd name="connsiteX6" fmla="*/ 103717 w 2783417"/>
              <a:gd name="connsiteY6" fmla="*/ 1524000 h 1530350"/>
              <a:gd name="connsiteX7" fmla="*/ 192617 w 2783417"/>
              <a:gd name="connsiteY7" fmla="*/ 1346200 h 1530350"/>
              <a:gd name="connsiteX8" fmla="*/ 497417 w 2783417"/>
              <a:gd name="connsiteY8" fmla="*/ 1155700 h 1530350"/>
              <a:gd name="connsiteX9" fmla="*/ 1132417 w 2783417"/>
              <a:gd name="connsiteY9" fmla="*/ 723900 h 1530350"/>
              <a:gd name="connsiteX10" fmla="*/ 1716617 w 2783417"/>
              <a:gd name="connsiteY10" fmla="*/ 228600 h 1530350"/>
              <a:gd name="connsiteX11" fmla="*/ 1894417 w 2783417"/>
              <a:gd name="connsiteY11" fmla="*/ 0 h 1530350"/>
              <a:gd name="connsiteX0" fmla="*/ 2872317 w 2872317"/>
              <a:gd name="connsiteY0" fmla="*/ 355600 h 1479550"/>
              <a:gd name="connsiteX1" fmla="*/ 2478617 w 2872317"/>
              <a:gd name="connsiteY1" fmla="*/ 762000 h 1479550"/>
              <a:gd name="connsiteX2" fmla="*/ 2034117 w 2872317"/>
              <a:gd name="connsiteY2" fmla="*/ 1168400 h 1479550"/>
              <a:gd name="connsiteX3" fmla="*/ 1589617 w 2872317"/>
              <a:gd name="connsiteY3" fmla="*/ 1295400 h 1479550"/>
              <a:gd name="connsiteX4" fmla="*/ 1195917 w 2872317"/>
              <a:gd name="connsiteY4" fmla="*/ 1358900 h 1479550"/>
              <a:gd name="connsiteX5" fmla="*/ 903817 w 2872317"/>
              <a:gd name="connsiteY5" fmla="*/ 1384300 h 1479550"/>
              <a:gd name="connsiteX6" fmla="*/ 103717 w 2872317"/>
              <a:gd name="connsiteY6" fmla="*/ 1473200 h 1479550"/>
              <a:gd name="connsiteX7" fmla="*/ 281517 w 2872317"/>
              <a:gd name="connsiteY7" fmla="*/ 1346200 h 1479550"/>
              <a:gd name="connsiteX8" fmla="*/ 586317 w 2872317"/>
              <a:gd name="connsiteY8" fmla="*/ 1155700 h 1479550"/>
              <a:gd name="connsiteX9" fmla="*/ 1221317 w 2872317"/>
              <a:gd name="connsiteY9" fmla="*/ 723900 h 1479550"/>
              <a:gd name="connsiteX10" fmla="*/ 1805517 w 2872317"/>
              <a:gd name="connsiteY10" fmla="*/ 228600 h 1479550"/>
              <a:gd name="connsiteX11" fmla="*/ 1983317 w 2872317"/>
              <a:gd name="connsiteY11" fmla="*/ 0 h 1479550"/>
              <a:gd name="connsiteX0" fmla="*/ 2872317 w 2872317"/>
              <a:gd name="connsiteY0" fmla="*/ 355600 h 1475317"/>
              <a:gd name="connsiteX1" fmla="*/ 2478617 w 2872317"/>
              <a:gd name="connsiteY1" fmla="*/ 762000 h 1475317"/>
              <a:gd name="connsiteX2" fmla="*/ 2034117 w 2872317"/>
              <a:gd name="connsiteY2" fmla="*/ 1168400 h 1475317"/>
              <a:gd name="connsiteX3" fmla="*/ 1589617 w 2872317"/>
              <a:gd name="connsiteY3" fmla="*/ 1295400 h 1475317"/>
              <a:gd name="connsiteX4" fmla="*/ 1195917 w 2872317"/>
              <a:gd name="connsiteY4" fmla="*/ 1358900 h 1475317"/>
              <a:gd name="connsiteX5" fmla="*/ 903817 w 2872317"/>
              <a:gd name="connsiteY5" fmla="*/ 1333500 h 1475317"/>
              <a:gd name="connsiteX6" fmla="*/ 103717 w 2872317"/>
              <a:gd name="connsiteY6" fmla="*/ 1473200 h 1475317"/>
              <a:gd name="connsiteX7" fmla="*/ 281517 w 2872317"/>
              <a:gd name="connsiteY7" fmla="*/ 1346200 h 1475317"/>
              <a:gd name="connsiteX8" fmla="*/ 586317 w 2872317"/>
              <a:gd name="connsiteY8" fmla="*/ 1155700 h 1475317"/>
              <a:gd name="connsiteX9" fmla="*/ 1221317 w 2872317"/>
              <a:gd name="connsiteY9" fmla="*/ 723900 h 1475317"/>
              <a:gd name="connsiteX10" fmla="*/ 1805517 w 2872317"/>
              <a:gd name="connsiteY10" fmla="*/ 228600 h 1475317"/>
              <a:gd name="connsiteX11" fmla="*/ 1983317 w 2872317"/>
              <a:gd name="connsiteY11" fmla="*/ 0 h 1475317"/>
              <a:gd name="connsiteX0" fmla="*/ 2872317 w 2872317"/>
              <a:gd name="connsiteY0" fmla="*/ 355600 h 1475317"/>
              <a:gd name="connsiteX1" fmla="*/ 2478617 w 2872317"/>
              <a:gd name="connsiteY1" fmla="*/ 762000 h 1475317"/>
              <a:gd name="connsiteX2" fmla="*/ 2034117 w 2872317"/>
              <a:gd name="connsiteY2" fmla="*/ 1168400 h 1475317"/>
              <a:gd name="connsiteX3" fmla="*/ 1589617 w 2872317"/>
              <a:gd name="connsiteY3" fmla="*/ 1295400 h 1475317"/>
              <a:gd name="connsiteX4" fmla="*/ 1259417 w 2872317"/>
              <a:gd name="connsiteY4" fmla="*/ 1308100 h 1475317"/>
              <a:gd name="connsiteX5" fmla="*/ 903817 w 2872317"/>
              <a:gd name="connsiteY5" fmla="*/ 1333500 h 1475317"/>
              <a:gd name="connsiteX6" fmla="*/ 103717 w 2872317"/>
              <a:gd name="connsiteY6" fmla="*/ 1473200 h 1475317"/>
              <a:gd name="connsiteX7" fmla="*/ 281517 w 2872317"/>
              <a:gd name="connsiteY7" fmla="*/ 1346200 h 1475317"/>
              <a:gd name="connsiteX8" fmla="*/ 586317 w 2872317"/>
              <a:gd name="connsiteY8" fmla="*/ 1155700 h 1475317"/>
              <a:gd name="connsiteX9" fmla="*/ 1221317 w 2872317"/>
              <a:gd name="connsiteY9" fmla="*/ 723900 h 1475317"/>
              <a:gd name="connsiteX10" fmla="*/ 1805517 w 2872317"/>
              <a:gd name="connsiteY10" fmla="*/ 228600 h 1475317"/>
              <a:gd name="connsiteX11" fmla="*/ 1983317 w 2872317"/>
              <a:gd name="connsiteY11" fmla="*/ 0 h 1475317"/>
              <a:gd name="connsiteX0" fmla="*/ 2872317 w 2872317"/>
              <a:gd name="connsiteY0" fmla="*/ 355600 h 1475317"/>
              <a:gd name="connsiteX1" fmla="*/ 2478617 w 2872317"/>
              <a:gd name="connsiteY1" fmla="*/ 762000 h 1475317"/>
              <a:gd name="connsiteX2" fmla="*/ 2034117 w 2872317"/>
              <a:gd name="connsiteY2" fmla="*/ 1168400 h 1475317"/>
              <a:gd name="connsiteX3" fmla="*/ 1640417 w 2872317"/>
              <a:gd name="connsiteY3" fmla="*/ 1231900 h 1475317"/>
              <a:gd name="connsiteX4" fmla="*/ 1259417 w 2872317"/>
              <a:gd name="connsiteY4" fmla="*/ 1308100 h 1475317"/>
              <a:gd name="connsiteX5" fmla="*/ 903817 w 2872317"/>
              <a:gd name="connsiteY5" fmla="*/ 1333500 h 1475317"/>
              <a:gd name="connsiteX6" fmla="*/ 103717 w 2872317"/>
              <a:gd name="connsiteY6" fmla="*/ 1473200 h 1475317"/>
              <a:gd name="connsiteX7" fmla="*/ 281517 w 2872317"/>
              <a:gd name="connsiteY7" fmla="*/ 1346200 h 1475317"/>
              <a:gd name="connsiteX8" fmla="*/ 586317 w 2872317"/>
              <a:gd name="connsiteY8" fmla="*/ 1155700 h 1475317"/>
              <a:gd name="connsiteX9" fmla="*/ 1221317 w 2872317"/>
              <a:gd name="connsiteY9" fmla="*/ 723900 h 1475317"/>
              <a:gd name="connsiteX10" fmla="*/ 1805517 w 2872317"/>
              <a:gd name="connsiteY10" fmla="*/ 228600 h 1475317"/>
              <a:gd name="connsiteX11" fmla="*/ 1983317 w 2872317"/>
              <a:gd name="connsiteY11" fmla="*/ 0 h 1475317"/>
              <a:gd name="connsiteX0" fmla="*/ 2872317 w 2872317"/>
              <a:gd name="connsiteY0" fmla="*/ 355600 h 1475317"/>
              <a:gd name="connsiteX1" fmla="*/ 2478617 w 2872317"/>
              <a:gd name="connsiteY1" fmla="*/ 762000 h 1475317"/>
              <a:gd name="connsiteX2" fmla="*/ 2059517 w 2872317"/>
              <a:gd name="connsiteY2" fmla="*/ 1066800 h 1475317"/>
              <a:gd name="connsiteX3" fmla="*/ 1640417 w 2872317"/>
              <a:gd name="connsiteY3" fmla="*/ 1231900 h 1475317"/>
              <a:gd name="connsiteX4" fmla="*/ 1259417 w 2872317"/>
              <a:gd name="connsiteY4" fmla="*/ 1308100 h 1475317"/>
              <a:gd name="connsiteX5" fmla="*/ 903817 w 2872317"/>
              <a:gd name="connsiteY5" fmla="*/ 1333500 h 1475317"/>
              <a:gd name="connsiteX6" fmla="*/ 103717 w 2872317"/>
              <a:gd name="connsiteY6" fmla="*/ 1473200 h 1475317"/>
              <a:gd name="connsiteX7" fmla="*/ 281517 w 2872317"/>
              <a:gd name="connsiteY7" fmla="*/ 1346200 h 1475317"/>
              <a:gd name="connsiteX8" fmla="*/ 586317 w 2872317"/>
              <a:gd name="connsiteY8" fmla="*/ 1155700 h 1475317"/>
              <a:gd name="connsiteX9" fmla="*/ 1221317 w 2872317"/>
              <a:gd name="connsiteY9" fmla="*/ 723900 h 1475317"/>
              <a:gd name="connsiteX10" fmla="*/ 1805517 w 2872317"/>
              <a:gd name="connsiteY10" fmla="*/ 228600 h 1475317"/>
              <a:gd name="connsiteX11" fmla="*/ 1983317 w 2872317"/>
              <a:gd name="connsiteY11" fmla="*/ 0 h 1475317"/>
              <a:gd name="connsiteX0" fmla="*/ 2872317 w 2872317"/>
              <a:gd name="connsiteY0" fmla="*/ 355600 h 1475317"/>
              <a:gd name="connsiteX1" fmla="*/ 2478617 w 2872317"/>
              <a:gd name="connsiteY1" fmla="*/ 762000 h 1475317"/>
              <a:gd name="connsiteX2" fmla="*/ 2059517 w 2872317"/>
              <a:gd name="connsiteY2" fmla="*/ 1066800 h 1475317"/>
              <a:gd name="connsiteX3" fmla="*/ 1640417 w 2872317"/>
              <a:gd name="connsiteY3" fmla="*/ 1231900 h 1475317"/>
              <a:gd name="connsiteX4" fmla="*/ 1259417 w 2872317"/>
              <a:gd name="connsiteY4" fmla="*/ 1308100 h 1475317"/>
              <a:gd name="connsiteX5" fmla="*/ 903817 w 2872317"/>
              <a:gd name="connsiteY5" fmla="*/ 1333500 h 1475317"/>
              <a:gd name="connsiteX6" fmla="*/ 103717 w 2872317"/>
              <a:gd name="connsiteY6" fmla="*/ 1473200 h 1475317"/>
              <a:gd name="connsiteX7" fmla="*/ 281517 w 2872317"/>
              <a:gd name="connsiteY7" fmla="*/ 1346200 h 1475317"/>
              <a:gd name="connsiteX8" fmla="*/ 586317 w 2872317"/>
              <a:gd name="connsiteY8" fmla="*/ 1155700 h 1475317"/>
              <a:gd name="connsiteX9" fmla="*/ 1221317 w 2872317"/>
              <a:gd name="connsiteY9" fmla="*/ 723900 h 1475317"/>
              <a:gd name="connsiteX10" fmla="*/ 1627717 w 2872317"/>
              <a:gd name="connsiteY10" fmla="*/ 139700 h 1475317"/>
              <a:gd name="connsiteX11" fmla="*/ 1983317 w 2872317"/>
              <a:gd name="connsiteY11" fmla="*/ 0 h 1475317"/>
              <a:gd name="connsiteX0" fmla="*/ 2872317 w 2872317"/>
              <a:gd name="connsiteY0" fmla="*/ 609600 h 1729317"/>
              <a:gd name="connsiteX1" fmla="*/ 2478617 w 2872317"/>
              <a:gd name="connsiteY1" fmla="*/ 1016000 h 1729317"/>
              <a:gd name="connsiteX2" fmla="*/ 2059517 w 2872317"/>
              <a:gd name="connsiteY2" fmla="*/ 1320800 h 1729317"/>
              <a:gd name="connsiteX3" fmla="*/ 1640417 w 2872317"/>
              <a:gd name="connsiteY3" fmla="*/ 1485900 h 1729317"/>
              <a:gd name="connsiteX4" fmla="*/ 1259417 w 2872317"/>
              <a:gd name="connsiteY4" fmla="*/ 1562100 h 1729317"/>
              <a:gd name="connsiteX5" fmla="*/ 903817 w 2872317"/>
              <a:gd name="connsiteY5" fmla="*/ 1587500 h 1729317"/>
              <a:gd name="connsiteX6" fmla="*/ 103717 w 2872317"/>
              <a:gd name="connsiteY6" fmla="*/ 1727200 h 1729317"/>
              <a:gd name="connsiteX7" fmla="*/ 281517 w 2872317"/>
              <a:gd name="connsiteY7" fmla="*/ 1600200 h 1729317"/>
              <a:gd name="connsiteX8" fmla="*/ 586317 w 2872317"/>
              <a:gd name="connsiteY8" fmla="*/ 1409700 h 1729317"/>
              <a:gd name="connsiteX9" fmla="*/ 1221317 w 2872317"/>
              <a:gd name="connsiteY9" fmla="*/ 977900 h 1729317"/>
              <a:gd name="connsiteX10" fmla="*/ 1627717 w 2872317"/>
              <a:gd name="connsiteY10" fmla="*/ 393700 h 1729317"/>
              <a:gd name="connsiteX11" fmla="*/ 1780117 w 2872317"/>
              <a:gd name="connsiteY11" fmla="*/ 0 h 1729317"/>
              <a:gd name="connsiteX0" fmla="*/ 2872317 w 2872317"/>
              <a:gd name="connsiteY0" fmla="*/ 609600 h 1729317"/>
              <a:gd name="connsiteX1" fmla="*/ 2478617 w 2872317"/>
              <a:gd name="connsiteY1" fmla="*/ 1016000 h 1729317"/>
              <a:gd name="connsiteX2" fmla="*/ 2059517 w 2872317"/>
              <a:gd name="connsiteY2" fmla="*/ 1320800 h 1729317"/>
              <a:gd name="connsiteX3" fmla="*/ 1640417 w 2872317"/>
              <a:gd name="connsiteY3" fmla="*/ 1485900 h 1729317"/>
              <a:gd name="connsiteX4" fmla="*/ 1259417 w 2872317"/>
              <a:gd name="connsiteY4" fmla="*/ 1562100 h 1729317"/>
              <a:gd name="connsiteX5" fmla="*/ 903817 w 2872317"/>
              <a:gd name="connsiteY5" fmla="*/ 1587500 h 1729317"/>
              <a:gd name="connsiteX6" fmla="*/ 103717 w 2872317"/>
              <a:gd name="connsiteY6" fmla="*/ 1727200 h 1729317"/>
              <a:gd name="connsiteX7" fmla="*/ 281517 w 2872317"/>
              <a:gd name="connsiteY7" fmla="*/ 1600200 h 1729317"/>
              <a:gd name="connsiteX8" fmla="*/ 586317 w 2872317"/>
              <a:gd name="connsiteY8" fmla="*/ 1409700 h 1729317"/>
              <a:gd name="connsiteX9" fmla="*/ 1170517 w 2872317"/>
              <a:gd name="connsiteY9" fmla="*/ 977900 h 1729317"/>
              <a:gd name="connsiteX10" fmla="*/ 1627717 w 2872317"/>
              <a:gd name="connsiteY10" fmla="*/ 393700 h 1729317"/>
              <a:gd name="connsiteX11" fmla="*/ 1780117 w 2872317"/>
              <a:gd name="connsiteY11" fmla="*/ 0 h 1729317"/>
              <a:gd name="connsiteX0" fmla="*/ 2872317 w 2872317"/>
              <a:gd name="connsiteY0" fmla="*/ 609600 h 1729317"/>
              <a:gd name="connsiteX1" fmla="*/ 2478617 w 2872317"/>
              <a:gd name="connsiteY1" fmla="*/ 1016000 h 1729317"/>
              <a:gd name="connsiteX2" fmla="*/ 2059517 w 2872317"/>
              <a:gd name="connsiteY2" fmla="*/ 1320800 h 1729317"/>
              <a:gd name="connsiteX3" fmla="*/ 1640417 w 2872317"/>
              <a:gd name="connsiteY3" fmla="*/ 1485900 h 1729317"/>
              <a:gd name="connsiteX4" fmla="*/ 1259417 w 2872317"/>
              <a:gd name="connsiteY4" fmla="*/ 1562100 h 1729317"/>
              <a:gd name="connsiteX5" fmla="*/ 903817 w 2872317"/>
              <a:gd name="connsiteY5" fmla="*/ 1587500 h 1729317"/>
              <a:gd name="connsiteX6" fmla="*/ 103717 w 2872317"/>
              <a:gd name="connsiteY6" fmla="*/ 1727200 h 1729317"/>
              <a:gd name="connsiteX7" fmla="*/ 281517 w 2872317"/>
              <a:gd name="connsiteY7" fmla="*/ 1600200 h 1729317"/>
              <a:gd name="connsiteX8" fmla="*/ 586317 w 2872317"/>
              <a:gd name="connsiteY8" fmla="*/ 1409700 h 1729317"/>
              <a:gd name="connsiteX9" fmla="*/ 1170517 w 2872317"/>
              <a:gd name="connsiteY9" fmla="*/ 977900 h 1729317"/>
              <a:gd name="connsiteX10" fmla="*/ 1526117 w 2872317"/>
              <a:gd name="connsiteY10" fmla="*/ 393700 h 1729317"/>
              <a:gd name="connsiteX11" fmla="*/ 1780117 w 2872317"/>
              <a:gd name="connsiteY11" fmla="*/ 0 h 1729317"/>
              <a:gd name="connsiteX0" fmla="*/ 2778578 w 2778578"/>
              <a:gd name="connsiteY0" fmla="*/ 609600 h 1862971"/>
              <a:gd name="connsiteX1" fmla="*/ 2384878 w 2778578"/>
              <a:gd name="connsiteY1" fmla="*/ 1016000 h 1862971"/>
              <a:gd name="connsiteX2" fmla="*/ 1965778 w 2778578"/>
              <a:gd name="connsiteY2" fmla="*/ 1320800 h 1862971"/>
              <a:gd name="connsiteX3" fmla="*/ 1546678 w 2778578"/>
              <a:gd name="connsiteY3" fmla="*/ 1485900 h 1862971"/>
              <a:gd name="connsiteX4" fmla="*/ 1165678 w 2778578"/>
              <a:gd name="connsiteY4" fmla="*/ 1562100 h 1862971"/>
              <a:gd name="connsiteX5" fmla="*/ 810078 w 2778578"/>
              <a:gd name="connsiteY5" fmla="*/ 1587500 h 1862971"/>
              <a:gd name="connsiteX6" fmla="*/ 247649 w 2778578"/>
              <a:gd name="connsiteY6" fmla="*/ 1839688 h 1862971"/>
              <a:gd name="connsiteX7" fmla="*/ 9978 w 2778578"/>
              <a:gd name="connsiteY7" fmla="*/ 1727200 h 1862971"/>
              <a:gd name="connsiteX8" fmla="*/ 187778 w 2778578"/>
              <a:gd name="connsiteY8" fmla="*/ 1600200 h 1862971"/>
              <a:gd name="connsiteX9" fmla="*/ 492578 w 2778578"/>
              <a:gd name="connsiteY9" fmla="*/ 1409700 h 1862971"/>
              <a:gd name="connsiteX10" fmla="*/ 1076778 w 2778578"/>
              <a:gd name="connsiteY10" fmla="*/ 977900 h 1862971"/>
              <a:gd name="connsiteX11" fmla="*/ 1432378 w 2778578"/>
              <a:gd name="connsiteY11" fmla="*/ 393700 h 1862971"/>
              <a:gd name="connsiteX12" fmla="*/ 1686378 w 2778578"/>
              <a:gd name="connsiteY12" fmla="*/ 0 h 1862971"/>
              <a:gd name="connsiteX0" fmla="*/ 2864456 w 2864456"/>
              <a:gd name="connsiteY0" fmla="*/ 609600 h 1883534"/>
              <a:gd name="connsiteX1" fmla="*/ 2470756 w 2864456"/>
              <a:gd name="connsiteY1" fmla="*/ 1016000 h 1883534"/>
              <a:gd name="connsiteX2" fmla="*/ 2051656 w 2864456"/>
              <a:gd name="connsiteY2" fmla="*/ 1320800 h 1883534"/>
              <a:gd name="connsiteX3" fmla="*/ 1632556 w 2864456"/>
              <a:gd name="connsiteY3" fmla="*/ 1485900 h 1883534"/>
              <a:gd name="connsiteX4" fmla="*/ 1251556 w 2864456"/>
              <a:gd name="connsiteY4" fmla="*/ 1562100 h 1883534"/>
              <a:gd name="connsiteX5" fmla="*/ 895956 w 2864456"/>
              <a:gd name="connsiteY5" fmla="*/ 1587500 h 1883534"/>
              <a:gd name="connsiteX6" fmla="*/ 333527 w 2864456"/>
              <a:gd name="connsiteY6" fmla="*/ 1839688 h 1883534"/>
              <a:gd name="connsiteX7" fmla="*/ 39612 w 2864456"/>
              <a:gd name="connsiteY7" fmla="*/ 1850573 h 1883534"/>
              <a:gd name="connsiteX8" fmla="*/ 95856 w 2864456"/>
              <a:gd name="connsiteY8" fmla="*/ 1727200 h 1883534"/>
              <a:gd name="connsiteX9" fmla="*/ 273656 w 2864456"/>
              <a:gd name="connsiteY9" fmla="*/ 1600200 h 1883534"/>
              <a:gd name="connsiteX10" fmla="*/ 578456 w 2864456"/>
              <a:gd name="connsiteY10" fmla="*/ 1409700 h 1883534"/>
              <a:gd name="connsiteX11" fmla="*/ 1162656 w 2864456"/>
              <a:gd name="connsiteY11" fmla="*/ 977900 h 1883534"/>
              <a:gd name="connsiteX12" fmla="*/ 1518256 w 2864456"/>
              <a:gd name="connsiteY12" fmla="*/ 393700 h 1883534"/>
              <a:gd name="connsiteX13" fmla="*/ 1772256 w 2864456"/>
              <a:gd name="connsiteY13" fmla="*/ 0 h 1883534"/>
              <a:gd name="connsiteX0" fmla="*/ 2864456 w 2864456"/>
              <a:gd name="connsiteY0" fmla="*/ 609600 h 1874462"/>
              <a:gd name="connsiteX1" fmla="*/ 2470756 w 2864456"/>
              <a:gd name="connsiteY1" fmla="*/ 1016000 h 1874462"/>
              <a:gd name="connsiteX2" fmla="*/ 2051656 w 2864456"/>
              <a:gd name="connsiteY2" fmla="*/ 1320800 h 1874462"/>
              <a:gd name="connsiteX3" fmla="*/ 1632556 w 2864456"/>
              <a:gd name="connsiteY3" fmla="*/ 1485900 h 1874462"/>
              <a:gd name="connsiteX4" fmla="*/ 1251556 w 2864456"/>
              <a:gd name="connsiteY4" fmla="*/ 1562100 h 1874462"/>
              <a:gd name="connsiteX5" fmla="*/ 906842 w 2864456"/>
              <a:gd name="connsiteY5" fmla="*/ 1641929 h 1874462"/>
              <a:gd name="connsiteX6" fmla="*/ 333527 w 2864456"/>
              <a:gd name="connsiteY6" fmla="*/ 1839688 h 1874462"/>
              <a:gd name="connsiteX7" fmla="*/ 39612 w 2864456"/>
              <a:gd name="connsiteY7" fmla="*/ 1850573 h 1874462"/>
              <a:gd name="connsiteX8" fmla="*/ 95856 w 2864456"/>
              <a:gd name="connsiteY8" fmla="*/ 1727200 h 1874462"/>
              <a:gd name="connsiteX9" fmla="*/ 273656 w 2864456"/>
              <a:gd name="connsiteY9" fmla="*/ 1600200 h 1874462"/>
              <a:gd name="connsiteX10" fmla="*/ 578456 w 2864456"/>
              <a:gd name="connsiteY10" fmla="*/ 1409700 h 1874462"/>
              <a:gd name="connsiteX11" fmla="*/ 1162656 w 2864456"/>
              <a:gd name="connsiteY11" fmla="*/ 977900 h 1874462"/>
              <a:gd name="connsiteX12" fmla="*/ 1518256 w 2864456"/>
              <a:gd name="connsiteY12" fmla="*/ 393700 h 1874462"/>
              <a:gd name="connsiteX13" fmla="*/ 1772256 w 2864456"/>
              <a:gd name="connsiteY13" fmla="*/ 0 h 187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64456" h="1874462">
                <a:moveTo>
                  <a:pt x="2864456" y="609600"/>
                </a:moveTo>
                <a:cubicBezTo>
                  <a:pt x="2737456" y="745066"/>
                  <a:pt x="2606223" y="897467"/>
                  <a:pt x="2470756" y="1016000"/>
                </a:cubicBezTo>
                <a:cubicBezTo>
                  <a:pt x="2335289" y="1134533"/>
                  <a:pt x="2191356" y="1242483"/>
                  <a:pt x="2051656" y="1320800"/>
                </a:cubicBezTo>
                <a:cubicBezTo>
                  <a:pt x="1911956" y="1399117"/>
                  <a:pt x="1765906" y="1445683"/>
                  <a:pt x="1632556" y="1485900"/>
                </a:cubicBezTo>
                <a:cubicBezTo>
                  <a:pt x="1499206" y="1526117"/>
                  <a:pt x="1372508" y="1536095"/>
                  <a:pt x="1251556" y="1562100"/>
                </a:cubicBezTo>
                <a:cubicBezTo>
                  <a:pt x="1130604" y="1588105"/>
                  <a:pt x="1059847" y="1595664"/>
                  <a:pt x="906842" y="1641929"/>
                </a:cubicBezTo>
                <a:cubicBezTo>
                  <a:pt x="753837" y="1688194"/>
                  <a:pt x="478065" y="1804914"/>
                  <a:pt x="333527" y="1839688"/>
                </a:cubicBezTo>
                <a:cubicBezTo>
                  <a:pt x="188989" y="1874462"/>
                  <a:pt x="79224" y="1869321"/>
                  <a:pt x="39612" y="1850573"/>
                </a:cubicBezTo>
                <a:cubicBezTo>
                  <a:pt x="0" y="1831825"/>
                  <a:pt x="56849" y="1768929"/>
                  <a:pt x="95856" y="1727200"/>
                </a:cubicBezTo>
                <a:cubicBezTo>
                  <a:pt x="134863" y="1685471"/>
                  <a:pt x="193223" y="1653117"/>
                  <a:pt x="273656" y="1600200"/>
                </a:cubicBezTo>
                <a:cubicBezTo>
                  <a:pt x="354089" y="1547283"/>
                  <a:pt x="430289" y="1513417"/>
                  <a:pt x="578456" y="1409700"/>
                </a:cubicBezTo>
                <a:cubicBezTo>
                  <a:pt x="726623" y="1305983"/>
                  <a:pt x="1006023" y="1147233"/>
                  <a:pt x="1162656" y="977900"/>
                </a:cubicBezTo>
                <a:cubicBezTo>
                  <a:pt x="1319289" y="808567"/>
                  <a:pt x="1416656" y="556683"/>
                  <a:pt x="1518256" y="393700"/>
                </a:cubicBezTo>
                <a:cubicBezTo>
                  <a:pt x="1619856" y="230717"/>
                  <a:pt x="1746856" y="53975"/>
                  <a:pt x="1772256" y="0"/>
                </a:cubicBezTo>
              </a:path>
            </a:pathLst>
          </a:custGeom>
          <a:solidFill>
            <a:schemeClr val="accent6">
              <a:alpha val="67000"/>
            </a:schemeClr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Times"/>
              <a:ea typeface="ＭＳ Ｐゴシック" pitchFamily="-30" charset="-128"/>
              <a:cs typeface="+mn-cs"/>
            </a:endParaRPr>
          </a:p>
        </p:txBody>
      </p:sp>
      <p:sp>
        <p:nvSpPr>
          <p:cNvPr id="355" name="Forme libre 354"/>
          <p:cNvSpPr>
            <a:spLocks/>
          </p:cNvSpPr>
          <p:nvPr/>
        </p:nvSpPr>
        <p:spPr bwMode="auto">
          <a:xfrm>
            <a:off x="2063750" y="2235200"/>
            <a:ext cx="4114800" cy="2921000"/>
          </a:xfrm>
          <a:custGeom>
            <a:avLst/>
            <a:gdLst>
              <a:gd name="T0" fmla="*/ 0 w 4457700"/>
              <a:gd name="T1" fmla="*/ 2921000 h 2921000"/>
              <a:gd name="T2" fmla="*/ 309655 w 4457700"/>
              <a:gd name="T3" fmla="*/ 2705100 h 2921000"/>
              <a:gd name="T4" fmla="*/ 669256 w 4457700"/>
              <a:gd name="T5" fmla="*/ 2527300 h 2921000"/>
              <a:gd name="T6" fmla="*/ 1008879 w 4457700"/>
              <a:gd name="T7" fmla="*/ 2286000 h 2921000"/>
              <a:gd name="T8" fmla="*/ 1548279 w 4457700"/>
              <a:gd name="T9" fmla="*/ 2413000 h 2921000"/>
              <a:gd name="T10" fmla="*/ 1788011 w 4457700"/>
              <a:gd name="T11" fmla="*/ 2298700 h 2921000"/>
              <a:gd name="T12" fmla="*/ 2117646 w 4457700"/>
              <a:gd name="T13" fmla="*/ 2247900 h 2921000"/>
              <a:gd name="T14" fmla="*/ 2217533 w 4457700"/>
              <a:gd name="T15" fmla="*/ 2209800 h 2921000"/>
              <a:gd name="T16" fmla="*/ 2387344 w 4457700"/>
              <a:gd name="T17" fmla="*/ 2006600 h 2921000"/>
              <a:gd name="T18" fmla="*/ 2577133 w 4457700"/>
              <a:gd name="T19" fmla="*/ 1778000 h 2921000"/>
              <a:gd name="T20" fmla="*/ 2786898 w 4457700"/>
              <a:gd name="T21" fmla="*/ 1549400 h 2921000"/>
              <a:gd name="T22" fmla="*/ 2906763 w 4457700"/>
              <a:gd name="T23" fmla="*/ 1257300 h 2921000"/>
              <a:gd name="T24" fmla="*/ 3076574 w 4457700"/>
              <a:gd name="T25" fmla="*/ 1092200 h 2921000"/>
              <a:gd name="T26" fmla="*/ 3176464 w 4457700"/>
              <a:gd name="T27" fmla="*/ 863600 h 2921000"/>
              <a:gd name="T28" fmla="*/ 3296331 w 4457700"/>
              <a:gd name="T29" fmla="*/ 495300 h 2921000"/>
              <a:gd name="T30" fmla="*/ 3506100 w 4457700"/>
              <a:gd name="T31" fmla="*/ 0 h 29210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457700"/>
              <a:gd name="T49" fmla="*/ 0 h 2921000"/>
              <a:gd name="T50" fmla="*/ 4457700 w 4457700"/>
              <a:gd name="T51" fmla="*/ 2921000 h 29210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457700" h="2921000">
                <a:moveTo>
                  <a:pt x="0" y="2921000"/>
                </a:moveTo>
                <a:cubicBezTo>
                  <a:pt x="125941" y="2845858"/>
                  <a:pt x="251883" y="2770717"/>
                  <a:pt x="393700" y="2705100"/>
                </a:cubicBezTo>
                <a:cubicBezTo>
                  <a:pt x="535517" y="2639483"/>
                  <a:pt x="702733" y="2597150"/>
                  <a:pt x="850900" y="2527300"/>
                </a:cubicBezTo>
                <a:cubicBezTo>
                  <a:pt x="999067" y="2457450"/>
                  <a:pt x="1096434" y="2305050"/>
                  <a:pt x="1282700" y="2286000"/>
                </a:cubicBezTo>
                <a:cubicBezTo>
                  <a:pt x="1468966" y="2266950"/>
                  <a:pt x="1803400" y="2410883"/>
                  <a:pt x="1968500" y="2413000"/>
                </a:cubicBezTo>
                <a:cubicBezTo>
                  <a:pt x="2133600" y="2415117"/>
                  <a:pt x="2152650" y="2326217"/>
                  <a:pt x="2273300" y="2298700"/>
                </a:cubicBezTo>
                <a:cubicBezTo>
                  <a:pt x="2393950" y="2271183"/>
                  <a:pt x="2601383" y="2262717"/>
                  <a:pt x="2692400" y="2247900"/>
                </a:cubicBezTo>
                <a:cubicBezTo>
                  <a:pt x="2783417" y="2233083"/>
                  <a:pt x="2762250" y="2250017"/>
                  <a:pt x="2819400" y="2209800"/>
                </a:cubicBezTo>
                <a:cubicBezTo>
                  <a:pt x="2876550" y="2169583"/>
                  <a:pt x="3035300" y="2006600"/>
                  <a:pt x="3035300" y="2006600"/>
                </a:cubicBezTo>
                <a:cubicBezTo>
                  <a:pt x="3111500" y="1934633"/>
                  <a:pt x="3191933" y="1854200"/>
                  <a:pt x="3276600" y="1778000"/>
                </a:cubicBezTo>
                <a:cubicBezTo>
                  <a:pt x="3361267" y="1701800"/>
                  <a:pt x="3473450" y="1636183"/>
                  <a:pt x="3543300" y="1549400"/>
                </a:cubicBezTo>
                <a:cubicBezTo>
                  <a:pt x="3613150" y="1462617"/>
                  <a:pt x="3634317" y="1333500"/>
                  <a:pt x="3695700" y="1257300"/>
                </a:cubicBezTo>
                <a:cubicBezTo>
                  <a:pt x="3757083" y="1181100"/>
                  <a:pt x="3854450" y="1157817"/>
                  <a:pt x="3911600" y="1092200"/>
                </a:cubicBezTo>
                <a:cubicBezTo>
                  <a:pt x="3968750" y="1026583"/>
                  <a:pt x="3992033" y="963083"/>
                  <a:pt x="4038600" y="863600"/>
                </a:cubicBezTo>
                <a:cubicBezTo>
                  <a:pt x="4085167" y="764117"/>
                  <a:pt x="4121150" y="639233"/>
                  <a:pt x="4191000" y="495300"/>
                </a:cubicBezTo>
                <a:cubicBezTo>
                  <a:pt x="4260850" y="351367"/>
                  <a:pt x="4364566" y="198966"/>
                  <a:pt x="4457700" y="0"/>
                </a:cubicBezTo>
              </a:path>
            </a:pathLst>
          </a:custGeom>
          <a:noFill/>
          <a:ln w="38100" cap="flat" cmpd="sng" algn="ctr">
            <a:solidFill>
              <a:srgbClr val="002060"/>
            </a:solidFill>
            <a:prstDash val="sys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6" name="Flèche droite 355"/>
          <p:cNvSpPr/>
          <p:nvPr/>
        </p:nvSpPr>
        <p:spPr bwMode="auto">
          <a:xfrm rot="7183115">
            <a:off x="7354887" y="1782763"/>
            <a:ext cx="473075" cy="266700"/>
          </a:xfrm>
          <a:prstGeom prst="righ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Times"/>
              <a:ea typeface="ＭＳ Ｐゴシック" pitchFamily="-30" charset="-128"/>
              <a:cs typeface="+mn-cs"/>
            </a:endParaRPr>
          </a:p>
        </p:txBody>
      </p:sp>
      <p:sp>
        <p:nvSpPr>
          <p:cNvPr id="357" name="ZoneTexte 356"/>
          <p:cNvSpPr txBox="1"/>
          <p:nvPr/>
        </p:nvSpPr>
        <p:spPr>
          <a:xfrm>
            <a:off x="7691438" y="903288"/>
            <a:ext cx="1322387" cy="739775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  <a:ea typeface="ＭＳ Ｐゴシック" pitchFamily="-30" charset="-128"/>
                <a:cs typeface="+mn-cs"/>
              </a:rPr>
              <a:t>Jurassic deltaic system 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ea typeface="ＭＳ Ｐゴシック" pitchFamily="-30" charset="-128"/>
                <a:cs typeface="+mn-cs"/>
                <a:sym typeface="Wingdings 2"/>
              </a:rPr>
              <a:t></a:t>
            </a:r>
          </a:p>
          <a:p>
            <a:pPr algn="ctr" eaLnBrk="0" hangingPunct="0">
              <a:defRPr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  <a:ea typeface="ＭＳ Ｐゴシック" pitchFamily="-30" charset="-128"/>
                <a:cs typeface="+mn-cs"/>
                <a:sym typeface="Wingdings 2"/>
              </a:rPr>
              <a:t>J150 – J200</a:t>
            </a:r>
            <a:endParaRPr lang="en-US" sz="1400" b="1" dirty="0">
              <a:solidFill>
                <a:schemeClr val="bg1"/>
              </a:solidFill>
              <a:latin typeface="Calibri" pitchFamily="34" charset="0"/>
              <a:ea typeface="ＭＳ Ｐゴシック" pitchFamily="-30" charset="-128"/>
              <a:cs typeface="+mn-cs"/>
            </a:endParaRPr>
          </a:p>
        </p:txBody>
      </p:sp>
      <p:pic>
        <p:nvPicPr>
          <p:cNvPr id="35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2050" y="4656138"/>
            <a:ext cx="2571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50" y="4325938"/>
            <a:ext cx="2571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92613" y="4249738"/>
            <a:ext cx="258762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35563" y="3505200"/>
            <a:ext cx="2587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68975" y="2709863"/>
            <a:ext cx="2587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3" name="Picture 2"/>
          <p:cNvPicPr>
            <a:picLocks noChangeAspect="1" noChangeArrowheads="1"/>
          </p:cNvPicPr>
          <p:nvPr/>
        </p:nvPicPr>
        <p:blipFill>
          <a:blip r:embed="rId5"/>
          <a:srcRect l="2466" t="36951"/>
          <a:stretch>
            <a:fillRect/>
          </a:stretch>
        </p:blipFill>
        <p:spPr bwMode="auto">
          <a:xfrm>
            <a:off x="6392863" y="2446338"/>
            <a:ext cx="250825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4" name="Flèche droite 363"/>
          <p:cNvSpPr>
            <a:spLocks noChangeArrowheads="1"/>
          </p:cNvSpPr>
          <p:nvPr/>
        </p:nvSpPr>
        <p:spPr bwMode="auto">
          <a:xfrm rot="-9753265">
            <a:off x="6323013" y="2057400"/>
            <a:ext cx="527050" cy="266700"/>
          </a:xfrm>
          <a:prstGeom prst="rightArrow">
            <a:avLst>
              <a:gd name="adj1" fmla="val 50000"/>
              <a:gd name="adj2" fmla="val 49954"/>
            </a:avLst>
          </a:prstGeom>
          <a:solidFill>
            <a:schemeClr val="accent2">
              <a:alpha val="34901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365" name="Flèche droite 364"/>
          <p:cNvSpPr>
            <a:spLocks noChangeArrowheads="1"/>
          </p:cNvSpPr>
          <p:nvPr/>
        </p:nvSpPr>
        <p:spPr bwMode="auto">
          <a:xfrm rot="-9753265">
            <a:off x="6188075" y="2595563"/>
            <a:ext cx="295275" cy="261937"/>
          </a:xfrm>
          <a:prstGeom prst="rightArrow">
            <a:avLst>
              <a:gd name="adj1" fmla="val 50000"/>
              <a:gd name="adj2" fmla="val 50138"/>
            </a:avLst>
          </a:prstGeom>
          <a:solidFill>
            <a:schemeClr val="accent2">
              <a:alpha val="34901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366" name="ZoneTexte 365"/>
          <p:cNvSpPr txBox="1">
            <a:spLocks noChangeArrowheads="1"/>
          </p:cNvSpPr>
          <p:nvPr/>
        </p:nvSpPr>
        <p:spPr bwMode="auto">
          <a:xfrm>
            <a:off x="2190750" y="1752600"/>
            <a:ext cx="1544638" cy="738188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latin typeface="Calibri" pitchFamily="34" charset="0"/>
              </a:rPr>
              <a:t>Jurassic carbonate</a:t>
            </a:r>
          </a:p>
          <a:p>
            <a:pPr algn="ctr" eaLnBrk="0" hangingPunct="0"/>
            <a:r>
              <a:rPr lang="en-US" sz="1400" b="1">
                <a:latin typeface="Calibri" pitchFamily="34" charset="0"/>
              </a:rPr>
              <a:t>system </a:t>
            </a:r>
            <a:r>
              <a:rPr lang="en-US" sz="1400">
                <a:latin typeface="Calibri" pitchFamily="34" charset="0"/>
                <a:sym typeface="Wingdings 2" pitchFamily="18" charset="2"/>
              </a:rPr>
              <a:t></a:t>
            </a:r>
            <a:r>
              <a:rPr lang="en-US" sz="1400" b="1">
                <a:latin typeface="Calibri" pitchFamily="34" charset="0"/>
              </a:rPr>
              <a:t> </a:t>
            </a:r>
          </a:p>
          <a:p>
            <a:pPr algn="ctr" eaLnBrk="0" hangingPunct="0"/>
            <a:r>
              <a:rPr lang="en-US" sz="1400" b="1">
                <a:latin typeface="Calibri" pitchFamily="34" charset="0"/>
              </a:rPr>
              <a:t>J150 - J185</a:t>
            </a:r>
          </a:p>
        </p:txBody>
      </p:sp>
      <p:cxnSp>
        <p:nvCxnSpPr>
          <p:cNvPr id="367" name="Connecteur droit 366"/>
          <p:cNvCxnSpPr>
            <a:cxnSpLocks noChangeShapeType="1"/>
            <a:stCxn id="366" idx="2"/>
          </p:cNvCxnSpPr>
          <p:nvPr/>
        </p:nvCxnSpPr>
        <p:spPr bwMode="auto">
          <a:xfrm rot="5400000">
            <a:off x="1680369" y="3372644"/>
            <a:ext cx="2165350" cy="4016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" name="Connecteur droit 367"/>
          <p:cNvCxnSpPr>
            <a:cxnSpLocks noChangeShapeType="1"/>
            <a:stCxn id="366" idx="2"/>
          </p:cNvCxnSpPr>
          <p:nvPr/>
        </p:nvCxnSpPr>
        <p:spPr bwMode="auto">
          <a:xfrm rot="16200000" flipH="1">
            <a:off x="2200276" y="3254375"/>
            <a:ext cx="1835150" cy="3079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9" name="Connecteur droit 368"/>
          <p:cNvCxnSpPr>
            <a:cxnSpLocks noChangeShapeType="1"/>
            <a:stCxn id="366" idx="2"/>
          </p:cNvCxnSpPr>
          <p:nvPr/>
        </p:nvCxnSpPr>
        <p:spPr bwMode="auto">
          <a:xfrm rot="16200000" flipH="1">
            <a:off x="2863851" y="2590800"/>
            <a:ext cx="1758950" cy="155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70" name="Connecteur droit 369"/>
          <p:cNvCxnSpPr>
            <a:cxnSpLocks noChangeShapeType="1"/>
            <a:stCxn id="366" idx="2"/>
          </p:cNvCxnSpPr>
          <p:nvPr/>
        </p:nvCxnSpPr>
        <p:spPr bwMode="auto">
          <a:xfrm rot="16200000" flipH="1">
            <a:off x="3485357" y="1969294"/>
            <a:ext cx="1128712" cy="21717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71" name="ZoneTexte 370"/>
          <p:cNvSpPr txBox="1">
            <a:spLocks noChangeArrowheads="1"/>
          </p:cNvSpPr>
          <p:nvPr/>
        </p:nvSpPr>
        <p:spPr bwMode="auto">
          <a:xfrm>
            <a:off x="7456488" y="1763713"/>
            <a:ext cx="3222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solidFill>
                  <a:schemeClr val="bg1"/>
                </a:solidFill>
                <a:latin typeface="Calibri" pitchFamily="34" charset="0"/>
                <a:sym typeface="Wingdings 2" pitchFamily="18" charset="2"/>
              </a:rPr>
              <a:t></a:t>
            </a:r>
            <a:endParaRPr lang="en-US" sz="1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72" name="ZoneTexte 371"/>
          <p:cNvSpPr txBox="1">
            <a:spLocks noChangeArrowheads="1"/>
          </p:cNvSpPr>
          <p:nvPr/>
        </p:nvSpPr>
        <p:spPr bwMode="auto">
          <a:xfrm>
            <a:off x="6542088" y="2090738"/>
            <a:ext cx="3222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alibri" pitchFamily="34" charset="0"/>
                <a:sym typeface="Wingdings 2" pitchFamily="18" charset="2"/>
              </a:rPr>
              <a:t></a:t>
            </a:r>
            <a:endParaRPr lang="en-US" sz="1200">
              <a:latin typeface="Calibri" pitchFamily="34" charset="0"/>
            </a:endParaRPr>
          </a:p>
        </p:txBody>
      </p:sp>
      <p:sp>
        <p:nvSpPr>
          <p:cNvPr id="373" name="ZoneTexte 372"/>
          <p:cNvSpPr txBox="1">
            <a:spLocks noChangeArrowheads="1"/>
          </p:cNvSpPr>
          <p:nvPr/>
        </p:nvSpPr>
        <p:spPr bwMode="auto">
          <a:xfrm>
            <a:off x="6229350" y="2601913"/>
            <a:ext cx="322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alibri" pitchFamily="34" charset="0"/>
                <a:sym typeface="Wingdings 2" pitchFamily="18" charset="2"/>
              </a:rPr>
              <a:t></a:t>
            </a:r>
            <a:endParaRPr lang="en-US" sz="1200">
              <a:latin typeface="Calibri" pitchFamily="34" charset="0"/>
            </a:endParaRPr>
          </a:p>
        </p:txBody>
      </p:sp>
      <p:sp>
        <p:nvSpPr>
          <p:cNvPr id="374" name="ZoneTexte 373"/>
          <p:cNvSpPr txBox="1">
            <a:spLocks noChangeArrowheads="1"/>
          </p:cNvSpPr>
          <p:nvPr/>
        </p:nvSpPr>
        <p:spPr bwMode="auto">
          <a:xfrm>
            <a:off x="3235325" y="4148138"/>
            <a:ext cx="322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alibri" pitchFamily="34" charset="0"/>
                <a:sym typeface="Wingdings 2" pitchFamily="18" charset="2"/>
              </a:rPr>
              <a:t></a:t>
            </a:r>
            <a:endParaRPr lang="en-US" sz="1200">
              <a:latin typeface="Calibri" pitchFamily="34" charset="0"/>
            </a:endParaRPr>
          </a:p>
        </p:txBody>
      </p:sp>
      <p:sp>
        <p:nvSpPr>
          <p:cNvPr id="375" name="ZoneTexte 374"/>
          <p:cNvSpPr txBox="1">
            <a:spLocks noChangeArrowheads="1"/>
          </p:cNvSpPr>
          <p:nvPr/>
        </p:nvSpPr>
        <p:spPr bwMode="auto">
          <a:xfrm>
            <a:off x="2532063" y="4473575"/>
            <a:ext cx="3222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alibri" pitchFamily="34" charset="0"/>
                <a:sym typeface="Wingdings 2" pitchFamily="18" charset="2"/>
              </a:rPr>
              <a:t></a:t>
            </a:r>
            <a:endParaRPr lang="en-US" sz="1200">
              <a:latin typeface="Calibri" pitchFamily="34" charset="0"/>
            </a:endParaRPr>
          </a:p>
        </p:txBody>
      </p:sp>
      <p:sp>
        <p:nvSpPr>
          <p:cNvPr id="376" name="ZoneTexte 375"/>
          <p:cNvSpPr txBox="1">
            <a:spLocks noChangeArrowheads="1"/>
          </p:cNvSpPr>
          <p:nvPr/>
        </p:nvSpPr>
        <p:spPr bwMode="auto">
          <a:xfrm>
            <a:off x="4502150" y="4071938"/>
            <a:ext cx="322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alibri" pitchFamily="34" charset="0"/>
                <a:sym typeface="Wingdings 2" pitchFamily="18" charset="2"/>
              </a:rPr>
              <a:t></a:t>
            </a:r>
            <a:endParaRPr lang="en-US" sz="1200">
              <a:latin typeface="Calibri" pitchFamily="34" charset="0"/>
            </a:endParaRPr>
          </a:p>
        </p:txBody>
      </p:sp>
      <p:sp>
        <p:nvSpPr>
          <p:cNvPr id="377" name="ZoneTexte 376"/>
          <p:cNvSpPr txBox="1">
            <a:spLocks noChangeArrowheads="1"/>
          </p:cNvSpPr>
          <p:nvPr/>
        </p:nvSpPr>
        <p:spPr bwMode="auto">
          <a:xfrm>
            <a:off x="4983163" y="3352800"/>
            <a:ext cx="323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alibri" pitchFamily="34" charset="0"/>
                <a:sym typeface="Wingdings 2" pitchFamily="18" charset="2"/>
              </a:rPr>
              <a:t></a:t>
            </a:r>
            <a:endParaRPr lang="en-US" sz="1200">
              <a:latin typeface="Calibri" pitchFamily="34" charset="0"/>
            </a:endParaRPr>
          </a:p>
        </p:txBody>
      </p:sp>
      <p:sp>
        <p:nvSpPr>
          <p:cNvPr id="378" name="ZoneTexte 377"/>
          <p:cNvSpPr txBox="1">
            <a:spLocks noChangeArrowheads="1"/>
          </p:cNvSpPr>
          <p:nvPr/>
        </p:nvSpPr>
        <p:spPr bwMode="auto">
          <a:xfrm>
            <a:off x="5707063" y="2514600"/>
            <a:ext cx="323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alibri" pitchFamily="34" charset="0"/>
                <a:sym typeface="Wingdings 2" pitchFamily="18" charset="2"/>
              </a:rPr>
              <a:t></a:t>
            </a:r>
            <a:endParaRPr lang="en-US" sz="1200">
              <a:latin typeface="Calibri" pitchFamily="34" charset="0"/>
            </a:endParaRPr>
          </a:p>
        </p:txBody>
      </p:sp>
      <p:sp>
        <p:nvSpPr>
          <p:cNvPr id="379" name="Forme libre 378"/>
          <p:cNvSpPr>
            <a:spLocks/>
          </p:cNvSpPr>
          <p:nvPr/>
        </p:nvSpPr>
        <p:spPr bwMode="auto">
          <a:xfrm>
            <a:off x="4270375" y="4614863"/>
            <a:ext cx="65088" cy="71437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029 h 163286"/>
              <a:gd name="T4" fmla="*/ 7097 w 141514"/>
              <a:gd name="T5" fmla="*/ 6029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0" name="Forme libre 379"/>
          <p:cNvSpPr>
            <a:spLocks/>
          </p:cNvSpPr>
          <p:nvPr/>
        </p:nvSpPr>
        <p:spPr bwMode="auto">
          <a:xfrm>
            <a:off x="2981325" y="4910138"/>
            <a:ext cx="65088" cy="73025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440 h 163286"/>
              <a:gd name="T4" fmla="*/ 7097 w 141514"/>
              <a:gd name="T5" fmla="*/ 6440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1" name="Forme libre 380"/>
          <p:cNvSpPr>
            <a:spLocks/>
          </p:cNvSpPr>
          <p:nvPr/>
        </p:nvSpPr>
        <p:spPr bwMode="auto">
          <a:xfrm>
            <a:off x="4918075" y="4783138"/>
            <a:ext cx="66675" cy="73025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440 h 163286"/>
              <a:gd name="T4" fmla="*/ 7613 w 141514"/>
              <a:gd name="T5" fmla="*/ 6440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2" name="Forme libre 381"/>
          <p:cNvSpPr>
            <a:spLocks/>
          </p:cNvSpPr>
          <p:nvPr/>
        </p:nvSpPr>
        <p:spPr bwMode="auto">
          <a:xfrm>
            <a:off x="5199063" y="4249738"/>
            <a:ext cx="68262" cy="73025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440 h 163286"/>
              <a:gd name="T4" fmla="*/ 7980 w 141514"/>
              <a:gd name="T5" fmla="*/ 6440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3" name="Forme libre 382"/>
          <p:cNvSpPr>
            <a:spLocks/>
          </p:cNvSpPr>
          <p:nvPr/>
        </p:nvSpPr>
        <p:spPr bwMode="auto">
          <a:xfrm>
            <a:off x="4981575" y="3817938"/>
            <a:ext cx="65088" cy="73025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440 h 163286"/>
              <a:gd name="T4" fmla="*/ 7097 w 141514"/>
              <a:gd name="T5" fmla="*/ 6440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4" name="Forme libre 383"/>
          <p:cNvSpPr>
            <a:spLocks/>
          </p:cNvSpPr>
          <p:nvPr/>
        </p:nvSpPr>
        <p:spPr bwMode="auto">
          <a:xfrm>
            <a:off x="6176963" y="2844800"/>
            <a:ext cx="65087" cy="71438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029 h 163286"/>
              <a:gd name="T4" fmla="*/ 7097 w 141514"/>
              <a:gd name="T5" fmla="*/ 6029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5" name="Forme libre 384"/>
          <p:cNvSpPr>
            <a:spLocks/>
          </p:cNvSpPr>
          <p:nvPr/>
        </p:nvSpPr>
        <p:spPr bwMode="auto">
          <a:xfrm>
            <a:off x="6669088" y="2311400"/>
            <a:ext cx="65087" cy="71438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029 h 163286"/>
              <a:gd name="T4" fmla="*/ 7097 w 141514"/>
              <a:gd name="T5" fmla="*/ 6029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6" name="Forme libre 385"/>
          <p:cNvSpPr/>
          <p:nvPr/>
        </p:nvSpPr>
        <p:spPr bwMode="auto">
          <a:xfrm>
            <a:off x="5476875" y="1803400"/>
            <a:ext cx="1685925" cy="1852613"/>
          </a:xfrm>
          <a:custGeom>
            <a:avLst/>
            <a:gdLst>
              <a:gd name="connsiteX0" fmla="*/ 2599267 w 2599267"/>
              <a:gd name="connsiteY0" fmla="*/ 355600 h 1485900"/>
              <a:gd name="connsiteX1" fmla="*/ 2205567 w 2599267"/>
              <a:gd name="connsiteY1" fmla="*/ 762000 h 1485900"/>
              <a:gd name="connsiteX2" fmla="*/ 1761067 w 2599267"/>
              <a:gd name="connsiteY2" fmla="*/ 1168400 h 1485900"/>
              <a:gd name="connsiteX3" fmla="*/ 1113367 w 2599267"/>
              <a:gd name="connsiteY3" fmla="*/ 1397000 h 1485900"/>
              <a:gd name="connsiteX4" fmla="*/ 719667 w 2599267"/>
              <a:gd name="connsiteY4" fmla="*/ 1447800 h 1485900"/>
              <a:gd name="connsiteX5" fmla="*/ 630767 w 2599267"/>
              <a:gd name="connsiteY5" fmla="*/ 1384300 h 1485900"/>
              <a:gd name="connsiteX6" fmla="*/ 262467 w 2599267"/>
              <a:gd name="connsiteY6" fmla="*/ 1384300 h 1485900"/>
              <a:gd name="connsiteX7" fmla="*/ 8467 w 2599267"/>
              <a:gd name="connsiteY7" fmla="*/ 1447800 h 1485900"/>
              <a:gd name="connsiteX8" fmla="*/ 313267 w 2599267"/>
              <a:gd name="connsiteY8" fmla="*/ 1155700 h 1485900"/>
              <a:gd name="connsiteX9" fmla="*/ 948267 w 2599267"/>
              <a:gd name="connsiteY9" fmla="*/ 723900 h 1485900"/>
              <a:gd name="connsiteX10" fmla="*/ 1532467 w 2599267"/>
              <a:gd name="connsiteY10" fmla="*/ 228600 h 1485900"/>
              <a:gd name="connsiteX11" fmla="*/ 1710267 w 2599267"/>
              <a:gd name="connsiteY11" fmla="*/ 0 h 1485900"/>
              <a:gd name="connsiteX0" fmla="*/ 2599267 w 2599267"/>
              <a:gd name="connsiteY0" fmla="*/ 355600 h 1485900"/>
              <a:gd name="connsiteX1" fmla="*/ 2205567 w 2599267"/>
              <a:gd name="connsiteY1" fmla="*/ 762000 h 1485900"/>
              <a:gd name="connsiteX2" fmla="*/ 1761067 w 2599267"/>
              <a:gd name="connsiteY2" fmla="*/ 1168400 h 1485900"/>
              <a:gd name="connsiteX3" fmla="*/ 1113367 w 2599267"/>
              <a:gd name="connsiteY3" fmla="*/ 1397000 h 1485900"/>
              <a:gd name="connsiteX4" fmla="*/ 922867 w 2599267"/>
              <a:gd name="connsiteY4" fmla="*/ 1358900 h 1485900"/>
              <a:gd name="connsiteX5" fmla="*/ 630767 w 2599267"/>
              <a:gd name="connsiteY5" fmla="*/ 1384300 h 1485900"/>
              <a:gd name="connsiteX6" fmla="*/ 262467 w 2599267"/>
              <a:gd name="connsiteY6" fmla="*/ 1384300 h 1485900"/>
              <a:gd name="connsiteX7" fmla="*/ 8467 w 2599267"/>
              <a:gd name="connsiteY7" fmla="*/ 1447800 h 1485900"/>
              <a:gd name="connsiteX8" fmla="*/ 313267 w 2599267"/>
              <a:gd name="connsiteY8" fmla="*/ 1155700 h 1485900"/>
              <a:gd name="connsiteX9" fmla="*/ 948267 w 2599267"/>
              <a:gd name="connsiteY9" fmla="*/ 723900 h 1485900"/>
              <a:gd name="connsiteX10" fmla="*/ 1532467 w 2599267"/>
              <a:gd name="connsiteY10" fmla="*/ 228600 h 1485900"/>
              <a:gd name="connsiteX11" fmla="*/ 1710267 w 2599267"/>
              <a:gd name="connsiteY11" fmla="*/ 0 h 1485900"/>
              <a:gd name="connsiteX0" fmla="*/ 2599267 w 2599267"/>
              <a:gd name="connsiteY0" fmla="*/ 355600 h 1485900"/>
              <a:gd name="connsiteX1" fmla="*/ 2205567 w 2599267"/>
              <a:gd name="connsiteY1" fmla="*/ 762000 h 1485900"/>
              <a:gd name="connsiteX2" fmla="*/ 1761067 w 2599267"/>
              <a:gd name="connsiteY2" fmla="*/ 1168400 h 1485900"/>
              <a:gd name="connsiteX3" fmla="*/ 1316567 w 2599267"/>
              <a:gd name="connsiteY3" fmla="*/ 1295400 h 1485900"/>
              <a:gd name="connsiteX4" fmla="*/ 922867 w 2599267"/>
              <a:gd name="connsiteY4" fmla="*/ 1358900 h 1485900"/>
              <a:gd name="connsiteX5" fmla="*/ 630767 w 2599267"/>
              <a:gd name="connsiteY5" fmla="*/ 1384300 h 1485900"/>
              <a:gd name="connsiteX6" fmla="*/ 262467 w 2599267"/>
              <a:gd name="connsiteY6" fmla="*/ 1384300 h 1485900"/>
              <a:gd name="connsiteX7" fmla="*/ 8467 w 2599267"/>
              <a:gd name="connsiteY7" fmla="*/ 1447800 h 1485900"/>
              <a:gd name="connsiteX8" fmla="*/ 313267 w 2599267"/>
              <a:gd name="connsiteY8" fmla="*/ 1155700 h 1485900"/>
              <a:gd name="connsiteX9" fmla="*/ 948267 w 2599267"/>
              <a:gd name="connsiteY9" fmla="*/ 723900 h 1485900"/>
              <a:gd name="connsiteX10" fmla="*/ 1532467 w 2599267"/>
              <a:gd name="connsiteY10" fmla="*/ 228600 h 1485900"/>
              <a:gd name="connsiteX11" fmla="*/ 1710267 w 2599267"/>
              <a:gd name="connsiteY11" fmla="*/ 0 h 1485900"/>
              <a:gd name="connsiteX0" fmla="*/ 2497667 w 2497667"/>
              <a:gd name="connsiteY0" fmla="*/ 355600 h 1392767"/>
              <a:gd name="connsiteX1" fmla="*/ 2103967 w 2497667"/>
              <a:gd name="connsiteY1" fmla="*/ 762000 h 1392767"/>
              <a:gd name="connsiteX2" fmla="*/ 1659467 w 2497667"/>
              <a:gd name="connsiteY2" fmla="*/ 1168400 h 1392767"/>
              <a:gd name="connsiteX3" fmla="*/ 1214967 w 2497667"/>
              <a:gd name="connsiteY3" fmla="*/ 1295400 h 1392767"/>
              <a:gd name="connsiteX4" fmla="*/ 821267 w 2497667"/>
              <a:gd name="connsiteY4" fmla="*/ 1358900 h 1392767"/>
              <a:gd name="connsiteX5" fmla="*/ 529167 w 2497667"/>
              <a:gd name="connsiteY5" fmla="*/ 1384300 h 1392767"/>
              <a:gd name="connsiteX6" fmla="*/ 160867 w 2497667"/>
              <a:gd name="connsiteY6" fmla="*/ 1384300 h 1392767"/>
              <a:gd name="connsiteX7" fmla="*/ 8467 w 2497667"/>
              <a:gd name="connsiteY7" fmla="*/ 1333500 h 1392767"/>
              <a:gd name="connsiteX8" fmla="*/ 211667 w 2497667"/>
              <a:gd name="connsiteY8" fmla="*/ 1155700 h 1392767"/>
              <a:gd name="connsiteX9" fmla="*/ 846667 w 2497667"/>
              <a:gd name="connsiteY9" fmla="*/ 723900 h 1392767"/>
              <a:gd name="connsiteX10" fmla="*/ 1430867 w 2497667"/>
              <a:gd name="connsiteY10" fmla="*/ 228600 h 1392767"/>
              <a:gd name="connsiteX11" fmla="*/ 1608667 w 2497667"/>
              <a:gd name="connsiteY11" fmla="*/ 0 h 1392767"/>
              <a:gd name="connsiteX0" fmla="*/ 2497667 w 2497667"/>
              <a:gd name="connsiteY0" fmla="*/ 355600 h 1494367"/>
              <a:gd name="connsiteX1" fmla="*/ 2103967 w 2497667"/>
              <a:gd name="connsiteY1" fmla="*/ 762000 h 1494367"/>
              <a:gd name="connsiteX2" fmla="*/ 1659467 w 2497667"/>
              <a:gd name="connsiteY2" fmla="*/ 1168400 h 1494367"/>
              <a:gd name="connsiteX3" fmla="*/ 1214967 w 2497667"/>
              <a:gd name="connsiteY3" fmla="*/ 1295400 h 1494367"/>
              <a:gd name="connsiteX4" fmla="*/ 821267 w 2497667"/>
              <a:gd name="connsiteY4" fmla="*/ 1358900 h 1494367"/>
              <a:gd name="connsiteX5" fmla="*/ 529167 w 2497667"/>
              <a:gd name="connsiteY5" fmla="*/ 1384300 h 1494367"/>
              <a:gd name="connsiteX6" fmla="*/ 160867 w 2497667"/>
              <a:gd name="connsiteY6" fmla="*/ 1485900 h 1494367"/>
              <a:gd name="connsiteX7" fmla="*/ 8467 w 2497667"/>
              <a:gd name="connsiteY7" fmla="*/ 1333500 h 1494367"/>
              <a:gd name="connsiteX8" fmla="*/ 211667 w 2497667"/>
              <a:gd name="connsiteY8" fmla="*/ 1155700 h 1494367"/>
              <a:gd name="connsiteX9" fmla="*/ 846667 w 2497667"/>
              <a:gd name="connsiteY9" fmla="*/ 723900 h 1494367"/>
              <a:gd name="connsiteX10" fmla="*/ 1430867 w 2497667"/>
              <a:gd name="connsiteY10" fmla="*/ 228600 h 1494367"/>
              <a:gd name="connsiteX11" fmla="*/ 1608667 w 2497667"/>
              <a:gd name="connsiteY11" fmla="*/ 0 h 1494367"/>
              <a:gd name="connsiteX0" fmla="*/ 2766483 w 2766483"/>
              <a:gd name="connsiteY0" fmla="*/ 355600 h 1532467"/>
              <a:gd name="connsiteX1" fmla="*/ 2372783 w 2766483"/>
              <a:gd name="connsiteY1" fmla="*/ 762000 h 1532467"/>
              <a:gd name="connsiteX2" fmla="*/ 1928283 w 2766483"/>
              <a:gd name="connsiteY2" fmla="*/ 1168400 h 1532467"/>
              <a:gd name="connsiteX3" fmla="*/ 1483783 w 2766483"/>
              <a:gd name="connsiteY3" fmla="*/ 1295400 h 1532467"/>
              <a:gd name="connsiteX4" fmla="*/ 1090083 w 2766483"/>
              <a:gd name="connsiteY4" fmla="*/ 1358900 h 1532467"/>
              <a:gd name="connsiteX5" fmla="*/ 797983 w 2766483"/>
              <a:gd name="connsiteY5" fmla="*/ 1384300 h 1532467"/>
              <a:gd name="connsiteX6" fmla="*/ 86783 w 2766483"/>
              <a:gd name="connsiteY6" fmla="*/ 1524000 h 1532467"/>
              <a:gd name="connsiteX7" fmla="*/ 277283 w 2766483"/>
              <a:gd name="connsiteY7" fmla="*/ 1333500 h 1532467"/>
              <a:gd name="connsiteX8" fmla="*/ 480483 w 2766483"/>
              <a:gd name="connsiteY8" fmla="*/ 1155700 h 1532467"/>
              <a:gd name="connsiteX9" fmla="*/ 1115483 w 2766483"/>
              <a:gd name="connsiteY9" fmla="*/ 723900 h 1532467"/>
              <a:gd name="connsiteX10" fmla="*/ 1699683 w 2766483"/>
              <a:gd name="connsiteY10" fmla="*/ 228600 h 1532467"/>
              <a:gd name="connsiteX11" fmla="*/ 1877483 w 2766483"/>
              <a:gd name="connsiteY11" fmla="*/ 0 h 1532467"/>
              <a:gd name="connsiteX0" fmla="*/ 2783417 w 2783417"/>
              <a:gd name="connsiteY0" fmla="*/ 355600 h 1530350"/>
              <a:gd name="connsiteX1" fmla="*/ 2389717 w 2783417"/>
              <a:gd name="connsiteY1" fmla="*/ 762000 h 1530350"/>
              <a:gd name="connsiteX2" fmla="*/ 1945217 w 2783417"/>
              <a:gd name="connsiteY2" fmla="*/ 1168400 h 1530350"/>
              <a:gd name="connsiteX3" fmla="*/ 1500717 w 2783417"/>
              <a:gd name="connsiteY3" fmla="*/ 1295400 h 1530350"/>
              <a:gd name="connsiteX4" fmla="*/ 1107017 w 2783417"/>
              <a:gd name="connsiteY4" fmla="*/ 1358900 h 1530350"/>
              <a:gd name="connsiteX5" fmla="*/ 814917 w 2783417"/>
              <a:gd name="connsiteY5" fmla="*/ 1384300 h 1530350"/>
              <a:gd name="connsiteX6" fmla="*/ 103717 w 2783417"/>
              <a:gd name="connsiteY6" fmla="*/ 1524000 h 1530350"/>
              <a:gd name="connsiteX7" fmla="*/ 192617 w 2783417"/>
              <a:gd name="connsiteY7" fmla="*/ 1346200 h 1530350"/>
              <a:gd name="connsiteX8" fmla="*/ 497417 w 2783417"/>
              <a:gd name="connsiteY8" fmla="*/ 1155700 h 1530350"/>
              <a:gd name="connsiteX9" fmla="*/ 1132417 w 2783417"/>
              <a:gd name="connsiteY9" fmla="*/ 723900 h 1530350"/>
              <a:gd name="connsiteX10" fmla="*/ 1716617 w 2783417"/>
              <a:gd name="connsiteY10" fmla="*/ 228600 h 1530350"/>
              <a:gd name="connsiteX11" fmla="*/ 1894417 w 2783417"/>
              <a:gd name="connsiteY11" fmla="*/ 0 h 1530350"/>
              <a:gd name="connsiteX0" fmla="*/ 2872317 w 2872317"/>
              <a:gd name="connsiteY0" fmla="*/ 355600 h 1479550"/>
              <a:gd name="connsiteX1" fmla="*/ 2478617 w 2872317"/>
              <a:gd name="connsiteY1" fmla="*/ 762000 h 1479550"/>
              <a:gd name="connsiteX2" fmla="*/ 2034117 w 2872317"/>
              <a:gd name="connsiteY2" fmla="*/ 1168400 h 1479550"/>
              <a:gd name="connsiteX3" fmla="*/ 1589617 w 2872317"/>
              <a:gd name="connsiteY3" fmla="*/ 1295400 h 1479550"/>
              <a:gd name="connsiteX4" fmla="*/ 1195917 w 2872317"/>
              <a:gd name="connsiteY4" fmla="*/ 1358900 h 1479550"/>
              <a:gd name="connsiteX5" fmla="*/ 903817 w 2872317"/>
              <a:gd name="connsiteY5" fmla="*/ 1384300 h 1479550"/>
              <a:gd name="connsiteX6" fmla="*/ 103717 w 2872317"/>
              <a:gd name="connsiteY6" fmla="*/ 1473200 h 1479550"/>
              <a:gd name="connsiteX7" fmla="*/ 281517 w 2872317"/>
              <a:gd name="connsiteY7" fmla="*/ 1346200 h 1479550"/>
              <a:gd name="connsiteX8" fmla="*/ 586317 w 2872317"/>
              <a:gd name="connsiteY8" fmla="*/ 1155700 h 1479550"/>
              <a:gd name="connsiteX9" fmla="*/ 1221317 w 2872317"/>
              <a:gd name="connsiteY9" fmla="*/ 723900 h 1479550"/>
              <a:gd name="connsiteX10" fmla="*/ 1805517 w 2872317"/>
              <a:gd name="connsiteY10" fmla="*/ 228600 h 1479550"/>
              <a:gd name="connsiteX11" fmla="*/ 1983317 w 2872317"/>
              <a:gd name="connsiteY11" fmla="*/ 0 h 1479550"/>
              <a:gd name="connsiteX0" fmla="*/ 2872317 w 2872317"/>
              <a:gd name="connsiteY0" fmla="*/ 355600 h 1475317"/>
              <a:gd name="connsiteX1" fmla="*/ 2478617 w 2872317"/>
              <a:gd name="connsiteY1" fmla="*/ 762000 h 1475317"/>
              <a:gd name="connsiteX2" fmla="*/ 2034117 w 2872317"/>
              <a:gd name="connsiteY2" fmla="*/ 1168400 h 1475317"/>
              <a:gd name="connsiteX3" fmla="*/ 1589617 w 2872317"/>
              <a:gd name="connsiteY3" fmla="*/ 1295400 h 1475317"/>
              <a:gd name="connsiteX4" fmla="*/ 1195917 w 2872317"/>
              <a:gd name="connsiteY4" fmla="*/ 1358900 h 1475317"/>
              <a:gd name="connsiteX5" fmla="*/ 903817 w 2872317"/>
              <a:gd name="connsiteY5" fmla="*/ 1333500 h 1475317"/>
              <a:gd name="connsiteX6" fmla="*/ 103717 w 2872317"/>
              <a:gd name="connsiteY6" fmla="*/ 1473200 h 1475317"/>
              <a:gd name="connsiteX7" fmla="*/ 281517 w 2872317"/>
              <a:gd name="connsiteY7" fmla="*/ 1346200 h 1475317"/>
              <a:gd name="connsiteX8" fmla="*/ 586317 w 2872317"/>
              <a:gd name="connsiteY8" fmla="*/ 1155700 h 1475317"/>
              <a:gd name="connsiteX9" fmla="*/ 1221317 w 2872317"/>
              <a:gd name="connsiteY9" fmla="*/ 723900 h 1475317"/>
              <a:gd name="connsiteX10" fmla="*/ 1805517 w 2872317"/>
              <a:gd name="connsiteY10" fmla="*/ 228600 h 1475317"/>
              <a:gd name="connsiteX11" fmla="*/ 1983317 w 2872317"/>
              <a:gd name="connsiteY11" fmla="*/ 0 h 1475317"/>
              <a:gd name="connsiteX0" fmla="*/ 2872317 w 2872317"/>
              <a:gd name="connsiteY0" fmla="*/ 355600 h 1475317"/>
              <a:gd name="connsiteX1" fmla="*/ 2478617 w 2872317"/>
              <a:gd name="connsiteY1" fmla="*/ 762000 h 1475317"/>
              <a:gd name="connsiteX2" fmla="*/ 2034117 w 2872317"/>
              <a:gd name="connsiteY2" fmla="*/ 1168400 h 1475317"/>
              <a:gd name="connsiteX3" fmla="*/ 1589617 w 2872317"/>
              <a:gd name="connsiteY3" fmla="*/ 1295400 h 1475317"/>
              <a:gd name="connsiteX4" fmla="*/ 1259417 w 2872317"/>
              <a:gd name="connsiteY4" fmla="*/ 1308100 h 1475317"/>
              <a:gd name="connsiteX5" fmla="*/ 903817 w 2872317"/>
              <a:gd name="connsiteY5" fmla="*/ 1333500 h 1475317"/>
              <a:gd name="connsiteX6" fmla="*/ 103717 w 2872317"/>
              <a:gd name="connsiteY6" fmla="*/ 1473200 h 1475317"/>
              <a:gd name="connsiteX7" fmla="*/ 281517 w 2872317"/>
              <a:gd name="connsiteY7" fmla="*/ 1346200 h 1475317"/>
              <a:gd name="connsiteX8" fmla="*/ 586317 w 2872317"/>
              <a:gd name="connsiteY8" fmla="*/ 1155700 h 1475317"/>
              <a:gd name="connsiteX9" fmla="*/ 1221317 w 2872317"/>
              <a:gd name="connsiteY9" fmla="*/ 723900 h 1475317"/>
              <a:gd name="connsiteX10" fmla="*/ 1805517 w 2872317"/>
              <a:gd name="connsiteY10" fmla="*/ 228600 h 1475317"/>
              <a:gd name="connsiteX11" fmla="*/ 1983317 w 2872317"/>
              <a:gd name="connsiteY11" fmla="*/ 0 h 1475317"/>
              <a:gd name="connsiteX0" fmla="*/ 2872317 w 2872317"/>
              <a:gd name="connsiteY0" fmla="*/ 355600 h 1475317"/>
              <a:gd name="connsiteX1" fmla="*/ 2478617 w 2872317"/>
              <a:gd name="connsiteY1" fmla="*/ 762000 h 1475317"/>
              <a:gd name="connsiteX2" fmla="*/ 2034117 w 2872317"/>
              <a:gd name="connsiteY2" fmla="*/ 1168400 h 1475317"/>
              <a:gd name="connsiteX3" fmla="*/ 1640417 w 2872317"/>
              <a:gd name="connsiteY3" fmla="*/ 1231900 h 1475317"/>
              <a:gd name="connsiteX4" fmla="*/ 1259417 w 2872317"/>
              <a:gd name="connsiteY4" fmla="*/ 1308100 h 1475317"/>
              <a:gd name="connsiteX5" fmla="*/ 903817 w 2872317"/>
              <a:gd name="connsiteY5" fmla="*/ 1333500 h 1475317"/>
              <a:gd name="connsiteX6" fmla="*/ 103717 w 2872317"/>
              <a:gd name="connsiteY6" fmla="*/ 1473200 h 1475317"/>
              <a:gd name="connsiteX7" fmla="*/ 281517 w 2872317"/>
              <a:gd name="connsiteY7" fmla="*/ 1346200 h 1475317"/>
              <a:gd name="connsiteX8" fmla="*/ 586317 w 2872317"/>
              <a:gd name="connsiteY8" fmla="*/ 1155700 h 1475317"/>
              <a:gd name="connsiteX9" fmla="*/ 1221317 w 2872317"/>
              <a:gd name="connsiteY9" fmla="*/ 723900 h 1475317"/>
              <a:gd name="connsiteX10" fmla="*/ 1805517 w 2872317"/>
              <a:gd name="connsiteY10" fmla="*/ 228600 h 1475317"/>
              <a:gd name="connsiteX11" fmla="*/ 1983317 w 2872317"/>
              <a:gd name="connsiteY11" fmla="*/ 0 h 1475317"/>
              <a:gd name="connsiteX0" fmla="*/ 2872317 w 2872317"/>
              <a:gd name="connsiteY0" fmla="*/ 355600 h 1475317"/>
              <a:gd name="connsiteX1" fmla="*/ 2478617 w 2872317"/>
              <a:gd name="connsiteY1" fmla="*/ 762000 h 1475317"/>
              <a:gd name="connsiteX2" fmla="*/ 2059517 w 2872317"/>
              <a:gd name="connsiteY2" fmla="*/ 1066800 h 1475317"/>
              <a:gd name="connsiteX3" fmla="*/ 1640417 w 2872317"/>
              <a:gd name="connsiteY3" fmla="*/ 1231900 h 1475317"/>
              <a:gd name="connsiteX4" fmla="*/ 1259417 w 2872317"/>
              <a:gd name="connsiteY4" fmla="*/ 1308100 h 1475317"/>
              <a:gd name="connsiteX5" fmla="*/ 903817 w 2872317"/>
              <a:gd name="connsiteY5" fmla="*/ 1333500 h 1475317"/>
              <a:gd name="connsiteX6" fmla="*/ 103717 w 2872317"/>
              <a:gd name="connsiteY6" fmla="*/ 1473200 h 1475317"/>
              <a:gd name="connsiteX7" fmla="*/ 281517 w 2872317"/>
              <a:gd name="connsiteY7" fmla="*/ 1346200 h 1475317"/>
              <a:gd name="connsiteX8" fmla="*/ 586317 w 2872317"/>
              <a:gd name="connsiteY8" fmla="*/ 1155700 h 1475317"/>
              <a:gd name="connsiteX9" fmla="*/ 1221317 w 2872317"/>
              <a:gd name="connsiteY9" fmla="*/ 723900 h 1475317"/>
              <a:gd name="connsiteX10" fmla="*/ 1805517 w 2872317"/>
              <a:gd name="connsiteY10" fmla="*/ 228600 h 1475317"/>
              <a:gd name="connsiteX11" fmla="*/ 1983317 w 2872317"/>
              <a:gd name="connsiteY11" fmla="*/ 0 h 1475317"/>
              <a:gd name="connsiteX0" fmla="*/ 2872317 w 2872317"/>
              <a:gd name="connsiteY0" fmla="*/ 355600 h 1475317"/>
              <a:gd name="connsiteX1" fmla="*/ 2478617 w 2872317"/>
              <a:gd name="connsiteY1" fmla="*/ 762000 h 1475317"/>
              <a:gd name="connsiteX2" fmla="*/ 2059517 w 2872317"/>
              <a:gd name="connsiteY2" fmla="*/ 1066800 h 1475317"/>
              <a:gd name="connsiteX3" fmla="*/ 1640417 w 2872317"/>
              <a:gd name="connsiteY3" fmla="*/ 1231900 h 1475317"/>
              <a:gd name="connsiteX4" fmla="*/ 1259417 w 2872317"/>
              <a:gd name="connsiteY4" fmla="*/ 1308100 h 1475317"/>
              <a:gd name="connsiteX5" fmla="*/ 903817 w 2872317"/>
              <a:gd name="connsiteY5" fmla="*/ 1333500 h 1475317"/>
              <a:gd name="connsiteX6" fmla="*/ 103717 w 2872317"/>
              <a:gd name="connsiteY6" fmla="*/ 1473200 h 1475317"/>
              <a:gd name="connsiteX7" fmla="*/ 281517 w 2872317"/>
              <a:gd name="connsiteY7" fmla="*/ 1346200 h 1475317"/>
              <a:gd name="connsiteX8" fmla="*/ 586317 w 2872317"/>
              <a:gd name="connsiteY8" fmla="*/ 1155700 h 1475317"/>
              <a:gd name="connsiteX9" fmla="*/ 1221317 w 2872317"/>
              <a:gd name="connsiteY9" fmla="*/ 723900 h 1475317"/>
              <a:gd name="connsiteX10" fmla="*/ 1627717 w 2872317"/>
              <a:gd name="connsiteY10" fmla="*/ 139700 h 1475317"/>
              <a:gd name="connsiteX11" fmla="*/ 1983317 w 2872317"/>
              <a:gd name="connsiteY11" fmla="*/ 0 h 1475317"/>
              <a:gd name="connsiteX0" fmla="*/ 2872317 w 2872317"/>
              <a:gd name="connsiteY0" fmla="*/ 609600 h 1729317"/>
              <a:gd name="connsiteX1" fmla="*/ 2478617 w 2872317"/>
              <a:gd name="connsiteY1" fmla="*/ 1016000 h 1729317"/>
              <a:gd name="connsiteX2" fmla="*/ 2059517 w 2872317"/>
              <a:gd name="connsiteY2" fmla="*/ 1320800 h 1729317"/>
              <a:gd name="connsiteX3" fmla="*/ 1640417 w 2872317"/>
              <a:gd name="connsiteY3" fmla="*/ 1485900 h 1729317"/>
              <a:gd name="connsiteX4" fmla="*/ 1259417 w 2872317"/>
              <a:gd name="connsiteY4" fmla="*/ 1562100 h 1729317"/>
              <a:gd name="connsiteX5" fmla="*/ 903817 w 2872317"/>
              <a:gd name="connsiteY5" fmla="*/ 1587500 h 1729317"/>
              <a:gd name="connsiteX6" fmla="*/ 103717 w 2872317"/>
              <a:gd name="connsiteY6" fmla="*/ 1727200 h 1729317"/>
              <a:gd name="connsiteX7" fmla="*/ 281517 w 2872317"/>
              <a:gd name="connsiteY7" fmla="*/ 1600200 h 1729317"/>
              <a:gd name="connsiteX8" fmla="*/ 586317 w 2872317"/>
              <a:gd name="connsiteY8" fmla="*/ 1409700 h 1729317"/>
              <a:gd name="connsiteX9" fmla="*/ 1221317 w 2872317"/>
              <a:gd name="connsiteY9" fmla="*/ 977900 h 1729317"/>
              <a:gd name="connsiteX10" fmla="*/ 1627717 w 2872317"/>
              <a:gd name="connsiteY10" fmla="*/ 393700 h 1729317"/>
              <a:gd name="connsiteX11" fmla="*/ 1780117 w 2872317"/>
              <a:gd name="connsiteY11" fmla="*/ 0 h 1729317"/>
              <a:gd name="connsiteX0" fmla="*/ 2872317 w 2872317"/>
              <a:gd name="connsiteY0" fmla="*/ 609600 h 1729317"/>
              <a:gd name="connsiteX1" fmla="*/ 2478617 w 2872317"/>
              <a:gd name="connsiteY1" fmla="*/ 1016000 h 1729317"/>
              <a:gd name="connsiteX2" fmla="*/ 2059517 w 2872317"/>
              <a:gd name="connsiteY2" fmla="*/ 1320800 h 1729317"/>
              <a:gd name="connsiteX3" fmla="*/ 1640417 w 2872317"/>
              <a:gd name="connsiteY3" fmla="*/ 1485900 h 1729317"/>
              <a:gd name="connsiteX4" fmla="*/ 1259417 w 2872317"/>
              <a:gd name="connsiteY4" fmla="*/ 1562100 h 1729317"/>
              <a:gd name="connsiteX5" fmla="*/ 903817 w 2872317"/>
              <a:gd name="connsiteY5" fmla="*/ 1587500 h 1729317"/>
              <a:gd name="connsiteX6" fmla="*/ 103717 w 2872317"/>
              <a:gd name="connsiteY6" fmla="*/ 1727200 h 1729317"/>
              <a:gd name="connsiteX7" fmla="*/ 281517 w 2872317"/>
              <a:gd name="connsiteY7" fmla="*/ 1600200 h 1729317"/>
              <a:gd name="connsiteX8" fmla="*/ 586317 w 2872317"/>
              <a:gd name="connsiteY8" fmla="*/ 1409700 h 1729317"/>
              <a:gd name="connsiteX9" fmla="*/ 1170517 w 2872317"/>
              <a:gd name="connsiteY9" fmla="*/ 977900 h 1729317"/>
              <a:gd name="connsiteX10" fmla="*/ 1627717 w 2872317"/>
              <a:gd name="connsiteY10" fmla="*/ 393700 h 1729317"/>
              <a:gd name="connsiteX11" fmla="*/ 1780117 w 2872317"/>
              <a:gd name="connsiteY11" fmla="*/ 0 h 1729317"/>
              <a:gd name="connsiteX0" fmla="*/ 2872317 w 2872317"/>
              <a:gd name="connsiteY0" fmla="*/ 609600 h 1729317"/>
              <a:gd name="connsiteX1" fmla="*/ 2478617 w 2872317"/>
              <a:gd name="connsiteY1" fmla="*/ 1016000 h 1729317"/>
              <a:gd name="connsiteX2" fmla="*/ 2059517 w 2872317"/>
              <a:gd name="connsiteY2" fmla="*/ 1320800 h 1729317"/>
              <a:gd name="connsiteX3" fmla="*/ 1640417 w 2872317"/>
              <a:gd name="connsiteY3" fmla="*/ 1485900 h 1729317"/>
              <a:gd name="connsiteX4" fmla="*/ 1259417 w 2872317"/>
              <a:gd name="connsiteY4" fmla="*/ 1562100 h 1729317"/>
              <a:gd name="connsiteX5" fmla="*/ 903817 w 2872317"/>
              <a:gd name="connsiteY5" fmla="*/ 1587500 h 1729317"/>
              <a:gd name="connsiteX6" fmla="*/ 103717 w 2872317"/>
              <a:gd name="connsiteY6" fmla="*/ 1727200 h 1729317"/>
              <a:gd name="connsiteX7" fmla="*/ 281517 w 2872317"/>
              <a:gd name="connsiteY7" fmla="*/ 1600200 h 1729317"/>
              <a:gd name="connsiteX8" fmla="*/ 586317 w 2872317"/>
              <a:gd name="connsiteY8" fmla="*/ 1409700 h 1729317"/>
              <a:gd name="connsiteX9" fmla="*/ 1170517 w 2872317"/>
              <a:gd name="connsiteY9" fmla="*/ 977900 h 1729317"/>
              <a:gd name="connsiteX10" fmla="*/ 1526117 w 2872317"/>
              <a:gd name="connsiteY10" fmla="*/ 393700 h 1729317"/>
              <a:gd name="connsiteX11" fmla="*/ 1780117 w 2872317"/>
              <a:gd name="connsiteY11" fmla="*/ 0 h 1729317"/>
              <a:gd name="connsiteX0" fmla="*/ 2778578 w 2778578"/>
              <a:gd name="connsiteY0" fmla="*/ 609600 h 1862971"/>
              <a:gd name="connsiteX1" fmla="*/ 2384878 w 2778578"/>
              <a:gd name="connsiteY1" fmla="*/ 1016000 h 1862971"/>
              <a:gd name="connsiteX2" fmla="*/ 1965778 w 2778578"/>
              <a:gd name="connsiteY2" fmla="*/ 1320800 h 1862971"/>
              <a:gd name="connsiteX3" fmla="*/ 1546678 w 2778578"/>
              <a:gd name="connsiteY3" fmla="*/ 1485900 h 1862971"/>
              <a:gd name="connsiteX4" fmla="*/ 1165678 w 2778578"/>
              <a:gd name="connsiteY4" fmla="*/ 1562100 h 1862971"/>
              <a:gd name="connsiteX5" fmla="*/ 810078 w 2778578"/>
              <a:gd name="connsiteY5" fmla="*/ 1587500 h 1862971"/>
              <a:gd name="connsiteX6" fmla="*/ 247649 w 2778578"/>
              <a:gd name="connsiteY6" fmla="*/ 1839688 h 1862971"/>
              <a:gd name="connsiteX7" fmla="*/ 9978 w 2778578"/>
              <a:gd name="connsiteY7" fmla="*/ 1727200 h 1862971"/>
              <a:gd name="connsiteX8" fmla="*/ 187778 w 2778578"/>
              <a:gd name="connsiteY8" fmla="*/ 1600200 h 1862971"/>
              <a:gd name="connsiteX9" fmla="*/ 492578 w 2778578"/>
              <a:gd name="connsiteY9" fmla="*/ 1409700 h 1862971"/>
              <a:gd name="connsiteX10" fmla="*/ 1076778 w 2778578"/>
              <a:gd name="connsiteY10" fmla="*/ 977900 h 1862971"/>
              <a:gd name="connsiteX11" fmla="*/ 1432378 w 2778578"/>
              <a:gd name="connsiteY11" fmla="*/ 393700 h 1862971"/>
              <a:gd name="connsiteX12" fmla="*/ 1686378 w 2778578"/>
              <a:gd name="connsiteY12" fmla="*/ 0 h 1862971"/>
              <a:gd name="connsiteX0" fmla="*/ 2864456 w 2864456"/>
              <a:gd name="connsiteY0" fmla="*/ 609600 h 1883534"/>
              <a:gd name="connsiteX1" fmla="*/ 2470756 w 2864456"/>
              <a:gd name="connsiteY1" fmla="*/ 1016000 h 1883534"/>
              <a:gd name="connsiteX2" fmla="*/ 2051656 w 2864456"/>
              <a:gd name="connsiteY2" fmla="*/ 1320800 h 1883534"/>
              <a:gd name="connsiteX3" fmla="*/ 1632556 w 2864456"/>
              <a:gd name="connsiteY3" fmla="*/ 1485900 h 1883534"/>
              <a:gd name="connsiteX4" fmla="*/ 1251556 w 2864456"/>
              <a:gd name="connsiteY4" fmla="*/ 1562100 h 1883534"/>
              <a:gd name="connsiteX5" fmla="*/ 895956 w 2864456"/>
              <a:gd name="connsiteY5" fmla="*/ 1587500 h 1883534"/>
              <a:gd name="connsiteX6" fmla="*/ 333527 w 2864456"/>
              <a:gd name="connsiteY6" fmla="*/ 1839688 h 1883534"/>
              <a:gd name="connsiteX7" fmla="*/ 39612 w 2864456"/>
              <a:gd name="connsiteY7" fmla="*/ 1850573 h 1883534"/>
              <a:gd name="connsiteX8" fmla="*/ 95856 w 2864456"/>
              <a:gd name="connsiteY8" fmla="*/ 1727200 h 1883534"/>
              <a:gd name="connsiteX9" fmla="*/ 273656 w 2864456"/>
              <a:gd name="connsiteY9" fmla="*/ 1600200 h 1883534"/>
              <a:gd name="connsiteX10" fmla="*/ 578456 w 2864456"/>
              <a:gd name="connsiteY10" fmla="*/ 1409700 h 1883534"/>
              <a:gd name="connsiteX11" fmla="*/ 1162656 w 2864456"/>
              <a:gd name="connsiteY11" fmla="*/ 977900 h 1883534"/>
              <a:gd name="connsiteX12" fmla="*/ 1518256 w 2864456"/>
              <a:gd name="connsiteY12" fmla="*/ 393700 h 1883534"/>
              <a:gd name="connsiteX13" fmla="*/ 1772256 w 2864456"/>
              <a:gd name="connsiteY13" fmla="*/ 0 h 1883534"/>
              <a:gd name="connsiteX0" fmla="*/ 2864456 w 2864456"/>
              <a:gd name="connsiteY0" fmla="*/ 609600 h 1874462"/>
              <a:gd name="connsiteX1" fmla="*/ 2470756 w 2864456"/>
              <a:gd name="connsiteY1" fmla="*/ 1016000 h 1874462"/>
              <a:gd name="connsiteX2" fmla="*/ 2051656 w 2864456"/>
              <a:gd name="connsiteY2" fmla="*/ 1320800 h 1874462"/>
              <a:gd name="connsiteX3" fmla="*/ 1632556 w 2864456"/>
              <a:gd name="connsiteY3" fmla="*/ 1485900 h 1874462"/>
              <a:gd name="connsiteX4" fmla="*/ 1251556 w 2864456"/>
              <a:gd name="connsiteY4" fmla="*/ 1562100 h 1874462"/>
              <a:gd name="connsiteX5" fmla="*/ 906842 w 2864456"/>
              <a:gd name="connsiteY5" fmla="*/ 1641929 h 1874462"/>
              <a:gd name="connsiteX6" fmla="*/ 333527 w 2864456"/>
              <a:gd name="connsiteY6" fmla="*/ 1839688 h 1874462"/>
              <a:gd name="connsiteX7" fmla="*/ 39612 w 2864456"/>
              <a:gd name="connsiteY7" fmla="*/ 1850573 h 1874462"/>
              <a:gd name="connsiteX8" fmla="*/ 95856 w 2864456"/>
              <a:gd name="connsiteY8" fmla="*/ 1727200 h 1874462"/>
              <a:gd name="connsiteX9" fmla="*/ 273656 w 2864456"/>
              <a:gd name="connsiteY9" fmla="*/ 1600200 h 1874462"/>
              <a:gd name="connsiteX10" fmla="*/ 578456 w 2864456"/>
              <a:gd name="connsiteY10" fmla="*/ 1409700 h 1874462"/>
              <a:gd name="connsiteX11" fmla="*/ 1162656 w 2864456"/>
              <a:gd name="connsiteY11" fmla="*/ 977900 h 1874462"/>
              <a:gd name="connsiteX12" fmla="*/ 1518256 w 2864456"/>
              <a:gd name="connsiteY12" fmla="*/ 393700 h 1874462"/>
              <a:gd name="connsiteX13" fmla="*/ 1772256 w 2864456"/>
              <a:gd name="connsiteY13" fmla="*/ 0 h 1874462"/>
              <a:gd name="connsiteX0" fmla="*/ 900189 w 2662667"/>
              <a:gd name="connsiteY0" fmla="*/ 237067 h 1874462"/>
              <a:gd name="connsiteX1" fmla="*/ 2470756 w 2662667"/>
              <a:gd name="connsiteY1" fmla="*/ 1016000 h 1874462"/>
              <a:gd name="connsiteX2" fmla="*/ 2051656 w 2662667"/>
              <a:gd name="connsiteY2" fmla="*/ 1320800 h 1874462"/>
              <a:gd name="connsiteX3" fmla="*/ 1632556 w 2662667"/>
              <a:gd name="connsiteY3" fmla="*/ 1485900 h 1874462"/>
              <a:gd name="connsiteX4" fmla="*/ 1251556 w 2662667"/>
              <a:gd name="connsiteY4" fmla="*/ 1562100 h 1874462"/>
              <a:gd name="connsiteX5" fmla="*/ 906842 w 2662667"/>
              <a:gd name="connsiteY5" fmla="*/ 1641929 h 1874462"/>
              <a:gd name="connsiteX6" fmla="*/ 333527 w 2662667"/>
              <a:gd name="connsiteY6" fmla="*/ 1839688 h 1874462"/>
              <a:gd name="connsiteX7" fmla="*/ 39612 w 2662667"/>
              <a:gd name="connsiteY7" fmla="*/ 1850573 h 1874462"/>
              <a:gd name="connsiteX8" fmla="*/ 95856 w 2662667"/>
              <a:gd name="connsiteY8" fmla="*/ 1727200 h 1874462"/>
              <a:gd name="connsiteX9" fmla="*/ 273656 w 2662667"/>
              <a:gd name="connsiteY9" fmla="*/ 1600200 h 1874462"/>
              <a:gd name="connsiteX10" fmla="*/ 578456 w 2662667"/>
              <a:gd name="connsiteY10" fmla="*/ 1409700 h 1874462"/>
              <a:gd name="connsiteX11" fmla="*/ 1162656 w 2662667"/>
              <a:gd name="connsiteY11" fmla="*/ 977900 h 1874462"/>
              <a:gd name="connsiteX12" fmla="*/ 1518256 w 2662667"/>
              <a:gd name="connsiteY12" fmla="*/ 393700 h 1874462"/>
              <a:gd name="connsiteX13" fmla="*/ 1772256 w 2662667"/>
              <a:gd name="connsiteY13" fmla="*/ 0 h 1874462"/>
              <a:gd name="connsiteX0" fmla="*/ 900189 w 2189945"/>
              <a:gd name="connsiteY0" fmla="*/ 237067 h 1874462"/>
              <a:gd name="connsiteX1" fmla="*/ 802823 w 2189945"/>
              <a:gd name="connsiteY1" fmla="*/ 711200 h 1874462"/>
              <a:gd name="connsiteX2" fmla="*/ 2051656 w 2189945"/>
              <a:gd name="connsiteY2" fmla="*/ 1320800 h 1874462"/>
              <a:gd name="connsiteX3" fmla="*/ 1632556 w 2189945"/>
              <a:gd name="connsiteY3" fmla="*/ 1485900 h 1874462"/>
              <a:gd name="connsiteX4" fmla="*/ 1251556 w 2189945"/>
              <a:gd name="connsiteY4" fmla="*/ 1562100 h 1874462"/>
              <a:gd name="connsiteX5" fmla="*/ 906842 w 2189945"/>
              <a:gd name="connsiteY5" fmla="*/ 1641929 h 1874462"/>
              <a:gd name="connsiteX6" fmla="*/ 333527 w 2189945"/>
              <a:gd name="connsiteY6" fmla="*/ 1839688 h 1874462"/>
              <a:gd name="connsiteX7" fmla="*/ 39612 w 2189945"/>
              <a:gd name="connsiteY7" fmla="*/ 1850573 h 1874462"/>
              <a:gd name="connsiteX8" fmla="*/ 95856 w 2189945"/>
              <a:gd name="connsiteY8" fmla="*/ 1727200 h 1874462"/>
              <a:gd name="connsiteX9" fmla="*/ 273656 w 2189945"/>
              <a:gd name="connsiteY9" fmla="*/ 1600200 h 1874462"/>
              <a:gd name="connsiteX10" fmla="*/ 578456 w 2189945"/>
              <a:gd name="connsiteY10" fmla="*/ 1409700 h 1874462"/>
              <a:gd name="connsiteX11" fmla="*/ 1162656 w 2189945"/>
              <a:gd name="connsiteY11" fmla="*/ 977900 h 1874462"/>
              <a:gd name="connsiteX12" fmla="*/ 1518256 w 2189945"/>
              <a:gd name="connsiteY12" fmla="*/ 393700 h 1874462"/>
              <a:gd name="connsiteX13" fmla="*/ 1772256 w 2189945"/>
              <a:gd name="connsiteY13" fmla="*/ 0 h 1874462"/>
              <a:gd name="connsiteX0" fmla="*/ 900189 w 1772256"/>
              <a:gd name="connsiteY0" fmla="*/ 237067 h 1874462"/>
              <a:gd name="connsiteX1" fmla="*/ 802823 w 1772256"/>
              <a:gd name="connsiteY1" fmla="*/ 711200 h 1874462"/>
              <a:gd name="connsiteX2" fmla="*/ 536122 w 1772256"/>
              <a:gd name="connsiteY2" fmla="*/ 1151466 h 1874462"/>
              <a:gd name="connsiteX3" fmla="*/ 1632556 w 1772256"/>
              <a:gd name="connsiteY3" fmla="*/ 1485900 h 1874462"/>
              <a:gd name="connsiteX4" fmla="*/ 1251556 w 1772256"/>
              <a:gd name="connsiteY4" fmla="*/ 1562100 h 1874462"/>
              <a:gd name="connsiteX5" fmla="*/ 906842 w 1772256"/>
              <a:gd name="connsiteY5" fmla="*/ 1641929 h 1874462"/>
              <a:gd name="connsiteX6" fmla="*/ 333527 w 1772256"/>
              <a:gd name="connsiteY6" fmla="*/ 1839688 h 1874462"/>
              <a:gd name="connsiteX7" fmla="*/ 39612 w 1772256"/>
              <a:gd name="connsiteY7" fmla="*/ 1850573 h 1874462"/>
              <a:gd name="connsiteX8" fmla="*/ 95856 w 1772256"/>
              <a:gd name="connsiteY8" fmla="*/ 1727200 h 1874462"/>
              <a:gd name="connsiteX9" fmla="*/ 273656 w 1772256"/>
              <a:gd name="connsiteY9" fmla="*/ 1600200 h 1874462"/>
              <a:gd name="connsiteX10" fmla="*/ 578456 w 1772256"/>
              <a:gd name="connsiteY10" fmla="*/ 1409700 h 1874462"/>
              <a:gd name="connsiteX11" fmla="*/ 1162656 w 1772256"/>
              <a:gd name="connsiteY11" fmla="*/ 977900 h 1874462"/>
              <a:gd name="connsiteX12" fmla="*/ 1518256 w 1772256"/>
              <a:gd name="connsiteY12" fmla="*/ 393700 h 1874462"/>
              <a:gd name="connsiteX13" fmla="*/ 1772256 w 1772256"/>
              <a:gd name="connsiteY13" fmla="*/ 0 h 1874462"/>
              <a:gd name="connsiteX0" fmla="*/ 900189 w 1772256"/>
              <a:gd name="connsiteY0" fmla="*/ 237067 h 1874462"/>
              <a:gd name="connsiteX1" fmla="*/ 802823 w 1772256"/>
              <a:gd name="connsiteY1" fmla="*/ 711200 h 1874462"/>
              <a:gd name="connsiteX2" fmla="*/ 536122 w 1772256"/>
              <a:gd name="connsiteY2" fmla="*/ 1151466 h 1874462"/>
              <a:gd name="connsiteX3" fmla="*/ 354089 w 1772256"/>
              <a:gd name="connsiteY3" fmla="*/ 1358900 h 1874462"/>
              <a:gd name="connsiteX4" fmla="*/ 1251556 w 1772256"/>
              <a:gd name="connsiteY4" fmla="*/ 1562100 h 1874462"/>
              <a:gd name="connsiteX5" fmla="*/ 906842 w 1772256"/>
              <a:gd name="connsiteY5" fmla="*/ 1641929 h 1874462"/>
              <a:gd name="connsiteX6" fmla="*/ 333527 w 1772256"/>
              <a:gd name="connsiteY6" fmla="*/ 1839688 h 1874462"/>
              <a:gd name="connsiteX7" fmla="*/ 39612 w 1772256"/>
              <a:gd name="connsiteY7" fmla="*/ 1850573 h 1874462"/>
              <a:gd name="connsiteX8" fmla="*/ 95856 w 1772256"/>
              <a:gd name="connsiteY8" fmla="*/ 1727200 h 1874462"/>
              <a:gd name="connsiteX9" fmla="*/ 273656 w 1772256"/>
              <a:gd name="connsiteY9" fmla="*/ 1600200 h 1874462"/>
              <a:gd name="connsiteX10" fmla="*/ 578456 w 1772256"/>
              <a:gd name="connsiteY10" fmla="*/ 1409700 h 1874462"/>
              <a:gd name="connsiteX11" fmla="*/ 1162656 w 1772256"/>
              <a:gd name="connsiteY11" fmla="*/ 977900 h 1874462"/>
              <a:gd name="connsiteX12" fmla="*/ 1518256 w 1772256"/>
              <a:gd name="connsiteY12" fmla="*/ 393700 h 1874462"/>
              <a:gd name="connsiteX13" fmla="*/ 1772256 w 1772256"/>
              <a:gd name="connsiteY13" fmla="*/ 0 h 1874462"/>
              <a:gd name="connsiteX0" fmla="*/ 993825 w 1865892"/>
              <a:gd name="connsiteY0" fmla="*/ 237067 h 1874462"/>
              <a:gd name="connsiteX1" fmla="*/ 896459 w 1865892"/>
              <a:gd name="connsiteY1" fmla="*/ 711200 h 1874462"/>
              <a:gd name="connsiteX2" fmla="*/ 629758 w 1865892"/>
              <a:gd name="connsiteY2" fmla="*/ 1151466 h 1874462"/>
              <a:gd name="connsiteX3" fmla="*/ 447725 w 1865892"/>
              <a:gd name="connsiteY3" fmla="*/ 1358900 h 1874462"/>
              <a:gd name="connsiteX4" fmla="*/ 92125 w 1865892"/>
              <a:gd name="connsiteY4" fmla="*/ 1714500 h 1874462"/>
              <a:gd name="connsiteX5" fmla="*/ 1000478 w 1865892"/>
              <a:gd name="connsiteY5" fmla="*/ 1641929 h 1874462"/>
              <a:gd name="connsiteX6" fmla="*/ 427163 w 1865892"/>
              <a:gd name="connsiteY6" fmla="*/ 1839688 h 1874462"/>
              <a:gd name="connsiteX7" fmla="*/ 133248 w 1865892"/>
              <a:gd name="connsiteY7" fmla="*/ 1850573 h 1874462"/>
              <a:gd name="connsiteX8" fmla="*/ 189492 w 1865892"/>
              <a:gd name="connsiteY8" fmla="*/ 1727200 h 1874462"/>
              <a:gd name="connsiteX9" fmla="*/ 367292 w 1865892"/>
              <a:gd name="connsiteY9" fmla="*/ 1600200 h 1874462"/>
              <a:gd name="connsiteX10" fmla="*/ 672092 w 1865892"/>
              <a:gd name="connsiteY10" fmla="*/ 1409700 h 1874462"/>
              <a:gd name="connsiteX11" fmla="*/ 1256292 w 1865892"/>
              <a:gd name="connsiteY11" fmla="*/ 977900 h 1874462"/>
              <a:gd name="connsiteX12" fmla="*/ 1611892 w 1865892"/>
              <a:gd name="connsiteY12" fmla="*/ 393700 h 1874462"/>
              <a:gd name="connsiteX13" fmla="*/ 1865892 w 1865892"/>
              <a:gd name="connsiteY13" fmla="*/ 0 h 1874462"/>
              <a:gd name="connsiteX0" fmla="*/ 905127 w 1777194"/>
              <a:gd name="connsiteY0" fmla="*/ 237067 h 1869321"/>
              <a:gd name="connsiteX1" fmla="*/ 807761 w 1777194"/>
              <a:gd name="connsiteY1" fmla="*/ 711200 h 1869321"/>
              <a:gd name="connsiteX2" fmla="*/ 541060 w 1777194"/>
              <a:gd name="connsiteY2" fmla="*/ 1151466 h 1869321"/>
              <a:gd name="connsiteX3" fmla="*/ 359027 w 1777194"/>
              <a:gd name="connsiteY3" fmla="*/ 1358900 h 1869321"/>
              <a:gd name="connsiteX4" fmla="*/ 3427 w 1777194"/>
              <a:gd name="connsiteY4" fmla="*/ 1714500 h 1869321"/>
              <a:gd name="connsiteX5" fmla="*/ 338465 w 1777194"/>
              <a:gd name="connsiteY5" fmla="*/ 1839688 h 1869321"/>
              <a:gd name="connsiteX6" fmla="*/ 44550 w 1777194"/>
              <a:gd name="connsiteY6" fmla="*/ 1850573 h 1869321"/>
              <a:gd name="connsiteX7" fmla="*/ 100794 w 1777194"/>
              <a:gd name="connsiteY7" fmla="*/ 1727200 h 1869321"/>
              <a:gd name="connsiteX8" fmla="*/ 278594 w 1777194"/>
              <a:gd name="connsiteY8" fmla="*/ 1600200 h 1869321"/>
              <a:gd name="connsiteX9" fmla="*/ 583394 w 1777194"/>
              <a:gd name="connsiteY9" fmla="*/ 1409700 h 1869321"/>
              <a:gd name="connsiteX10" fmla="*/ 1167594 w 1777194"/>
              <a:gd name="connsiteY10" fmla="*/ 977900 h 1869321"/>
              <a:gd name="connsiteX11" fmla="*/ 1523194 w 1777194"/>
              <a:gd name="connsiteY11" fmla="*/ 393700 h 1869321"/>
              <a:gd name="connsiteX12" fmla="*/ 1777194 w 1777194"/>
              <a:gd name="connsiteY12" fmla="*/ 0 h 1869321"/>
              <a:gd name="connsiteX0" fmla="*/ 954113 w 1826180"/>
              <a:gd name="connsiteY0" fmla="*/ 237067 h 1852690"/>
              <a:gd name="connsiteX1" fmla="*/ 856747 w 1826180"/>
              <a:gd name="connsiteY1" fmla="*/ 711200 h 1852690"/>
              <a:gd name="connsiteX2" fmla="*/ 590046 w 1826180"/>
              <a:gd name="connsiteY2" fmla="*/ 1151466 h 1852690"/>
              <a:gd name="connsiteX3" fmla="*/ 408013 w 1826180"/>
              <a:gd name="connsiteY3" fmla="*/ 1358900 h 1852690"/>
              <a:gd name="connsiteX4" fmla="*/ 52413 w 1826180"/>
              <a:gd name="connsiteY4" fmla="*/ 1714500 h 1852690"/>
              <a:gd name="connsiteX5" fmla="*/ 93536 w 1826180"/>
              <a:gd name="connsiteY5" fmla="*/ 1850573 h 1852690"/>
              <a:gd name="connsiteX6" fmla="*/ 149780 w 1826180"/>
              <a:gd name="connsiteY6" fmla="*/ 1727200 h 1852690"/>
              <a:gd name="connsiteX7" fmla="*/ 327580 w 1826180"/>
              <a:gd name="connsiteY7" fmla="*/ 1600200 h 1852690"/>
              <a:gd name="connsiteX8" fmla="*/ 632380 w 1826180"/>
              <a:gd name="connsiteY8" fmla="*/ 1409700 h 1852690"/>
              <a:gd name="connsiteX9" fmla="*/ 1216580 w 1826180"/>
              <a:gd name="connsiteY9" fmla="*/ 977900 h 1852690"/>
              <a:gd name="connsiteX10" fmla="*/ 1572180 w 1826180"/>
              <a:gd name="connsiteY10" fmla="*/ 393700 h 1852690"/>
              <a:gd name="connsiteX11" fmla="*/ 1826180 w 1826180"/>
              <a:gd name="connsiteY11" fmla="*/ 0 h 1852690"/>
              <a:gd name="connsiteX0" fmla="*/ 954113 w 1826180"/>
              <a:gd name="connsiteY0" fmla="*/ 237067 h 1852690"/>
              <a:gd name="connsiteX1" fmla="*/ 856747 w 1826180"/>
              <a:gd name="connsiteY1" fmla="*/ 711200 h 1852690"/>
              <a:gd name="connsiteX2" fmla="*/ 590046 w 1826180"/>
              <a:gd name="connsiteY2" fmla="*/ 1151466 h 1852690"/>
              <a:gd name="connsiteX3" fmla="*/ 408013 w 1826180"/>
              <a:gd name="connsiteY3" fmla="*/ 1358900 h 1852690"/>
              <a:gd name="connsiteX4" fmla="*/ 52413 w 1826180"/>
              <a:gd name="connsiteY4" fmla="*/ 1714500 h 1852690"/>
              <a:gd name="connsiteX5" fmla="*/ 93536 w 1826180"/>
              <a:gd name="connsiteY5" fmla="*/ 1850573 h 1852690"/>
              <a:gd name="connsiteX6" fmla="*/ 149780 w 1826180"/>
              <a:gd name="connsiteY6" fmla="*/ 1727200 h 1852690"/>
              <a:gd name="connsiteX7" fmla="*/ 327580 w 1826180"/>
              <a:gd name="connsiteY7" fmla="*/ 1600200 h 1852690"/>
              <a:gd name="connsiteX8" fmla="*/ 581580 w 1826180"/>
              <a:gd name="connsiteY8" fmla="*/ 1392767 h 1852690"/>
              <a:gd name="connsiteX9" fmla="*/ 1216580 w 1826180"/>
              <a:gd name="connsiteY9" fmla="*/ 977900 h 1852690"/>
              <a:gd name="connsiteX10" fmla="*/ 1572180 w 1826180"/>
              <a:gd name="connsiteY10" fmla="*/ 393700 h 1852690"/>
              <a:gd name="connsiteX11" fmla="*/ 1826180 w 1826180"/>
              <a:gd name="connsiteY11" fmla="*/ 0 h 1852690"/>
              <a:gd name="connsiteX0" fmla="*/ 954113 w 1826180"/>
              <a:gd name="connsiteY0" fmla="*/ 237067 h 1852690"/>
              <a:gd name="connsiteX1" fmla="*/ 856747 w 1826180"/>
              <a:gd name="connsiteY1" fmla="*/ 711200 h 1852690"/>
              <a:gd name="connsiteX2" fmla="*/ 590046 w 1826180"/>
              <a:gd name="connsiteY2" fmla="*/ 1151466 h 1852690"/>
              <a:gd name="connsiteX3" fmla="*/ 408013 w 1826180"/>
              <a:gd name="connsiteY3" fmla="*/ 1358900 h 1852690"/>
              <a:gd name="connsiteX4" fmla="*/ 52413 w 1826180"/>
              <a:gd name="connsiteY4" fmla="*/ 1714500 h 1852690"/>
              <a:gd name="connsiteX5" fmla="*/ 93536 w 1826180"/>
              <a:gd name="connsiteY5" fmla="*/ 1850573 h 1852690"/>
              <a:gd name="connsiteX6" fmla="*/ 149780 w 1826180"/>
              <a:gd name="connsiteY6" fmla="*/ 1727200 h 1852690"/>
              <a:gd name="connsiteX7" fmla="*/ 293713 w 1826180"/>
              <a:gd name="connsiteY7" fmla="*/ 1600200 h 1852690"/>
              <a:gd name="connsiteX8" fmla="*/ 581580 w 1826180"/>
              <a:gd name="connsiteY8" fmla="*/ 1392767 h 1852690"/>
              <a:gd name="connsiteX9" fmla="*/ 1216580 w 1826180"/>
              <a:gd name="connsiteY9" fmla="*/ 977900 h 1852690"/>
              <a:gd name="connsiteX10" fmla="*/ 1572180 w 1826180"/>
              <a:gd name="connsiteY10" fmla="*/ 393700 h 1852690"/>
              <a:gd name="connsiteX11" fmla="*/ 1826180 w 1826180"/>
              <a:gd name="connsiteY11" fmla="*/ 0 h 185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26180" h="1852690">
                <a:moveTo>
                  <a:pt x="954113" y="237067"/>
                </a:moveTo>
                <a:cubicBezTo>
                  <a:pt x="827113" y="372533"/>
                  <a:pt x="917425" y="558800"/>
                  <a:pt x="856747" y="711200"/>
                </a:cubicBezTo>
                <a:cubicBezTo>
                  <a:pt x="796069" y="863600"/>
                  <a:pt x="664835" y="1043516"/>
                  <a:pt x="590046" y="1151466"/>
                </a:cubicBezTo>
                <a:cubicBezTo>
                  <a:pt x="515257" y="1259416"/>
                  <a:pt x="497618" y="1265061"/>
                  <a:pt x="408013" y="1358900"/>
                </a:cubicBezTo>
                <a:cubicBezTo>
                  <a:pt x="318408" y="1452739"/>
                  <a:pt x="104826" y="1632555"/>
                  <a:pt x="52413" y="1714500"/>
                </a:cubicBezTo>
                <a:cubicBezTo>
                  <a:pt x="0" y="1796446"/>
                  <a:pt x="77308" y="1848456"/>
                  <a:pt x="93536" y="1850573"/>
                </a:cubicBezTo>
                <a:cubicBezTo>
                  <a:pt x="109764" y="1852690"/>
                  <a:pt x="116417" y="1768929"/>
                  <a:pt x="149780" y="1727200"/>
                </a:cubicBezTo>
                <a:cubicBezTo>
                  <a:pt x="183143" y="1685471"/>
                  <a:pt x="221746" y="1655939"/>
                  <a:pt x="293713" y="1600200"/>
                </a:cubicBezTo>
                <a:cubicBezTo>
                  <a:pt x="365680" y="1544461"/>
                  <a:pt x="427769" y="1496484"/>
                  <a:pt x="581580" y="1392767"/>
                </a:cubicBezTo>
                <a:cubicBezTo>
                  <a:pt x="735391" y="1289050"/>
                  <a:pt x="1051480" y="1144411"/>
                  <a:pt x="1216580" y="977900"/>
                </a:cubicBezTo>
                <a:cubicBezTo>
                  <a:pt x="1381680" y="811389"/>
                  <a:pt x="1470580" y="556683"/>
                  <a:pt x="1572180" y="393700"/>
                </a:cubicBezTo>
                <a:cubicBezTo>
                  <a:pt x="1673780" y="230717"/>
                  <a:pt x="1800780" y="53975"/>
                  <a:pt x="1826180" y="0"/>
                </a:cubicBezTo>
              </a:path>
            </a:pathLst>
          </a:custGeom>
          <a:solidFill>
            <a:schemeClr val="accent6">
              <a:alpha val="43000"/>
            </a:schemeClr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Times"/>
              <a:ea typeface="ＭＳ Ｐゴシック" pitchFamily="-30" charset="-128"/>
              <a:cs typeface="+mn-cs"/>
            </a:endParaRPr>
          </a:p>
        </p:txBody>
      </p:sp>
      <p:sp>
        <p:nvSpPr>
          <p:cNvPr id="387" name="Flèche droite 386"/>
          <p:cNvSpPr>
            <a:spLocks noChangeArrowheads="1"/>
          </p:cNvSpPr>
          <p:nvPr/>
        </p:nvSpPr>
        <p:spPr bwMode="auto">
          <a:xfrm rot="-9753265">
            <a:off x="5795963" y="2979738"/>
            <a:ext cx="155575" cy="21113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alpha val="34901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388" name="ZoneTexte 387"/>
          <p:cNvSpPr txBox="1">
            <a:spLocks noChangeArrowheads="1"/>
          </p:cNvSpPr>
          <p:nvPr/>
        </p:nvSpPr>
        <p:spPr bwMode="auto">
          <a:xfrm>
            <a:off x="5727700" y="2960688"/>
            <a:ext cx="2301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latin typeface="Calibri" pitchFamily="34" charset="0"/>
                <a:sym typeface="Wingdings 2" pitchFamily="18" charset="2"/>
              </a:rPr>
              <a:t></a:t>
            </a:r>
            <a:endParaRPr lang="en-US" sz="1200">
              <a:latin typeface="Calibri" pitchFamily="34" charset="0"/>
            </a:endParaRPr>
          </a:p>
        </p:txBody>
      </p:sp>
      <p:sp>
        <p:nvSpPr>
          <p:cNvPr id="389" name="Forme libre 388"/>
          <p:cNvSpPr>
            <a:spLocks/>
          </p:cNvSpPr>
          <p:nvPr/>
        </p:nvSpPr>
        <p:spPr bwMode="auto">
          <a:xfrm>
            <a:off x="6718300" y="2767013"/>
            <a:ext cx="1463675" cy="1400175"/>
          </a:xfrm>
          <a:custGeom>
            <a:avLst/>
            <a:gdLst>
              <a:gd name="T0" fmla="*/ 1197802 w 1585383"/>
              <a:gd name="T1" fmla="*/ 927112 h 1401234"/>
              <a:gd name="T2" fmla="*/ 927921 w 1585383"/>
              <a:gd name="T3" fmla="*/ 1256564 h 1401234"/>
              <a:gd name="T4" fmla="*/ 668037 w 1585383"/>
              <a:gd name="T5" fmla="*/ 1395947 h 1401234"/>
              <a:gd name="T6" fmla="*/ 328187 w 1585383"/>
              <a:gd name="T7" fmla="*/ 1243893 h 1401234"/>
              <a:gd name="T8" fmla="*/ 108285 w 1585383"/>
              <a:gd name="T9" fmla="*/ 965125 h 1401234"/>
              <a:gd name="T10" fmla="*/ 38316 w 1585383"/>
              <a:gd name="T11" fmla="*/ 673687 h 1401234"/>
              <a:gd name="T12" fmla="*/ 338183 w 1585383"/>
              <a:gd name="T13" fmla="*/ 458276 h 1401234"/>
              <a:gd name="T14" fmla="*/ 728010 w 1585383"/>
              <a:gd name="T15" fmla="*/ 230195 h 1401234"/>
              <a:gd name="T16" fmla="*/ 987895 w 1585383"/>
              <a:gd name="T17" fmla="*/ 27454 h 1401234"/>
              <a:gd name="T18" fmla="*/ 1107842 w 1585383"/>
              <a:gd name="T19" fmla="*/ 394920 h 1401234"/>
              <a:gd name="T20" fmla="*/ 1227789 w 1585383"/>
              <a:gd name="T21" fmla="*/ 699030 h 1401234"/>
              <a:gd name="T22" fmla="*/ 1197802 w 1585383"/>
              <a:gd name="T23" fmla="*/ 927112 h 140123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585383"/>
              <a:gd name="T37" fmla="*/ 0 h 1401234"/>
              <a:gd name="T38" fmla="*/ 1585383 w 1585383"/>
              <a:gd name="T39" fmla="*/ 1401234 h 140123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585383" h="1401234">
                <a:moveTo>
                  <a:pt x="1521883" y="929217"/>
                </a:moveTo>
                <a:cubicBezTo>
                  <a:pt x="1458383" y="1022350"/>
                  <a:pt x="1358900" y="1193800"/>
                  <a:pt x="1178983" y="1259417"/>
                </a:cubicBezTo>
                <a:cubicBezTo>
                  <a:pt x="1066800" y="1327150"/>
                  <a:pt x="975783" y="1401234"/>
                  <a:pt x="848783" y="1399117"/>
                </a:cubicBezTo>
                <a:cubicBezTo>
                  <a:pt x="721783" y="1397000"/>
                  <a:pt x="535516" y="1318684"/>
                  <a:pt x="416983" y="1246717"/>
                </a:cubicBezTo>
                <a:cubicBezTo>
                  <a:pt x="298450" y="1174750"/>
                  <a:pt x="198966" y="1062567"/>
                  <a:pt x="137583" y="967317"/>
                </a:cubicBezTo>
                <a:cubicBezTo>
                  <a:pt x="76200" y="872067"/>
                  <a:pt x="0" y="759884"/>
                  <a:pt x="48683" y="675217"/>
                </a:cubicBezTo>
                <a:cubicBezTo>
                  <a:pt x="97366" y="590550"/>
                  <a:pt x="283633" y="533400"/>
                  <a:pt x="429683" y="459317"/>
                </a:cubicBezTo>
                <a:cubicBezTo>
                  <a:pt x="575733" y="385234"/>
                  <a:pt x="787400" y="302684"/>
                  <a:pt x="924983" y="230717"/>
                </a:cubicBezTo>
                <a:cubicBezTo>
                  <a:pt x="1062566" y="158750"/>
                  <a:pt x="1174750" y="0"/>
                  <a:pt x="1255183" y="27517"/>
                </a:cubicBezTo>
                <a:cubicBezTo>
                  <a:pt x="1335616" y="55034"/>
                  <a:pt x="1356783" y="283634"/>
                  <a:pt x="1407583" y="395817"/>
                </a:cubicBezTo>
                <a:cubicBezTo>
                  <a:pt x="1458383" y="508000"/>
                  <a:pt x="1540933" y="611717"/>
                  <a:pt x="1559983" y="700617"/>
                </a:cubicBezTo>
                <a:cubicBezTo>
                  <a:pt x="1579033" y="789517"/>
                  <a:pt x="1585383" y="836084"/>
                  <a:pt x="1521883" y="929217"/>
                </a:cubicBezTo>
                <a:close/>
              </a:path>
            </a:pathLst>
          </a:custGeom>
          <a:solidFill>
            <a:srgbClr val="FFFF00">
              <a:alpha val="56078"/>
            </a:srgbClr>
          </a:solidFill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0" name="ZoneTexte 389"/>
          <p:cNvSpPr txBox="1">
            <a:spLocks noChangeArrowheads="1"/>
          </p:cNvSpPr>
          <p:nvPr/>
        </p:nvSpPr>
        <p:spPr bwMode="auto">
          <a:xfrm>
            <a:off x="7335838" y="4305300"/>
            <a:ext cx="1641475" cy="9540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400" b="1">
                <a:latin typeface="Calibri" pitchFamily="34" charset="0"/>
              </a:rPr>
              <a:t>Berriasian /</a:t>
            </a:r>
          </a:p>
          <a:p>
            <a:pPr algn="ctr" eaLnBrk="0" hangingPunct="0"/>
            <a:r>
              <a:rPr lang="en-US" sz="1400" b="1">
                <a:latin typeface="Calibri" pitchFamily="34" charset="0"/>
              </a:rPr>
              <a:t>Valanginian </a:t>
            </a:r>
          </a:p>
          <a:p>
            <a:pPr algn="ctr" eaLnBrk="0" hangingPunct="0"/>
            <a:r>
              <a:rPr lang="en-US" sz="1400" b="1">
                <a:latin typeface="Calibri" pitchFamily="34" charset="0"/>
              </a:rPr>
              <a:t>“lowstand” delta </a:t>
            </a:r>
            <a:r>
              <a:rPr lang="en-US" sz="1400">
                <a:latin typeface="Calibri" pitchFamily="34" charset="0"/>
                <a:sym typeface="Wingdings 2" pitchFamily="18" charset="2"/>
              </a:rPr>
              <a:t></a:t>
            </a:r>
            <a:r>
              <a:rPr lang="en-US" sz="1400" b="1">
                <a:latin typeface="Calibri" pitchFamily="34" charset="0"/>
              </a:rPr>
              <a:t> </a:t>
            </a:r>
          </a:p>
          <a:p>
            <a:pPr algn="ctr" eaLnBrk="0" hangingPunct="0"/>
            <a:r>
              <a:rPr lang="en-US" sz="1400" b="1">
                <a:latin typeface="Calibri" pitchFamily="34" charset="0"/>
              </a:rPr>
              <a:t>K137-K147</a:t>
            </a:r>
          </a:p>
        </p:txBody>
      </p:sp>
      <p:sp>
        <p:nvSpPr>
          <p:cNvPr id="391" name="Flèche droite 390"/>
          <p:cNvSpPr>
            <a:spLocks noChangeArrowheads="1"/>
          </p:cNvSpPr>
          <p:nvPr/>
        </p:nvSpPr>
        <p:spPr bwMode="auto">
          <a:xfrm rot="5400000">
            <a:off x="7270750" y="3030538"/>
            <a:ext cx="488950" cy="304800"/>
          </a:xfrm>
          <a:prstGeom prst="rightArrow">
            <a:avLst>
              <a:gd name="adj1" fmla="val 50000"/>
              <a:gd name="adj2" fmla="val 50004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392" name="ZoneTexte 391"/>
          <p:cNvSpPr txBox="1">
            <a:spLocks noChangeArrowheads="1"/>
          </p:cNvSpPr>
          <p:nvPr/>
        </p:nvSpPr>
        <p:spPr bwMode="auto">
          <a:xfrm>
            <a:off x="7375525" y="3101975"/>
            <a:ext cx="322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alibri" pitchFamily="34" charset="0"/>
                <a:sym typeface="Wingdings 2" pitchFamily="18" charset="2"/>
              </a:rPr>
              <a:t></a:t>
            </a:r>
            <a:endParaRPr lang="en-US" sz="1200">
              <a:latin typeface="Calibri" pitchFamily="34" charset="0"/>
            </a:endParaRPr>
          </a:p>
        </p:txBody>
      </p:sp>
      <p:sp>
        <p:nvSpPr>
          <p:cNvPr id="393" name="ZoneTexte 392"/>
          <p:cNvSpPr txBox="1">
            <a:spLocks noChangeArrowheads="1"/>
          </p:cNvSpPr>
          <p:nvPr/>
        </p:nvSpPr>
        <p:spPr bwMode="auto">
          <a:xfrm rot="-1212155">
            <a:off x="6954838" y="3487738"/>
            <a:ext cx="13192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latin typeface="Calibri" pitchFamily="34" charset="0"/>
              </a:rPr>
              <a:t>Banquereau</a:t>
            </a:r>
          </a:p>
          <a:p>
            <a:pPr algn="ctr" eaLnBrk="0" hangingPunct="0"/>
            <a:r>
              <a:rPr lang="en-US" sz="1200" b="1">
                <a:latin typeface="Calibri" pitchFamily="34" charset="0"/>
              </a:rPr>
              <a:t>Detachment Zone</a:t>
            </a:r>
          </a:p>
        </p:txBody>
      </p:sp>
      <p:sp>
        <p:nvSpPr>
          <p:cNvPr id="394" name="Forme libre 393"/>
          <p:cNvSpPr>
            <a:spLocks/>
          </p:cNvSpPr>
          <p:nvPr/>
        </p:nvSpPr>
        <p:spPr bwMode="auto">
          <a:xfrm>
            <a:off x="5124450" y="2312988"/>
            <a:ext cx="3063875" cy="2462212"/>
          </a:xfrm>
          <a:custGeom>
            <a:avLst/>
            <a:gdLst>
              <a:gd name="T0" fmla="*/ 45724 w 3318677"/>
              <a:gd name="T1" fmla="*/ 1764221 h 2462044"/>
              <a:gd name="T2" fmla="*/ 26235 w 3318677"/>
              <a:gd name="T3" fmla="*/ 1619412 h 2462044"/>
              <a:gd name="T4" fmla="*/ 203137 w 3318677"/>
              <a:gd name="T5" fmla="*/ 1396481 h 2462044"/>
              <a:gd name="T6" fmla="*/ 393030 w 3318677"/>
              <a:gd name="T7" fmla="*/ 1054691 h 2462044"/>
              <a:gd name="T8" fmla="*/ 526955 w 3318677"/>
              <a:gd name="T9" fmla="*/ 887743 h 2462044"/>
              <a:gd name="T10" fmla="*/ 739337 w 3318677"/>
              <a:gd name="T11" fmla="*/ 707183 h 2462044"/>
              <a:gd name="T12" fmla="*/ 745831 w 3318677"/>
              <a:gd name="T13" fmla="*/ 563827 h 2462044"/>
              <a:gd name="T14" fmla="*/ 634609 w 3318677"/>
              <a:gd name="T15" fmla="*/ 541146 h 2462044"/>
              <a:gd name="T16" fmla="*/ 667876 w 3318677"/>
              <a:gd name="T17" fmla="*/ 372382 h 2462044"/>
              <a:gd name="T18" fmla="*/ 710710 w 3318677"/>
              <a:gd name="T19" fmla="*/ 314313 h 2462044"/>
              <a:gd name="T20" fmla="*/ 830643 w 3318677"/>
              <a:gd name="T21" fmla="*/ 303427 h 2462044"/>
              <a:gd name="T22" fmla="*/ 957931 w 3318677"/>
              <a:gd name="T23" fmla="*/ 201621 h 2462044"/>
              <a:gd name="T24" fmla="*/ 1139042 w 3318677"/>
              <a:gd name="T25" fmla="*/ 225758 h 2462044"/>
              <a:gd name="T26" fmla="*/ 1311517 w 3318677"/>
              <a:gd name="T27" fmla="*/ 268217 h 2462044"/>
              <a:gd name="T28" fmla="*/ 1551453 w 3318677"/>
              <a:gd name="T29" fmla="*/ 285094 h 2462044"/>
              <a:gd name="T30" fmla="*/ 1762762 w 3318677"/>
              <a:gd name="T31" fmla="*/ 281193 h 2462044"/>
              <a:gd name="T32" fmla="*/ 1967435 w 3318677"/>
              <a:gd name="T33" fmla="*/ 284371 h 2462044"/>
              <a:gd name="T34" fmla="*/ 2205587 w 3318677"/>
              <a:gd name="T35" fmla="*/ 230838 h 2462044"/>
              <a:gd name="T36" fmla="*/ 2552534 w 3318677"/>
              <a:gd name="T37" fmla="*/ 2192 h 2462044"/>
              <a:gd name="T38" fmla="*/ 2560387 w 3318677"/>
              <a:gd name="T39" fmla="*/ 217682 h 2462044"/>
              <a:gd name="T40" fmla="*/ 2369422 w 3318677"/>
              <a:gd name="T41" fmla="*/ 373288 h 2462044"/>
              <a:gd name="T42" fmla="*/ 2142051 w 3318677"/>
              <a:gd name="T43" fmla="*/ 686619 h 2462044"/>
              <a:gd name="T44" fmla="*/ 1954491 w 3318677"/>
              <a:gd name="T45" fmla="*/ 1022814 h 2462044"/>
              <a:gd name="T46" fmla="*/ 1690970 w 3318677"/>
              <a:gd name="T47" fmla="*/ 1340801 h 2462044"/>
              <a:gd name="T48" fmla="*/ 1585363 w 3318677"/>
              <a:gd name="T49" fmla="*/ 1577493 h 2462044"/>
              <a:gd name="T50" fmla="*/ 1597356 w 3318677"/>
              <a:gd name="T51" fmla="*/ 1756603 h 2462044"/>
              <a:gd name="T52" fmla="*/ 1514903 w 3318677"/>
              <a:gd name="T53" fmla="*/ 2010017 h 2462044"/>
              <a:gd name="T54" fmla="*/ 1453438 w 3318677"/>
              <a:gd name="T55" fmla="*/ 2118625 h 2462044"/>
              <a:gd name="T56" fmla="*/ 1275037 w 3318677"/>
              <a:gd name="T57" fmla="*/ 2232946 h 2462044"/>
              <a:gd name="T58" fmla="*/ 1006688 w 3318677"/>
              <a:gd name="T59" fmla="*/ 2431108 h 2462044"/>
              <a:gd name="T60" fmla="*/ 817792 w 3318677"/>
              <a:gd name="T61" fmla="*/ 2421579 h 2462044"/>
              <a:gd name="T62" fmla="*/ 690364 w 3318677"/>
              <a:gd name="T63" fmla="*/ 2398718 h 2462044"/>
              <a:gd name="T64" fmla="*/ 562934 w 3318677"/>
              <a:gd name="T65" fmla="*/ 2347272 h 2462044"/>
              <a:gd name="T66" fmla="*/ 451998 w 3318677"/>
              <a:gd name="T67" fmla="*/ 2263433 h 2462044"/>
              <a:gd name="T68" fmla="*/ 213631 w 3318677"/>
              <a:gd name="T69" fmla="*/ 2051936 h 2462044"/>
              <a:gd name="T70" fmla="*/ 104192 w 3318677"/>
              <a:gd name="T71" fmla="*/ 1897599 h 2462044"/>
              <a:gd name="T72" fmla="*/ 45724 w 3318677"/>
              <a:gd name="T73" fmla="*/ 1764221 h 246204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3318677"/>
              <a:gd name="T112" fmla="*/ 0 h 2462044"/>
              <a:gd name="T113" fmla="*/ 3318677 w 3318677"/>
              <a:gd name="T114" fmla="*/ 2462044 h 246204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3318677" h="2462044">
                <a:moveTo>
                  <a:pt x="58103" y="1763861"/>
                </a:moveTo>
                <a:cubicBezTo>
                  <a:pt x="9525" y="1709569"/>
                  <a:pt x="0" y="1680359"/>
                  <a:pt x="33337" y="1619082"/>
                </a:cubicBezTo>
                <a:cubicBezTo>
                  <a:pt x="66674" y="1557805"/>
                  <a:pt x="180446" y="1490297"/>
                  <a:pt x="258128" y="1396196"/>
                </a:cubicBezTo>
                <a:cubicBezTo>
                  <a:pt x="335810" y="1302095"/>
                  <a:pt x="430848" y="1139247"/>
                  <a:pt x="499428" y="1054475"/>
                </a:cubicBezTo>
                <a:cubicBezTo>
                  <a:pt x="568008" y="969703"/>
                  <a:pt x="596265" y="945469"/>
                  <a:pt x="669607" y="887563"/>
                </a:cubicBezTo>
                <a:cubicBezTo>
                  <a:pt x="742949" y="829657"/>
                  <a:pt x="893128" y="761014"/>
                  <a:pt x="939483" y="707039"/>
                </a:cubicBezTo>
                <a:cubicBezTo>
                  <a:pt x="985838" y="653064"/>
                  <a:pt x="969917" y="591380"/>
                  <a:pt x="947737" y="563713"/>
                </a:cubicBezTo>
                <a:cubicBezTo>
                  <a:pt x="925557" y="536046"/>
                  <a:pt x="822915" y="572936"/>
                  <a:pt x="806405" y="541035"/>
                </a:cubicBezTo>
                <a:cubicBezTo>
                  <a:pt x="789895" y="509134"/>
                  <a:pt x="832561" y="410104"/>
                  <a:pt x="848678" y="372307"/>
                </a:cubicBezTo>
                <a:cubicBezTo>
                  <a:pt x="864795" y="334510"/>
                  <a:pt x="868635" y="325741"/>
                  <a:pt x="903107" y="314250"/>
                </a:cubicBezTo>
                <a:cubicBezTo>
                  <a:pt x="937579" y="302759"/>
                  <a:pt x="1003150" y="322142"/>
                  <a:pt x="1055507" y="303364"/>
                </a:cubicBezTo>
                <a:cubicBezTo>
                  <a:pt x="1107864" y="284586"/>
                  <a:pt x="1151937" y="214521"/>
                  <a:pt x="1217251" y="201579"/>
                </a:cubicBezTo>
                <a:cubicBezTo>
                  <a:pt x="1282565" y="188637"/>
                  <a:pt x="1372508" y="214616"/>
                  <a:pt x="1447392" y="225713"/>
                </a:cubicBezTo>
                <a:cubicBezTo>
                  <a:pt x="1522276" y="236810"/>
                  <a:pt x="1579215" y="258276"/>
                  <a:pt x="1666558" y="268163"/>
                </a:cubicBezTo>
                <a:cubicBezTo>
                  <a:pt x="1753901" y="278050"/>
                  <a:pt x="1875882" y="282875"/>
                  <a:pt x="1971449" y="285037"/>
                </a:cubicBezTo>
                <a:cubicBezTo>
                  <a:pt x="2067016" y="287199"/>
                  <a:pt x="2147419" y="301577"/>
                  <a:pt x="2239963" y="281136"/>
                </a:cubicBezTo>
                <a:lnTo>
                  <a:pt x="2500041" y="284314"/>
                </a:lnTo>
                <a:cubicBezTo>
                  <a:pt x="2595094" y="261953"/>
                  <a:pt x="2678748" y="277810"/>
                  <a:pt x="2802664" y="230790"/>
                </a:cubicBezTo>
                <a:cubicBezTo>
                  <a:pt x="2926580" y="183770"/>
                  <a:pt x="3168393" y="4384"/>
                  <a:pt x="3243535" y="2192"/>
                </a:cubicBezTo>
                <a:cubicBezTo>
                  <a:pt x="3318677" y="0"/>
                  <a:pt x="3292295" y="155800"/>
                  <a:pt x="3253514" y="217637"/>
                </a:cubicBezTo>
                <a:cubicBezTo>
                  <a:pt x="3214734" y="279474"/>
                  <a:pt x="3099450" y="295073"/>
                  <a:pt x="3010852" y="373213"/>
                </a:cubicBezTo>
                <a:cubicBezTo>
                  <a:pt x="2922254" y="451353"/>
                  <a:pt x="2809805" y="578246"/>
                  <a:pt x="2721928" y="686478"/>
                </a:cubicBezTo>
                <a:cubicBezTo>
                  <a:pt x="2634051" y="794710"/>
                  <a:pt x="2579124" y="913596"/>
                  <a:pt x="2483592" y="1022604"/>
                </a:cubicBezTo>
                <a:cubicBezTo>
                  <a:pt x="2388060" y="1131612"/>
                  <a:pt x="2226910" y="1248100"/>
                  <a:pt x="2148734" y="1340528"/>
                </a:cubicBezTo>
                <a:cubicBezTo>
                  <a:pt x="2070558" y="1432956"/>
                  <a:pt x="2034364" y="1507886"/>
                  <a:pt x="2014538" y="1577172"/>
                </a:cubicBezTo>
                <a:cubicBezTo>
                  <a:pt x="1994712" y="1646458"/>
                  <a:pt x="2044699" y="1684171"/>
                  <a:pt x="2029777" y="1756243"/>
                </a:cubicBezTo>
                <a:cubicBezTo>
                  <a:pt x="2014855" y="1828315"/>
                  <a:pt x="1955483" y="1949281"/>
                  <a:pt x="1925003" y="2009606"/>
                </a:cubicBezTo>
                <a:cubicBezTo>
                  <a:pt x="1894523" y="2069931"/>
                  <a:pt x="1897698" y="2081045"/>
                  <a:pt x="1846898" y="2118192"/>
                </a:cubicBezTo>
                <a:cubicBezTo>
                  <a:pt x="1796098" y="2155340"/>
                  <a:pt x="1714818" y="2180421"/>
                  <a:pt x="1620203" y="2232491"/>
                </a:cubicBezTo>
                <a:cubicBezTo>
                  <a:pt x="1525588" y="2284561"/>
                  <a:pt x="1376046" y="2399178"/>
                  <a:pt x="1279208" y="2430611"/>
                </a:cubicBezTo>
                <a:cubicBezTo>
                  <a:pt x="1182370" y="2462044"/>
                  <a:pt x="1106171" y="2426484"/>
                  <a:pt x="1039178" y="2421086"/>
                </a:cubicBezTo>
                <a:cubicBezTo>
                  <a:pt x="972186" y="2415689"/>
                  <a:pt x="931228" y="2410608"/>
                  <a:pt x="877253" y="2398226"/>
                </a:cubicBezTo>
                <a:cubicBezTo>
                  <a:pt x="823278" y="2385844"/>
                  <a:pt x="765810" y="2369335"/>
                  <a:pt x="715327" y="2346792"/>
                </a:cubicBezTo>
                <a:cubicBezTo>
                  <a:pt x="664844" y="2324249"/>
                  <a:pt x="648335" y="2312184"/>
                  <a:pt x="574358" y="2262971"/>
                </a:cubicBezTo>
                <a:cubicBezTo>
                  <a:pt x="500381" y="2213758"/>
                  <a:pt x="345123" y="2112476"/>
                  <a:pt x="271463" y="2051516"/>
                </a:cubicBezTo>
                <a:cubicBezTo>
                  <a:pt x="197803" y="1990556"/>
                  <a:pt x="167958" y="1945154"/>
                  <a:pt x="132398" y="1897212"/>
                </a:cubicBezTo>
                <a:cubicBezTo>
                  <a:pt x="96838" y="1849270"/>
                  <a:pt x="84773" y="1803231"/>
                  <a:pt x="58103" y="1763861"/>
                </a:cubicBezTo>
                <a:close/>
              </a:path>
            </a:pathLst>
          </a:custGeom>
          <a:solidFill>
            <a:srgbClr val="FF6600">
              <a:alpha val="70195"/>
            </a:srgbClr>
          </a:solidFill>
          <a:ln w="57150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5" name="ZoneTexte 394"/>
          <p:cNvSpPr txBox="1">
            <a:spLocks noChangeArrowheads="1"/>
          </p:cNvSpPr>
          <p:nvPr/>
        </p:nvSpPr>
        <p:spPr bwMode="auto">
          <a:xfrm>
            <a:off x="5708650" y="4937125"/>
            <a:ext cx="1416050" cy="738188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latin typeface="Calibri" pitchFamily="34" charset="0"/>
              </a:rPr>
              <a:t>Early Cretaceous</a:t>
            </a:r>
          </a:p>
          <a:p>
            <a:pPr algn="ctr" eaLnBrk="0" hangingPunct="0"/>
            <a:r>
              <a:rPr lang="en-US" sz="1400" b="1">
                <a:latin typeface="Calibri" pitchFamily="34" charset="0"/>
              </a:rPr>
              <a:t>Delta </a:t>
            </a:r>
            <a:r>
              <a:rPr lang="en-US" sz="1400">
                <a:latin typeface="Calibri" pitchFamily="34" charset="0"/>
                <a:sym typeface="Wingdings 2" pitchFamily="18" charset="2"/>
              </a:rPr>
              <a:t></a:t>
            </a:r>
            <a:r>
              <a:rPr lang="en-US" sz="1400" b="1">
                <a:latin typeface="Calibri" pitchFamily="34" charset="0"/>
              </a:rPr>
              <a:t> </a:t>
            </a:r>
          </a:p>
          <a:p>
            <a:pPr algn="ctr" eaLnBrk="0" hangingPunct="0"/>
            <a:r>
              <a:rPr lang="en-US" sz="1400" b="1">
                <a:latin typeface="Calibri" pitchFamily="34" charset="0"/>
              </a:rPr>
              <a:t>K94 – K137</a:t>
            </a:r>
          </a:p>
        </p:txBody>
      </p:sp>
      <p:sp>
        <p:nvSpPr>
          <p:cNvPr id="396" name="Forme libre 395"/>
          <p:cNvSpPr>
            <a:spLocks/>
          </p:cNvSpPr>
          <p:nvPr/>
        </p:nvSpPr>
        <p:spPr bwMode="auto">
          <a:xfrm>
            <a:off x="5513388" y="3448050"/>
            <a:ext cx="1344612" cy="333375"/>
          </a:xfrm>
          <a:custGeom>
            <a:avLst/>
            <a:gdLst>
              <a:gd name="T0" fmla="*/ 1145184 w 1457325"/>
              <a:gd name="T1" fmla="*/ 0 h 333375"/>
              <a:gd name="T2" fmla="*/ 935608 w 1457325"/>
              <a:gd name="T3" fmla="*/ 171450 h 333375"/>
              <a:gd name="T4" fmla="*/ 651183 w 1457325"/>
              <a:gd name="T5" fmla="*/ 314325 h 333375"/>
              <a:gd name="T6" fmla="*/ 434122 w 1457325"/>
              <a:gd name="T7" fmla="*/ 285750 h 333375"/>
              <a:gd name="T8" fmla="*/ 119758 w 1457325"/>
              <a:gd name="T9" fmla="*/ 257175 h 333375"/>
              <a:gd name="T10" fmla="*/ 0 w 1457325"/>
              <a:gd name="T11" fmla="*/ 238125 h 3333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7325"/>
              <a:gd name="T19" fmla="*/ 0 h 333375"/>
              <a:gd name="T20" fmla="*/ 1457325 w 1457325"/>
              <a:gd name="T21" fmla="*/ 333375 h 3333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7325" h="333375">
                <a:moveTo>
                  <a:pt x="1457325" y="0"/>
                </a:moveTo>
                <a:cubicBezTo>
                  <a:pt x="1376362" y="59531"/>
                  <a:pt x="1295400" y="119063"/>
                  <a:pt x="1190625" y="171450"/>
                </a:cubicBezTo>
                <a:cubicBezTo>
                  <a:pt x="1085850" y="223837"/>
                  <a:pt x="935038" y="295275"/>
                  <a:pt x="828675" y="314325"/>
                </a:cubicBezTo>
                <a:cubicBezTo>
                  <a:pt x="722312" y="333375"/>
                  <a:pt x="665163" y="295275"/>
                  <a:pt x="552450" y="285750"/>
                </a:cubicBezTo>
                <a:cubicBezTo>
                  <a:pt x="439738" y="276225"/>
                  <a:pt x="244475" y="265112"/>
                  <a:pt x="152400" y="257175"/>
                </a:cubicBezTo>
                <a:cubicBezTo>
                  <a:pt x="60325" y="249238"/>
                  <a:pt x="30162" y="243681"/>
                  <a:pt x="0" y="238125"/>
                </a:cubicBezTo>
              </a:path>
            </a:pathLst>
          </a:custGeom>
          <a:noFill/>
          <a:ln w="38100" cap="flat" cmpd="dbl" algn="ctr">
            <a:solidFill>
              <a:srgbClr val="002060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7" name="Flèche vers le bas 396"/>
          <p:cNvSpPr>
            <a:spLocks noChangeArrowheads="1"/>
          </p:cNvSpPr>
          <p:nvPr/>
        </p:nvSpPr>
        <p:spPr bwMode="auto">
          <a:xfrm rot="656866">
            <a:off x="6511925" y="2870200"/>
            <a:ext cx="268288" cy="511175"/>
          </a:xfrm>
          <a:prstGeom prst="downArrow">
            <a:avLst>
              <a:gd name="adj1" fmla="val 50000"/>
              <a:gd name="adj2" fmla="val 49918"/>
            </a:avLst>
          </a:prstGeom>
          <a:solidFill>
            <a:srgbClr val="FF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398" name="ZoneTexte 397"/>
          <p:cNvSpPr txBox="1">
            <a:spLocks noChangeArrowheads="1"/>
          </p:cNvSpPr>
          <p:nvPr/>
        </p:nvSpPr>
        <p:spPr bwMode="auto">
          <a:xfrm>
            <a:off x="6491288" y="3036888"/>
            <a:ext cx="3222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alibri" pitchFamily="34" charset="0"/>
                <a:sym typeface="Wingdings 2" pitchFamily="18" charset="2"/>
              </a:rPr>
              <a:t></a:t>
            </a:r>
            <a:endParaRPr lang="en-US" sz="1200">
              <a:latin typeface="Calibri" pitchFamily="34" charset="0"/>
            </a:endParaRPr>
          </a:p>
        </p:txBody>
      </p:sp>
      <p:sp>
        <p:nvSpPr>
          <p:cNvPr id="399" name="Flèche droite 398"/>
          <p:cNvSpPr>
            <a:spLocks noChangeArrowheads="1"/>
          </p:cNvSpPr>
          <p:nvPr/>
        </p:nvSpPr>
        <p:spPr bwMode="auto">
          <a:xfrm rot="3538529">
            <a:off x="7508081" y="2826544"/>
            <a:ext cx="176213" cy="117475"/>
          </a:xfrm>
          <a:prstGeom prst="rightArrow">
            <a:avLst>
              <a:gd name="adj1" fmla="val 50000"/>
              <a:gd name="adj2" fmla="val 50042"/>
            </a:avLst>
          </a:prstGeom>
          <a:solidFill>
            <a:srgbClr val="C1E987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00" name="Flèche droite 399"/>
          <p:cNvSpPr>
            <a:spLocks noChangeArrowheads="1"/>
          </p:cNvSpPr>
          <p:nvPr/>
        </p:nvSpPr>
        <p:spPr bwMode="auto">
          <a:xfrm rot="3538529">
            <a:off x="6488906" y="3423444"/>
            <a:ext cx="176213" cy="117475"/>
          </a:xfrm>
          <a:prstGeom prst="rightArrow">
            <a:avLst>
              <a:gd name="adj1" fmla="val 50000"/>
              <a:gd name="adj2" fmla="val 50042"/>
            </a:avLst>
          </a:prstGeom>
          <a:solidFill>
            <a:srgbClr val="C1E987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01" name="Forme libre 400"/>
          <p:cNvSpPr>
            <a:spLocks/>
          </p:cNvSpPr>
          <p:nvPr/>
        </p:nvSpPr>
        <p:spPr bwMode="auto">
          <a:xfrm>
            <a:off x="6353175" y="2803525"/>
            <a:ext cx="1403350" cy="825500"/>
          </a:xfrm>
          <a:custGeom>
            <a:avLst/>
            <a:gdLst>
              <a:gd name="T0" fmla="*/ 1196154 w 1520306"/>
              <a:gd name="T1" fmla="*/ 0 h 824807"/>
              <a:gd name="T2" fmla="*/ 1064257 w 1520306"/>
              <a:gd name="T3" fmla="*/ 147692 h 824807"/>
              <a:gd name="T4" fmla="*/ 780479 w 1520306"/>
              <a:gd name="T5" fmla="*/ 346312 h 824807"/>
              <a:gd name="T6" fmla="*/ 632595 w 1520306"/>
              <a:gd name="T7" fmla="*/ 453260 h 824807"/>
              <a:gd name="T8" fmla="*/ 448740 w 1520306"/>
              <a:gd name="T9" fmla="*/ 519467 h 824807"/>
              <a:gd name="T10" fmla="*/ 292862 w 1520306"/>
              <a:gd name="T11" fmla="*/ 641695 h 824807"/>
              <a:gd name="T12" fmla="*/ 213650 w 1520306"/>
              <a:gd name="T13" fmla="*/ 713456 h 824807"/>
              <a:gd name="T14" fmla="*/ 124630 w 1520306"/>
              <a:gd name="T15" fmla="*/ 770867 h 824807"/>
              <a:gd name="T16" fmla="*/ 0 w 1520306"/>
              <a:gd name="T17" fmla="*/ 826888 h 8248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20306"/>
              <a:gd name="T28" fmla="*/ 0 h 824807"/>
              <a:gd name="T29" fmla="*/ 1520306 w 1520306"/>
              <a:gd name="T30" fmla="*/ 824807 h 82480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20306" h="824807">
                <a:moveTo>
                  <a:pt x="1520306" y="0"/>
                </a:moveTo>
                <a:cubicBezTo>
                  <a:pt x="1480512" y="44873"/>
                  <a:pt x="1440719" y="89747"/>
                  <a:pt x="1352666" y="147320"/>
                </a:cubicBezTo>
                <a:cubicBezTo>
                  <a:pt x="1264613" y="204893"/>
                  <a:pt x="1083426" y="294640"/>
                  <a:pt x="991986" y="345440"/>
                </a:cubicBezTo>
                <a:cubicBezTo>
                  <a:pt x="900546" y="396240"/>
                  <a:pt x="874299" y="423333"/>
                  <a:pt x="804026" y="452120"/>
                </a:cubicBezTo>
                <a:cubicBezTo>
                  <a:pt x="733753" y="480907"/>
                  <a:pt x="642312" y="486833"/>
                  <a:pt x="570346" y="518160"/>
                </a:cubicBezTo>
                <a:cubicBezTo>
                  <a:pt x="498380" y="549487"/>
                  <a:pt x="422025" y="607830"/>
                  <a:pt x="372226" y="640080"/>
                </a:cubicBezTo>
                <a:cubicBezTo>
                  <a:pt x="322427" y="672330"/>
                  <a:pt x="307186" y="690187"/>
                  <a:pt x="271549" y="711661"/>
                </a:cubicBezTo>
                <a:cubicBezTo>
                  <a:pt x="235912" y="733135"/>
                  <a:pt x="262544" y="735060"/>
                  <a:pt x="158404" y="768927"/>
                </a:cubicBezTo>
                <a:lnTo>
                  <a:pt x="0" y="824807"/>
                </a:lnTo>
              </a:path>
            </a:pathLst>
          </a:custGeom>
          <a:noFill/>
          <a:ln w="28575" cap="flat" cmpd="sng" algn="ctr">
            <a:solidFill>
              <a:srgbClr val="C1E987"/>
            </a:solidFill>
            <a:prstDash val="sysDash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2" name="Forme libre 401"/>
          <p:cNvSpPr>
            <a:spLocks/>
          </p:cNvSpPr>
          <p:nvPr/>
        </p:nvSpPr>
        <p:spPr bwMode="auto">
          <a:xfrm>
            <a:off x="5019675" y="3738563"/>
            <a:ext cx="695325" cy="409575"/>
          </a:xfrm>
          <a:custGeom>
            <a:avLst/>
            <a:gdLst>
              <a:gd name="T0" fmla="*/ 8107 w 753269"/>
              <a:gd name="T1" fmla="*/ 409575 h 409575"/>
              <a:gd name="T2" fmla="*/ 8106 w 753269"/>
              <a:gd name="T3" fmla="*/ 314325 h 409575"/>
              <a:gd name="T4" fmla="*/ 56752 w 753269"/>
              <a:gd name="T5" fmla="*/ 209550 h 409575"/>
              <a:gd name="T6" fmla="*/ 124106 w 753269"/>
              <a:gd name="T7" fmla="*/ 119062 h 409575"/>
              <a:gd name="T8" fmla="*/ 225136 w 753269"/>
              <a:gd name="T9" fmla="*/ 80962 h 409575"/>
              <a:gd name="T10" fmla="*/ 341135 w 753269"/>
              <a:gd name="T11" fmla="*/ 19050 h 409575"/>
              <a:gd name="T12" fmla="*/ 457132 w 753269"/>
              <a:gd name="T13" fmla="*/ 9525 h 409575"/>
              <a:gd name="T14" fmla="*/ 535713 w 753269"/>
              <a:gd name="T15" fmla="*/ 4762 h 409575"/>
              <a:gd name="T16" fmla="*/ 576873 w 753269"/>
              <a:gd name="T17" fmla="*/ 38100 h 409575"/>
              <a:gd name="T18" fmla="*/ 591842 w 753269"/>
              <a:gd name="T19" fmla="*/ 190500 h 4095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53269"/>
              <a:gd name="T31" fmla="*/ 0 h 409575"/>
              <a:gd name="T32" fmla="*/ 753269 w 753269"/>
              <a:gd name="T33" fmla="*/ 409575 h 40957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53269" h="409575">
                <a:moveTo>
                  <a:pt x="10319" y="409575"/>
                </a:moveTo>
                <a:cubicBezTo>
                  <a:pt x="10319" y="407988"/>
                  <a:pt x="0" y="347662"/>
                  <a:pt x="10318" y="314325"/>
                </a:cubicBezTo>
                <a:cubicBezTo>
                  <a:pt x="20636" y="280988"/>
                  <a:pt x="47624" y="242094"/>
                  <a:pt x="72230" y="209550"/>
                </a:cubicBezTo>
                <a:cubicBezTo>
                  <a:pt x="96836" y="177006"/>
                  <a:pt x="122237" y="140493"/>
                  <a:pt x="157956" y="119062"/>
                </a:cubicBezTo>
                <a:cubicBezTo>
                  <a:pt x="193675" y="97631"/>
                  <a:pt x="240506" y="97631"/>
                  <a:pt x="286543" y="80962"/>
                </a:cubicBezTo>
                <a:cubicBezTo>
                  <a:pt x="332581" y="64293"/>
                  <a:pt x="384969" y="30956"/>
                  <a:pt x="434181" y="19050"/>
                </a:cubicBezTo>
                <a:cubicBezTo>
                  <a:pt x="483394" y="7144"/>
                  <a:pt x="540543" y="11906"/>
                  <a:pt x="581818" y="9525"/>
                </a:cubicBezTo>
                <a:cubicBezTo>
                  <a:pt x="623093" y="7144"/>
                  <a:pt x="656431" y="0"/>
                  <a:pt x="681831" y="4762"/>
                </a:cubicBezTo>
                <a:cubicBezTo>
                  <a:pt x="707231" y="9524"/>
                  <a:pt x="722312" y="7144"/>
                  <a:pt x="734218" y="38100"/>
                </a:cubicBezTo>
                <a:cubicBezTo>
                  <a:pt x="746124" y="69056"/>
                  <a:pt x="746125" y="169069"/>
                  <a:pt x="753269" y="190500"/>
                </a:cubicBez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3" name="Forme libre 402"/>
          <p:cNvSpPr>
            <a:spLocks/>
          </p:cNvSpPr>
          <p:nvPr/>
        </p:nvSpPr>
        <p:spPr bwMode="auto">
          <a:xfrm>
            <a:off x="5891213" y="3468688"/>
            <a:ext cx="892175" cy="388937"/>
          </a:xfrm>
          <a:custGeom>
            <a:avLst/>
            <a:gdLst>
              <a:gd name="T0" fmla="*/ 41702 w 967581"/>
              <a:gd name="T1" fmla="*/ 387354 h 389731"/>
              <a:gd name="T2" fmla="*/ 11826 w 967581"/>
              <a:gd name="T3" fmla="*/ 221684 h 389731"/>
              <a:gd name="T4" fmla="*/ 112659 w 967581"/>
              <a:gd name="T5" fmla="*/ 145948 h 389731"/>
              <a:gd name="T6" fmla="*/ 127598 w 967581"/>
              <a:gd name="T7" fmla="*/ 74946 h 389731"/>
              <a:gd name="T8" fmla="*/ 220963 w 967581"/>
              <a:gd name="T9" fmla="*/ 41812 h 389731"/>
              <a:gd name="T10" fmla="*/ 321796 w 967581"/>
              <a:gd name="T11" fmla="*/ 22878 h 389731"/>
              <a:gd name="T12" fmla="*/ 400222 w 967581"/>
              <a:gd name="T13" fmla="*/ 41812 h 389731"/>
              <a:gd name="T14" fmla="*/ 501057 w 967581"/>
              <a:gd name="T15" fmla="*/ 51279 h 389731"/>
              <a:gd name="T16" fmla="*/ 583218 w 967581"/>
              <a:gd name="T17" fmla="*/ 22878 h 389731"/>
              <a:gd name="T18" fmla="*/ 642971 w 967581"/>
              <a:gd name="T19" fmla="*/ 8677 h 389731"/>
              <a:gd name="T20" fmla="*/ 758744 w 967581"/>
              <a:gd name="T21" fmla="*/ 74946 h 38973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67581"/>
              <a:gd name="T34" fmla="*/ 0 h 389731"/>
              <a:gd name="T35" fmla="*/ 967581 w 967581"/>
              <a:gd name="T36" fmla="*/ 389731 h 38973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67581" h="389731">
                <a:moveTo>
                  <a:pt x="53181" y="389731"/>
                </a:moveTo>
                <a:cubicBezTo>
                  <a:pt x="46434" y="350440"/>
                  <a:pt x="0" y="263525"/>
                  <a:pt x="15081" y="223044"/>
                </a:cubicBezTo>
                <a:cubicBezTo>
                  <a:pt x="30162" y="182563"/>
                  <a:pt x="119062" y="171450"/>
                  <a:pt x="143668" y="146844"/>
                </a:cubicBezTo>
                <a:cubicBezTo>
                  <a:pt x="168274" y="122238"/>
                  <a:pt x="139699" y="92869"/>
                  <a:pt x="162718" y="75406"/>
                </a:cubicBezTo>
                <a:cubicBezTo>
                  <a:pt x="185737" y="57943"/>
                  <a:pt x="240506" y="50800"/>
                  <a:pt x="281781" y="42069"/>
                </a:cubicBezTo>
                <a:cubicBezTo>
                  <a:pt x="323056" y="33338"/>
                  <a:pt x="372268" y="23019"/>
                  <a:pt x="410368" y="23019"/>
                </a:cubicBezTo>
                <a:cubicBezTo>
                  <a:pt x="448468" y="23019"/>
                  <a:pt x="472281" y="37307"/>
                  <a:pt x="510381" y="42069"/>
                </a:cubicBezTo>
                <a:cubicBezTo>
                  <a:pt x="548481" y="46832"/>
                  <a:pt x="600074" y="54769"/>
                  <a:pt x="638968" y="51594"/>
                </a:cubicBezTo>
                <a:cubicBezTo>
                  <a:pt x="677862" y="48419"/>
                  <a:pt x="713581" y="30163"/>
                  <a:pt x="743743" y="23019"/>
                </a:cubicBezTo>
                <a:cubicBezTo>
                  <a:pt x="773905" y="15875"/>
                  <a:pt x="782637" y="0"/>
                  <a:pt x="819943" y="8731"/>
                </a:cubicBezTo>
                <a:cubicBezTo>
                  <a:pt x="857249" y="17462"/>
                  <a:pt x="912415" y="46434"/>
                  <a:pt x="967581" y="75406"/>
                </a:cubicBez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4" name="ZoneTexte 403"/>
          <p:cNvSpPr txBox="1">
            <a:spLocks noChangeArrowheads="1"/>
          </p:cNvSpPr>
          <p:nvPr/>
        </p:nvSpPr>
        <p:spPr bwMode="auto">
          <a:xfrm>
            <a:off x="4337050" y="2027238"/>
            <a:ext cx="1376363" cy="739775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400" b="1">
                <a:latin typeface="Calibri" pitchFamily="34" charset="0"/>
              </a:rPr>
              <a:t>Late Albian Growth fault systems </a:t>
            </a:r>
            <a:r>
              <a:rPr lang="en-US" sz="1400" b="1">
                <a:solidFill>
                  <a:schemeClr val="bg1"/>
                </a:solidFill>
                <a:latin typeface="Calibri" pitchFamily="34" charset="0"/>
                <a:sym typeface="Wingdings 2" pitchFamily="18" charset="2"/>
              </a:rPr>
              <a:t></a:t>
            </a:r>
            <a:endParaRPr lang="en-US" sz="14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05" name="Forme libre 404"/>
          <p:cNvSpPr>
            <a:spLocks/>
          </p:cNvSpPr>
          <p:nvPr/>
        </p:nvSpPr>
        <p:spPr bwMode="auto">
          <a:xfrm>
            <a:off x="5710238" y="3821113"/>
            <a:ext cx="238125" cy="117475"/>
          </a:xfrm>
          <a:custGeom>
            <a:avLst/>
            <a:gdLst>
              <a:gd name="T0" fmla="*/ 0 w 257175"/>
              <a:gd name="T1" fmla="*/ 117473 h 117476"/>
              <a:gd name="T2" fmla="*/ 26383 w 257175"/>
              <a:gd name="T3" fmla="*/ 55563 h 117476"/>
              <a:gd name="T4" fmla="*/ 97994 w 257175"/>
              <a:gd name="T5" fmla="*/ 7938 h 117476"/>
              <a:gd name="T6" fmla="*/ 158297 w 257175"/>
              <a:gd name="T7" fmla="*/ 7938 h 117476"/>
              <a:gd name="T8" fmla="*/ 203525 w 257175"/>
              <a:gd name="T9" fmla="*/ 46038 h 1174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7175"/>
              <a:gd name="T16" fmla="*/ 0 h 117476"/>
              <a:gd name="T17" fmla="*/ 257175 w 257175"/>
              <a:gd name="T18" fmla="*/ 117476 h 1174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7175" h="117476">
                <a:moveTo>
                  <a:pt x="0" y="117476"/>
                </a:moveTo>
                <a:cubicBezTo>
                  <a:pt x="6350" y="95647"/>
                  <a:pt x="12700" y="73819"/>
                  <a:pt x="33337" y="55563"/>
                </a:cubicBezTo>
                <a:cubicBezTo>
                  <a:pt x="53974" y="37307"/>
                  <a:pt x="96044" y="15876"/>
                  <a:pt x="123825" y="7938"/>
                </a:cubicBezTo>
                <a:cubicBezTo>
                  <a:pt x="151606" y="0"/>
                  <a:pt x="177800" y="1588"/>
                  <a:pt x="200025" y="7938"/>
                </a:cubicBezTo>
                <a:cubicBezTo>
                  <a:pt x="222250" y="14288"/>
                  <a:pt x="239712" y="30163"/>
                  <a:pt x="257175" y="46038"/>
                </a:cubicBez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406" name="Connecteur droit 405"/>
          <p:cNvCxnSpPr>
            <a:cxnSpLocks noChangeShapeType="1"/>
            <a:stCxn id="404" idx="2"/>
            <a:endCxn id="402" idx="4"/>
          </p:cNvCxnSpPr>
          <p:nvPr/>
        </p:nvCxnSpPr>
        <p:spPr bwMode="auto">
          <a:xfrm rot="16200000" flipH="1">
            <a:off x="4629151" y="3163887"/>
            <a:ext cx="1052512" cy="258763"/>
          </a:xfrm>
          <a:prstGeom prst="line">
            <a:avLst/>
          </a:prstGeom>
          <a:noFill/>
          <a:ln w="9525" algn="ctr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407" name="Connecteur droit 406"/>
          <p:cNvCxnSpPr>
            <a:cxnSpLocks noChangeShapeType="1"/>
            <a:stCxn id="404" idx="2"/>
            <a:endCxn id="403" idx="3"/>
          </p:cNvCxnSpPr>
          <p:nvPr/>
        </p:nvCxnSpPr>
        <p:spPr bwMode="auto">
          <a:xfrm rot="16200000" flipH="1">
            <a:off x="5145088" y="2647950"/>
            <a:ext cx="776287" cy="1014413"/>
          </a:xfrm>
          <a:prstGeom prst="line">
            <a:avLst/>
          </a:prstGeom>
          <a:noFill/>
          <a:ln w="9525" algn="ctr">
            <a:solidFill>
              <a:srgbClr val="00B050"/>
            </a:solidFill>
            <a:round/>
            <a:headEnd/>
            <a:tailEnd/>
          </a:ln>
        </p:spPr>
      </p:cxnSp>
      <p:sp>
        <p:nvSpPr>
          <p:cNvPr id="408" name="Flèche droite 407"/>
          <p:cNvSpPr>
            <a:spLocks noChangeArrowheads="1"/>
          </p:cNvSpPr>
          <p:nvPr/>
        </p:nvSpPr>
        <p:spPr bwMode="auto">
          <a:xfrm rot="5712476">
            <a:off x="6014245" y="3491706"/>
            <a:ext cx="474662" cy="231775"/>
          </a:xfrm>
          <a:prstGeom prst="rightArrow">
            <a:avLst>
              <a:gd name="adj1" fmla="val 50000"/>
              <a:gd name="adj2" fmla="val 49881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09" name="Flèche droite 408"/>
          <p:cNvSpPr>
            <a:spLocks noChangeArrowheads="1"/>
          </p:cNvSpPr>
          <p:nvPr/>
        </p:nvSpPr>
        <p:spPr bwMode="auto">
          <a:xfrm rot="6837493">
            <a:off x="5314951" y="3695700"/>
            <a:ext cx="474662" cy="230187"/>
          </a:xfrm>
          <a:prstGeom prst="rightArrow">
            <a:avLst>
              <a:gd name="adj1" fmla="val 50000"/>
              <a:gd name="adj2" fmla="val 50225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10" name="ZoneTexte 409"/>
          <p:cNvSpPr txBox="1">
            <a:spLocks noChangeArrowheads="1"/>
          </p:cNvSpPr>
          <p:nvPr/>
        </p:nvSpPr>
        <p:spPr bwMode="auto">
          <a:xfrm>
            <a:off x="5673725" y="936625"/>
            <a:ext cx="1573213" cy="954088"/>
          </a:xfrm>
          <a:prstGeom prst="rect">
            <a:avLst/>
          </a:prstGeom>
          <a:solidFill>
            <a:srgbClr val="C1E987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400" b="1">
                <a:latin typeface="Calibri" pitchFamily="34" charset="0"/>
              </a:rPr>
              <a:t>Late Albian</a:t>
            </a:r>
          </a:p>
          <a:p>
            <a:pPr algn="ctr" eaLnBrk="0" hangingPunct="0"/>
            <a:r>
              <a:rPr lang="en-US" sz="1400" b="1">
                <a:latin typeface="Calibri" pitchFamily="34" charset="0"/>
              </a:rPr>
              <a:t>Lowstand system </a:t>
            </a:r>
            <a:r>
              <a:rPr lang="en-US" sz="1400">
                <a:latin typeface="Calibri" pitchFamily="34" charset="0"/>
                <a:sym typeface="Wingdings 2" pitchFamily="18" charset="2"/>
              </a:rPr>
              <a:t></a:t>
            </a:r>
            <a:endParaRPr lang="en-US" sz="1400" b="1">
              <a:latin typeface="Calibri" pitchFamily="34" charset="0"/>
            </a:endParaRPr>
          </a:p>
          <a:p>
            <a:pPr algn="ctr" eaLnBrk="0" hangingPunct="0"/>
            <a:r>
              <a:rPr lang="en-US" sz="1400" b="1">
                <a:latin typeface="Calibri" pitchFamily="34" charset="0"/>
              </a:rPr>
              <a:t>K94 – K101</a:t>
            </a:r>
          </a:p>
        </p:txBody>
      </p:sp>
      <p:cxnSp>
        <p:nvCxnSpPr>
          <p:cNvPr id="411" name="Connecteur droit 410"/>
          <p:cNvCxnSpPr>
            <a:cxnSpLocks noChangeShapeType="1"/>
            <a:stCxn id="410" idx="2"/>
            <a:endCxn id="400" idx="1"/>
          </p:cNvCxnSpPr>
          <p:nvPr/>
        </p:nvCxnSpPr>
        <p:spPr bwMode="auto">
          <a:xfrm rot="16200000" flipH="1">
            <a:off x="5737226" y="2613025"/>
            <a:ext cx="1516062" cy="71437"/>
          </a:xfrm>
          <a:prstGeom prst="lin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</p:spPr>
      </p:cxnSp>
      <p:cxnSp>
        <p:nvCxnSpPr>
          <p:cNvPr id="412" name="Connecteur droit 411"/>
          <p:cNvCxnSpPr>
            <a:cxnSpLocks noChangeShapeType="1"/>
            <a:stCxn id="410" idx="2"/>
            <a:endCxn id="423" idx="1"/>
          </p:cNvCxnSpPr>
          <p:nvPr/>
        </p:nvCxnSpPr>
        <p:spPr bwMode="auto">
          <a:xfrm rot="16200000" flipH="1">
            <a:off x="5961857" y="2388394"/>
            <a:ext cx="1325562" cy="330200"/>
          </a:xfrm>
          <a:prstGeom prst="lin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</p:spPr>
      </p:cxnSp>
      <p:cxnSp>
        <p:nvCxnSpPr>
          <p:cNvPr id="413" name="Connecteur droit 412"/>
          <p:cNvCxnSpPr>
            <a:cxnSpLocks noChangeShapeType="1"/>
            <a:stCxn id="410" idx="2"/>
            <a:endCxn id="422" idx="1"/>
          </p:cNvCxnSpPr>
          <p:nvPr/>
        </p:nvCxnSpPr>
        <p:spPr bwMode="auto">
          <a:xfrm rot="16200000" flipH="1">
            <a:off x="6146801" y="2203450"/>
            <a:ext cx="1236662" cy="611187"/>
          </a:xfrm>
          <a:prstGeom prst="lin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</p:spPr>
      </p:cxnSp>
      <p:cxnSp>
        <p:nvCxnSpPr>
          <p:cNvPr id="414" name="Connecteur droit 413"/>
          <p:cNvCxnSpPr>
            <a:cxnSpLocks noChangeShapeType="1"/>
            <a:stCxn id="410" idx="2"/>
            <a:endCxn id="421" idx="1"/>
          </p:cNvCxnSpPr>
          <p:nvPr/>
        </p:nvCxnSpPr>
        <p:spPr bwMode="auto">
          <a:xfrm rot="16200000" flipH="1">
            <a:off x="6352382" y="1997869"/>
            <a:ext cx="1071562" cy="857250"/>
          </a:xfrm>
          <a:prstGeom prst="lin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</p:spPr>
      </p:cxnSp>
      <p:cxnSp>
        <p:nvCxnSpPr>
          <p:cNvPr id="415" name="Connecteur droit 414"/>
          <p:cNvCxnSpPr>
            <a:cxnSpLocks noChangeShapeType="1"/>
            <a:stCxn id="410" idx="2"/>
            <a:endCxn id="399" idx="1"/>
          </p:cNvCxnSpPr>
          <p:nvPr/>
        </p:nvCxnSpPr>
        <p:spPr bwMode="auto">
          <a:xfrm rot="16200000" flipH="1">
            <a:off x="6546057" y="1804194"/>
            <a:ext cx="919162" cy="1092200"/>
          </a:xfrm>
          <a:prstGeom prst="lin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</p:spPr>
      </p:cxnSp>
      <p:sp>
        <p:nvSpPr>
          <p:cNvPr id="416" name="Forme libre 415"/>
          <p:cNvSpPr>
            <a:spLocks/>
          </p:cNvSpPr>
          <p:nvPr/>
        </p:nvSpPr>
        <p:spPr bwMode="auto">
          <a:xfrm>
            <a:off x="5770563" y="3903663"/>
            <a:ext cx="66675" cy="71437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029 h 163286"/>
              <a:gd name="T4" fmla="*/ 7448 w 141514"/>
              <a:gd name="T5" fmla="*/ 6029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7" name="ZoneTexte 416"/>
          <p:cNvSpPr txBox="1">
            <a:spLocks noChangeArrowheads="1"/>
          </p:cNvSpPr>
          <p:nvPr/>
        </p:nvSpPr>
        <p:spPr bwMode="auto">
          <a:xfrm>
            <a:off x="6105525" y="3427413"/>
            <a:ext cx="323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solidFill>
                  <a:schemeClr val="bg1"/>
                </a:solidFill>
                <a:latin typeface="Calibri" pitchFamily="34" charset="0"/>
                <a:sym typeface="Wingdings 2" pitchFamily="18" charset="2"/>
              </a:rPr>
              <a:t></a:t>
            </a:r>
            <a:endParaRPr lang="en-US" sz="1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18" name="ZoneTexte 417"/>
          <p:cNvSpPr txBox="1">
            <a:spLocks noChangeArrowheads="1"/>
          </p:cNvSpPr>
          <p:nvPr/>
        </p:nvSpPr>
        <p:spPr bwMode="auto">
          <a:xfrm>
            <a:off x="5410200" y="3660775"/>
            <a:ext cx="322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solidFill>
                  <a:schemeClr val="bg1"/>
                </a:solidFill>
                <a:latin typeface="Calibri" pitchFamily="34" charset="0"/>
                <a:sym typeface="Wingdings 2" pitchFamily="18" charset="2"/>
              </a:rPr>
              <a:t></a:t>
            </a:r>
            <a:endParaRPr lang="en-US" sz="1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19" name="ZoneTexte 418"/>
          <p:cNvSpPr txBox="1">
            <a:spLocks noChangeArrowheads="1"/>
          </p:cNvSpPr>
          <p:nvPr/>
        </p:nvSpPr>
        <p:spPr bwMode="auto">
          <a:xfrm>
            <a:off x="6423025" y="3351213"/>
            <a:ext cx="322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alibri" pitchFamily="34" charset="0"/>
                <a:sym typeface="Wingdings 2" pitchFamily="18" charset="2"/>
              </a:rPr>
              <a:t></a:t>
            </a:r>
            <a:endParaRPr lang="en-US" sz="1200">
              <a:latin typeface="Calibri" pitchFamily="34" charset="0"/>
            </a:endParaRPr>
          </a:p>
        </p:txBody>
      </p:sp>
      <p:sp>
        <p:nvSpPr>
          <p:cNvPr id="420" name="ZoneTexte 419"/>
          <p:cNvSpPr txBox="1">
            <a:spLocks noChangeArrowheads="1"/>
          </p:cNvSpPr>
          <p:nvPr/>
        </p:nvSpPr>
        <p:spPr bwMode="auto">
          <a:xfrm>
            <a:off x="7431088" y="2716213"/>
            <a:ext cx="3222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alibri" pitchFamily="34" charset="0"/>
                <a:sym typeface="Wingdings 2" pitchFamily="18" charset="2"/>
              </a:rPr>
              <a:t></a:t>
            </a:r>
            <a:endParaRPr lang="en-US" sz="1200">
              <a:latin typeface="Calibri" pitchFamily="34" charset="0"/>
            </a:endParaRPr>
          </a:p>
        </p:txBody>
      </p:sp>
      <p:sp>
        <p:nvSpPr>
          <p:cNvPr id="421" name="Flèche droite 420"/>
          <p:cNvSpPr>
            <a:spLocks noChangeArrowheads="1"/>
          </p:cNvSpPr>
          <p:nvPr/>
        </p:nvSpPr>
        <p:spPr bwMode="auto">
          <a:xfrm rot="3538529">
            <a:off x="7273925" y="2979738"/>
            <a:ext cx="176213" cy="115887"/>
          </a:xfrm>
          <a:prstGeom prst="rightArrow">
            <a:avLst>
              <a:gd name="adj1" fmla="val 50000"/>
              <a:gd name="adj2" fmla="val 50728"/>
            </a:avLst>
          </a:prstGeom>
          <a:solidFill>
            <a:srgbClr val="C1E987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22" name="Flèche droite 421"/>
          <p:cNvSpPr>
            <a:spLocks noChangeArrowheads="1"/>
          </p:cNvSpPr>
          <p:nvPr/>
        </p:nvSpPr>
        <p:spPr bwMode="auto">
          <a:xfrm rot="3538529">
            <a:off x="7027862" y="3144838"/>
            <a:ext cx="176213" cy="115888"/>
          </a:xfrm>
          <a:prstGeom prst="rightArrow">
            <a:avLst>
              <a:gd name="adj1" fmla="val 50000"/>
              <a:gd name="adj2" fmla="val 50727"/>
            </a:avLst>
          </a:prstGeom>
          <a:solidFill>
            <a:srgbClr val="C1E987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23" name="Flèche droite 422"/>
          <p:cNvSpPr>
            <a:spLocks noChangeArrowheads="1"/>
          </p:cNvSpPr>
          <p:nvPr/>
        </p:nvSpPr>
        <p:spPr bwMode="auto">
          <a:xfrm rot="3538529">
            <a:off x="6746081" y="3232944"/>
            <a:ext cx="176213" cy="117475"/>
          </a:xfrm>
          <a:prstGeom prst="rightArrow">
            <a:avLst>
              <a:gd name="adj1" fmla="val 50000"/>
              <a:gd name="adj2" fmla="val 50042"/>
            </a:avLst>
          </a:prstGeom>
          <a:solidFill>
            <a:srgbClr val="C1E987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24" name="Forme libre 423"/>
          <p:cNvSpPr>
            <a:spLocks/>
          </p:cNvSpPr>
          <p:nvPr/>
        </p:nvSpPr>
        <p:spPr bwMode="auto">
          <a:xfrm>
            <a:off x="6723063" y="3378200"/>
            <a:ext cx="68262" cy="71438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029 h 163286"/>
              <a:gd name="T4" fmla="*/ 7980 w 141514"/>
              <a:gd name="T5" fmla="*/ 6029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5" name="Forme libre 424"/>
          <p:cNvSpPr>
            <a:spLocks/>
          </p:cNvSpPr>
          <p:nvPr/>
        </p:nvSpPr>
        <p:spPr bwMode="auto">
          <a:xfrm>
            <a:off x="6442075" y="3055938"/>
            <a:ext cx="66675" cy="73025"/>
          </a:xfrm>
          <a:custGeom>
            <a:avLst/>
            <a:gdLst>
              <a:gd name="T0" fmla="*/ 0 w 141514"/>
              <a:gd name="T1" fmla="*/ 0 h 163286"/>
              <a:gd name="T2" fmla="*/ 0 w 141514"/>
              <a:gd name="T3" fmla="*/ 6440 h 163286"/>
              <a:gd name="T4" fmla="*/ 7613 w 141514"/>
              <a:gd name="T5" fmla="*/ 6440 h 163286"/>
              <a:gd name="T6" fmla="*/ 0 60000 65536"/>
              <a:gd name="T7" fmla="*/ 0 60000 65536"/>
              <a:gd name="T8" fmla="*/ 0 60000 65536"/>
              <a:gd name="T9" fmla="*/ 0 w 141514"/>
              <a:gd name="T10" fmla="*/ 0 h 163286"/>
              <a:gd name="T11" fmla="*/ 141514 w 141514"/>
              <a:gd name="T12" fmla="*/ 163286 h 163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514" h="163286">
                <a:moveTo>
                  <a:pt x="0" y="0"/>
                </a:moveTo>
                <a:lnTo>
                  <a:pt x="0" y="163286"/>
                </a:lnTo>
                <a:lnTo>
                  <a:pt x="141514" y="163286"/>
                </a:ln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6" name="ZoneTexte 425"/>
          <p:cNvSpPr txBox="1">
            <a:spLocks noChangeArrowheads="1"/>
          </p:cNvSpPr>
          <p:nvPr/>
        </p:nvSpPr>
        <p:spPr bwMode="auto">
          <a:xfrm>
            <a:off x="6680200" y="3148013"/>
            <a:ext cx="322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alibri" pitchFamily="34" charset="0"/>
                <a:sym typeface="Wingdings 2" pitchFamily="18" charset="2"/>
              </a:rPr>
              <a:t></a:t>
            </a:r>
            <a:endParaRPr lang="en-US" sz="1200">
              <a:latin typeface="Calibri" pitchFamily="34" charset="0"/>
            </a:endParaRPr>
          </a:p>
        </p:txBody>
      </p:sp>
      <p:sp>
        <p:nvSpPr>
          <p:cNvPr id="427" name="ZoneTexte 426"/>
          <p:cNvSpPr txBox="1">
            <a:spLocks noChangeArrowheads="1"/>
          </p:cNvSpPr>
          <p:nvPr/>
        </p:nvSpPr>
        <p:spPr bwMode="auto">
          <a:xfrm>
            <a:off x="6950075" y="3033713"/>
            <a:ext cx="322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alibri" pitchFamily="34" charset="0"/>
                <a:sym typeface="Wingdings 2" pitchFamily="18" charset="2"/>
              </a:rPr>
              <a:t></a:t>
            </a:r>
            <a:endParaRPr lang="en-US" sz="1200">
              <a:latin typeface="Calibri" pitchFamily="34" charset="0"/>
            </a:endParaRPr>
          </a:p>
        </p:txBody>
      </p:sp>
      <p:sp>
        <p:nvSpPr>
          <p:cNvPr id="428" name="ZoneTexte 427"/>
          <p:cNvSpPr txBox="1">
            <a:spLocks noChangeArrowheads="1"/>
          </p:cNvSpPr>
          <p:nvPr/>
        </p:nvSpPr>
        <p:spPr bwMode="auto">
          <a:xfrm>
            <a:off x="7208838" y="2881313"/>
            <a:ext cx="3222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alibri" pitchFamily="34" charset="0"/>
                <a:sym typeface="Wingdings 2" pitchFamily="18" charset="2"/>
              </a:rPr>
              <a:t></a:t>
            </a:r>
            <a:endParaRPr lang="en-US" sz="1200">
              <a:latin typeface="Calibri" pitchFamily="34" charset="0"/>
            </a:endParaRPr>
          </a:p>
        </p:txBody>
      </p:sp>
      <p:sp>
        <p:nvSpPr>
          <p:cNvPr id="429" name="ZoneTexte 428"/>
          <p:cNvSpPr txBox="1">
            <a:spLocks noChangeArrowheads="1"/>
          </p:cNvSpPr>
          <p:nvPr/>
        </p:nvSpPr>
        <p:spPr bwMode="auto">
          <a:xfrm rot="-1395374">
            <a:off x="5764213" y="4200525"/>
            <a:ext cx="1042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latin typeface="Calibri" pitchFamily="34" charset="0"/>
              </a:rPr>
              <a:t>Salt Canopies</a:t>
            </a:r>
          </a:p>
        </p:txBody>
      </p:sp>
      <p:sp>
        <p:nvSpPr>
          <p:cNvPr id="430" name="Forme libre 429"/>
          <p:cNvSpPr>
            <a:spLocks/>
          </p:cNvSpPr>
          <p:nvPr/>
        </p:nvSpPr>
        <p:spPr bwMode="auto">
          <a:xfrm>
            <a:off x="1681163" y="4186238"/>
            <a:ext cx="3670300" cy="1917700"/>
          </a:xfrm>
          <a:custGeom>
            <a:avLst/>
            <a:gdLst>
              <a:gd name="T0" fmla="*/ 46585 w 3977217"/>
              <a:gd name="T1" fmla="*/ 1794933 h 1917700"/>
              <a:gd name="T2" fmla="*/ 256212 w 3977217"/>
              <a:gd name="T3" fmla="*/ 1528233 h 1917700"/>
              <a:gd name="T4" fmla="*/ 326087 w 3977217"/>
              <a:gd name="T5" fmla="*/ 1159933 h 1917700"/>
              <a:gd name="T6" fmla="*/ 515750 w 3977217"/>
              <a:gd name="T7" fmla="*/ 1032933 h 1917700"/>
              <a:gd name="T8" fmla="*/ 785271 w 3977217"/>
              <a:gd name="T9" fmla="*/ 1045633 h 1917700"/>
              <a:gd name="T10" fmla="*/ 1074757 w 3977217"/>
              <a:gd name="T11" fmla="*/ 842433 h 1917700"/>
              <a:gd name="T12" fmla="*/ 1394190 w 3977217"/>
              <a:gd name="T13" fmla="*/ 690033 h 1917700"/>
              <a:gd name="T14" fmla="*/ 1713621 w 3977217"/>
              <a:gd name="T15" fmla="*/ 664633 h 1917700"/>
              <a:gd name="T16" fmla="*/ 2112910 w 3977217"/>
              <a:gd name="T17" fmla="*/ 677333 h 1917700"/>
              <a:gd name="T18" fmla="*/ 2372449 w 3977217"/>
              <a:gd name="T19" fmla="*/ 613833 h 1917700"/>
              <a:gd name="T20" fmla="*/ 2612023 w 3977217"/>
              <a:gd name="T21" fmla="*/ 537633 h 1917700"/>
              <a:gd name="T22" fmla="*/ 2801685 w 3977217"/>
              <a:gd name="T23" fmla="*/ 397933 h 1917700"/>
              <a:gd name="T24" fmla="*/ 2971383 w 3977217"/>
              <a:gd name="T25" fmla="*/ 42333 h 1917700"/>
              <a:gd name="T26" fmla="*/ 3111134 w 3977217"/>
              <a:gd name="T27" fmla="*/ 143933 h 1917700"/>
              <a:gd name="T28" fmla="*/ 3061224 w 3977217"/>
              <a:gd name="T29" fmla="*/ 410633 h 1917700"/>
              <a:gd name="T30" fmla="*/ 2881543 w 3977217"/>
              <a:gd name="T31" fmla="*/ 651933 h 1917700"/>
              <a:gd name="T32" fmla="*/ 2701862 w 3977217"/>
              <a:gd name="T33" fmla="*/ 982133 h 1917700"/>
              <a:gd name="T34" fmla="*/ 2502217 w 3977217"/>
              <a:gd name="T35" fmla="*/ 1210733 h 1917700"/>
              <a:gd name="T36" fmla="*/ 2172803 w 3977217"/>
              <a:gd name="T37" fmla="*/ 1413933 h 1917700"/>
              <a:gd name="T38" fmla="*/ 1993123 w 3977217"/>
              <a:gd name="T39" fmla="*/ 1426633 h 1917700"/>
              <a:gd name="T40" fmla="*/ 1743566 w 3977217"/>
              <a:gd name="T41" fmla="*/ 1286933 h 1917700"/>
              <a:gd name="T42" fmla="*/ 1484029 w 3977217"/>
              <a:gd name="T43" fmla="*/ 1337733 h 1917700"/>
              <a:gd name="T44" fmla="*/ 1284385 w 3977217"/>
              <a:gd name="T45" fmla="*/ 1223433 h 1917700"/>
              <a:gd name="T46" fmla="*/ 1044812 w 3977217"/>
              <a:gd name="T47" fmla="*/ 1185333 h 1917700"/>
              <a:gd name="T48" fmla="*/ 835184 w 3977217"/>
              <a:gd name="T49" fmla="*/ 1350433 h 1917700"/>
              <a:gd name="T50" fmla="*/ 705413 w 3977217"/>
              <a:gd name="T51" fmla="*/ 1680633 h 1917700"/>
              <a:gd name="T52" fmla="*/ 395963 w 3977217"/>
              <a:gd name="T53" fmla="*/ 1833033 h 1917700"/>
              <a:gd name="T54" fmla="*/ 146407 w 3977217"/>
              <a:gd name="T55" fmla="*/ 1909233 h 1917700"/>
              <a:gd name="T56" fmla="*/ 16637 w 3977217"/>
              <a:gd name="T57" fmla="*/ 1883833 h 1917700"/>
              <a:gd name="T58" fmla="*/ 46585 w 3977217"/>
              <a:gd name="T59" fmla="*/ 1794933 h 191770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977217"/>
              <a:gd name="T91" fmla="*/ 0 h 1917700"/>
              <a:gd name="T92" fmla="*/ 3977217 w 3977217"/>
              <a:gd name="T93" fmla="*/ 1917700 h 191770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977217" h="1917700">
                <a:moveTo>
                  <a:pt x="59267" y="1794933"/>
                </a:moveTo>
                <a:cubicBezTo>
                  <a:pt x="110067" y="1735666"/>
                  <a:pt x="266700" y="1634066"/>
                  <a:pt x="325967" y="1528233"/>
                </a:cubicBezTo>
                <a:cubicBezTo>
                  <a:pt x="385234" y="1422400"/>
                  <a:pt x="359834" y="1242483"/>
                  <a:pt x="414867" y="1159933"/>
                </a:cubicBezTo>
                <a:cubicBezTo>
                  <a:pt x="469900" y="1077383"/>
                  <a:pt x="558800" y="1051983"/>
                  <a:pt x="656167" y="1032933"/>
                </a:cubicBezTo>
                <a:cubicBezTo>
                  <a:pt x="753534" y="1013883"/>
                  <a:pt x="880534" y="1077383"/>
                  <a:pt x="999067" y="1045633"/>
                </a:cubicBezTo>
                <a:cubicBezTo>
                  <a:pt x="1117600" y="1013883"/>
                  <a:pt x="1238250" y="901700"/>
                  <a:pt x="1367367" y="842433"/>
                </a:cubicBezTo>
                <a:cubicBezTo>
                  <a:pt x="1496484" y="783166"/>
                  <a:pt x="1638301" y="719666"/>
                  <a:pt x="1773767" y="690033"/>
                </a:cubicBezTo>
                <a:cubicBezTo>
                  <a:pt x="1909233" y="660400"/>
                  <a:pt x="2027767" y="666750"/>
                  <a:pt x="2180167" y="664633"/>
                </a:cubicBezTo>
                <a:cubicBezTo>
                  <a:pt x="2332567" y="662516"/>
                  <a:pt x="2548467" y="685800"/>
                  <a:pt x="2688167" y="677333"/>
                </a:cubicBezTo>
                <a:cubicBezTo>
                  <a:pt x="2827867" y="668866"/>
                  <a:pt x="2912534" y="637116"/>
                  <a:pt x="3018367" y="613833"/>
                </a:cubicBezTo>
                <a:cubicBezTo>
                  <a:pt x="3124200" y="590550"/>
                  <a:pt x="3232150" y="573616"/>
                  <a:pt x="3323167" y="537633"/>
                </a:cubicBezTo>
                <a:cubicBezTo>
                  <a:pt x="3414184" y="501650"/>
                  <a:pt x="3488267" y="480483"/>
                  <a:pt x="3564467" y="397933"/>
                </a:cubicBezTo>
                <a:cubicBezTo>
                  <a:pt x="3640667" y="315383"/>
                  <a:pt x="3714750" y="84666"/>
                  <a:pt x="3780367" y="42333"/>
                </a:cubicBezTo>
                <a:cubicBezTo>
                  <a:pt x="3845984" y="0"/>
                  <a:pt x="3939117" y="82550"/>
                  <a:pt x="3958167" y="143933"/>
                </a:cubicBezTo>
                <a:cubicBezTo>
                  <a:pt x="3977217" y="205316"/>
                  <a:pt x="3943350" y="325966"/>
                  <a:pt x="3894667" y="410633"/>
                </a:cubicBezTo>
                <a:cubicBezTo>
                  <a:pt x="3845984" y="495300"/>
                  <a:pt x="3742267" y="556683"/>
                  <a:pt x="3666067" y="651933"/>
                </a:cubicBezTo>
                <a:cubicBezTo>
                  <a:pt x="3589867" y="747183"/>
                  <a:pt x="3517900" y="889000"/>
                  <a:pt x="3437467" y="982133"/>
                </a:cubicBezTo>
                <a:cubicBezTo>
                  <a:pt x="3357034" y="1075266"/>
                  <a:pt x="3295650" y="1138766"/>
                  <a:pt x="3183467" y="1210733"/>
                </a:cubicBezTo>
                <a:cubicBezTo>
                  <a:pt x="3071284" y="1282700"/>
                  <a:pt x="2872317" y="1377950"/>
                  <a:pt x="2764367" y="1413933"/>
                </a:cubicBezTo>
                <a:cubicBezTo>
                  <a:pt x="2656417" y="1449916"/>
                  <a:pt x="2626784" y="1447800"/>
                  <a:pt x="2535767" y="1426633"/>
                </a:cubicBezTo>
                <a:cubicBezTo>
                  <a:pt x="2444750" y="1405466"/>
                  <a:pt x="2326217" y="1301750"/>
                  <a:pt x="2218267" y="1286933"/>
                </a:cubicBezTo>
                <a:cubicBezTo>
                  <a:pt x="2110317" y="1272116"/>
                  <a:pt x="1985434" y="1348316"/>
                  <a:pt x="1888067" y="1337733"/>
                </a:cubicBezTo>
                <a:cubicBezTo>
                  <a:pt x="1790700" y="1327150"/>
                  <a:pt x="1727200" y="1248833"/>
                  <a:pt x="1634067" y="1223433"/>
                </a:cubicBezTo>
                <a:cubicBezTo>
                  <a:pt x="1540934" y="1198033"/>
                  <a:pt x="1424517" y="1164166"/>
                  <a:pt x="1329267" y="1185333"/>
                </a:cubicBezTo>
                <a:cubicBezTo>
                  <a:pt x="1234017" y="1206500"/>
                  <a:pt x="1134534" y="1267883"/>
                  <a:pt x="1062567" y="1350433"/>
                </a:cubicBezTo>
                <a:cubicBezTo>
                  <a:pt x="990600" y="1432983"/>
                  <a:pt x="990600" y="1600200"/>
                  <a:pt x="897467" y="1680633"/>
                </a:cubicBezTo>
                <a:cubicBezTo>
                  <a:pt x="804334" y="1761066"/>
                  <a:pt x="622300" y="1794933"/>
                  <a:pt x="503767" y="1833033"/>
                </a:cubicBezTo>
                <a:cubicBezTo>
                  <a:pt x="385234" y="1871133"/>
                  <a:pt x="266700" y="1900766"/>
                  <a:pt x="186267" y="1909233"/>
                </a:cubicBezTo>
                <a:cubicBezTo>
                  <a:pt x="105834" y="1917700"/>
                  <a:pt x="42334" y="1907116"/>
                  <a:pt x="21167" y="1883833"/>
                </a:cubicBezTo>
                <a:cubicBezTo>
                  <a:pt x="0" y="1860550"/>
                  <a:pt x="8467" y="1854200"/>
                  <a:pt x="59267" y="1794933"/>
                </a:cubicBezTo>
                <a:close/>
              </a:path>
            </a:pathLst>
          </a:custGeom>
          <a:blipFill dpi="0" rotWithShape="1">
            <a:blip r:embed="rId6">
              <a:alphaModFix amt="49000"/>
            </a:blip>
            <a:srcRect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1" name="Forme libre 430"/>
          <p:cNvSpPr>
            <a:spLocks/>
          </p:cNvSpPr>
          <p:nvPr/>
        </p:nvSpPr>
        <p:spPr bwMode="auto">
          <a:xfrm>
            <a:off x="5214938" y="3397250"/>
            <a:ext cx="1812925" cy="1670050"/>
          </a:xfrm>
          <a:custGeom>
            <a:avLst/>
            <a:gdLst>
              <a:gd name="T0" fmla="*/ 11648 w 1964267"/>
              <a:gd name="T1" fmla="*/ 1568450 h 1670050"/>
              <a:gd name="T2" fmla="*/ 81533 w 1964267"/>
              <a:gd name="T3" fmla="*/ 1009650 h 1670050"/>
              <a:gd name="T4" fmla="*/ 171384 w 1964267"/>
              <a:gd name="T5" fmla="*/ 755650 h 1670050"/>
              <a:gd name="T6" fmla="*/ 401004 w 1964267"/>
              <a:gd name="T7" fmla="*/ 654050 h 1670050"/>
              <a:gd name="T8" fmla="*/ 541709 w 1964267"/>
              <a:gd name="T9" fmla="*/ 646826 h 1670050"/>
              <a:gd name="T10" fmla="*/ 650592 w 1964267"/>
              <a:gd name="T11" fmla="*/ 488950 h 1670050"/>
              <a:gd name="T12" fmla="*/ 900180 w 1964267"/>
              <a:gd name="T13" fmla="*/ 349250 h 1670050"/>
              <a:gd name="T14" fmla="*/ 1139785 w 1964267"/>
              <a:gd name="T15" fmla="*/ 349250 h 1670050"/>
              <a:gd name="T16" fmla="*/ 1239619 w 1964267"/>
              <a:gd name="T17" fmla="*/ 171450 h 1670050"/>
              <a:gd name="T18" fmla="*/ 1449273 w 1964267"/>
              <a:gd name="T19" fmla="*/ 95250 h 1670050"/>
              <a:gd name="T20" fmla="*/ 1499190 w 1964267"/>
              <a:gd name="T21" fmla="*/ 57150 h 1670050"/>
              <a:gd name="T22" fmla="*/ 1519157 w 1964267"/>
              <a:gd name="T23" fmla="*/ 438150 h 1670050"/>
              <a:gd name="T24" fmla="*/ 1529140 w 1964267"/>
              <a:gd name="T25" fmla="*/ 615950 h 1670050"/>
              <a:gd name="T26" fmla="*/ 1429305 w 1964267"/>
              <a:gd name="T27" fmla="*/ 793750 h 1670050"/>
              <a:gd name="T28" fmla="*/ 1409338 w 1964267"/>
              <a:gd name="T29" fmla="*/ 984250 h 1670050"/>
              <a:gd name="T30" fmla="*/ 1309503 w 1964267"/>
              <a:gd name="T31" fmla="*/ 1060450 h 1670050"/>
              <a:gd name="T32" fmla="*/ 1079883 w 1964267"/>
              <a:gd name="T33" fmla="*/ 1123950 h 1670050"/>
              <a:gd name="T34" fmla="*/ 890196 w 1964267"/>
              <a:gd name="T35" fmla="*/ 1301750 h 1670050"/>
              <a:gd name="T36" fmla="*/ 440939 w 1964267"/>
              <a:gd name="T37" fmla="*/ 1466850 h 1670050"/>
              <a:gd name="T38" fmla="*/ 151417 w 1964267"/>
              <a:gd name="T39" fmla="*/ 1619250 h 1670050"/>
              <a:gd name="T40" fmla="*/ 11648 w 1964267"/>
              <a:gd name="T41" fmla="*/ 1568450 h 16700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964267"/>
              <a:gd name="T64" fmla="*/ 0 h 1670050"/>
              <a:gd name="T65" fmla="*/ 1964267 w 1964267"/>
              <a:gd name="T66" fmla="*/ 1670050 h 167005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964267" h="1670050">
                <a:moveTo>
                  <a:pt x="14817" y="1568450"/>
                </a:moveTo>
                <a:cubicBezTo>
                  <a:pt x="0" y="1466850"/>
                  <a:pt x="69850" y="1145117"/>
                  <a:pt x="103717" y="1009650"/>
                </a:cubicBezTo>
                <a:cubicBezTo>
                  <a:pt x="137584" y="874183"/>
                  <a:pt x="150284" y="814917"/>
                  <a:pt x="218017" y="755650"/>
                </a:cubicBezTo>
                <a:cubicBezTo>
                  <a:pt x="285750" y="696383"/>
                  <a:pt x="431602" y="672187"/>
                  <a:pt x="510117" y="654050"/>
                </a:cubicBezTo>
                <a:cubicBezTo>
                  <a:pt x="588632" y="635913"/>
                  <a:pt x="636189" y="674343"/>
                  <a:pt x="689106" y="646826"/>
                </a:cubicBezTo>
                <a:cubicBezTo>
                  <a:pt x="742023" y="619309"/>
                  <a:pt x="751615" y="538546"/>
                  <a:pt x="827617" y="488950"/>
                </a:cubicBezTo>
                <a:cubicBezTo>
                  <a:pt x="903619" y="439354"/>
                  <a:pt x="1041400" y="372533"/>
                  <a:pt x="1145117" y="349250"/>
                </a:cubicBezTo>
                <a:cubicBezTo>
                  <a:pt x="1248834" y="325967"/>
                  <a:pt x="1377950" y="378883"/>
                  <a:pt x="1449917" y="349250"/>
                </a:cubicBezTo>
                <a:cubicBezTo>
                  <a:pt x="1521884" y="319617"/>
                  <a:pt x="1511300" y="213783"/>
                  <a:pt x="1576917" y="171450"/>
                </a:cubicBezTo>
                <a:cubicBezTo>
                  <a:pt x="1642534" y="129117"/>
                  <a:pt x="1788584" y="114300"/>
                  <a:pt x="1843617" y="95250"/>
                </a:cubicBezTo>
                <a:cubicBezTo>
                  <a:pt x="1898650" y="76200"/>
                  <a:pt x="1892300" y="0"/>
                  <a:pt x="1907117" y="57150"/>
                </a:cubicBezTo>
                <a:cubicBezTo>
                  <a:pt x="1921934" y="114300"/>
                  <a:pt x="1926167" y="345017"/>
                  <a:pt x="1932517" y="438150"/>
                </a:cubicBezTo>
                <a:cubicBezTo>
                  <a:pt x="1938867" y="531283"/>
                  <a:pt x="1964267" y="556683"/>
                  <a:pt x="1945217" y="615950"/>
                </a:cubicBezTo>
                <a:cubicBezTo>
                  <a:pt x="1926167" y="675217"/>
                  <a:pt x="1843617" y="732367"/>
                  <a:pt x="1818217" y="793750"/>
                </a:cubicBezTo>
                <a:cubicBezTo>
                  <a:pt x="1792817" y="855133"/>
                  <a:pt x="1818217" y="939800"/>
                  <a:pt x="1792817" y="984250"/>
                </a:cubicBezTo>
                <a:cubicBezTo>
                  <a:pt x="1767417" y="1028700"/>
                  <a:pt x="1735667" y="1037167"/>
                  <a:pt x="1665817" y="1060450"/>
                </a:cubicBezTo>
                <a:cubicBezTo>
                  <a:pt x="1595967" y="1083733"/>
                  <a:pt x="1462617" y="1083733"/>
                  <a:pt x="1373717" y="1123950"/>
                </a:cubicBezTo>
                <a:cubicBezTo>
                  <a:pt x="1284817" y="1164167"/>
                  <a:pt x="1267884" y="1244600"/>
                  <a:pt x="1132417" y="1301750"/>
                </a:cubicBezTo>
                <a:cubicBezTo>
                  <a:pt x="996950" y="1358900"/>
                  <a:pt x="717550" y="1413933"/>
                  <a:pt x="560917" y="1466850"/>
                </a:cubicBezTo>
                <a:cubicBezTo>
                  <a:pt x="404284" y="1519767"/>
                  <a:pt x="285750" y="1598083"/>
                  <a:pt x="192617" y="1619250"/>
                </a:cubicBezTo>
                <a:cubicBezTo>
                  <a:pt x="99484" y="1640417"/>
                  <a:pt x="29634" y="1670050"/>
                  <a:pt x="14817" y="1568450"/>
                </a:cubicBezTo>
                <a:close/>
              </a:path>
            </a:pathLst>
          </a:custGeom>
          <a:solidFill>
            <a:schemeClr val="tx1">
              <a:alpha val="18823"/>
            </a:schemeClr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2" name="ZoneTexte 431"/>
          <p:cNvSpPr txBox="1">
            <a:spLocks noChangeArrowheads="1"/>
          </p:cNvSpPr>
          <p:nvPr/>
        </p:nvSpPr>
        <p:spPr bwMode="auto">
          <a:xfrm>
            <a:off x="4545013" y="5876925"/>
            <a:ext cx="1057275" cy="276225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latin typeface="Calibri" pitchFamily="34" charset="0"/>
              </a:rPr>
              <a:t>Salt diapirism</a:t>
            </a:r>
          </a:p>
        </p:txBody>
      </p:sp>
      <p:cxnSp>
        <p:nvCxnSpPr>
          <p:cNvPr id="433" name="Connecteur droit 432"/>
          <p:cNvCxnSpPr>
            <a:cxnSpLocks noChangeShapeType="1"/>
            <a:stCxn id="432" idx="0"/>
          </p:cNvCxnSpPr>
          <p:nvPr/>
        </p:nvCxnSpPr>
        <p:spPr bwMode="auto">
          <a:xfrm rot="16200000" flipV="1">
            <a:off x="4348163" y="5151438"/>
            <a:ext cx="550862" cy="9001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2" name="Groupe 91"/>
          <p:cNvGrpSpPr>
            <a:grpSpLocks noChangeAspect="1"/>
          </p:cNvGrpSpPr>
          <p:nvPr/>
        </p:nvGrpSpPr>
        <p:grpSpPr bwMode="auto">
          <a:xfrm>
            <a:off x="1881188" y="2016125"/>
            <a:ext cx="6697662" cy="2963863"/>
            <a:chOff x="3554084" y="2974672"/>
            <a:chExt cx="5387042" cy="2201176"/>
          </a:xfrm>
        </p:grpSpPr>
        <p:sp>
          <p:nvSpPr>
            <p:cNvPr id="57487" name="Ellipse 51"/>
            <p:cNvSpPr>
              <a:spLocks noChangeArrowheads="1"/>
            </p:cNvSpPr>
            <p:nvPr/>
          </p:nvSpPr>
          <p:spPr bwMode="auto">
            <a:xfrm>
              <a:off x="7686177" y="3104841"/>
              <a:ext cx="79516" cy="788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2000" b="1">
                <a:latin typeface="Calibri" pitchFamily="34" charset="0"/>
              </a:endParaRPr>
            </a:p>
          </p:txBody>
        </p:sp>
        <p:sp>
          <p:nvSpPr>
            <p:cNvPr id="57488" name="Ellipse 52"/>
            <p:cNvSpPr>
              <a:spLocks noChangeArrowheads="1"/>
            </p:cNvSpPr>
            <p:nvPr/>
          </p:nvSpPr>
          <p:spPr bwMode="auto">
            <a:xfrm>
              <a:off x="8014328" y="3153124"/>
              <a:ext cx="79516" cy="788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2000" b="1">
                <a:latin typeface="Calibri" pitchFamily="34" charset="0"/>
              </a:endParaRPr>
            </a:p>
          </p:txBody>
        </p:sp>
        <p:sp>
          <p:nvSpPr>
            <p:cNvPr id="57489" name="Ellipse 53"/>
            <p:cNvSpPr>
              <a:spLocks noChangeArrowheads="1"/>
            </p:cNvSpPr>
            <p:nvPr/>
          </p:nvSpPr>
          <p:spPr bwMode="auto">
            <a:xfrm>
              <a:off x="8325541" y="3102743"/>
              <a:ext cx="79516" cy="788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2000" b="1">
                <a:latin typeface="Calibri" pitchFamily="34" charset="0"/>
              </a:endParaRPr>
            </a:p>
          </p:txBody>
        </p:sp>
        <p:sp>
          <p:nvSpPr>
            <p:cNvPr id="57490" name="Ellipse 54"/>
            <p:cNvSpPr>
              <a:spLocks noChangeArrowheads="1"/>
            </p:cNvSpPr>
            <p:nvPr/>
          </p:nvSpPr>
          <p:spPr bwMode="auto">
            <a:xfrm>
              <a:off x="7944463" y="3417625"/>
              <a:ext cx="79516" cy="788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2000" b="1">
                <a:latin typeface="Calibri" pitchFamily="34" charset="0"/>
              </a:endParaRPr>
            </a:p>
          </p:txBody>
        </p:sp>
        <p:sp>
          <p:nvSpPr>
            <p:cNvPr id="57491" name="Ellipse 55"/>
            <p:cNvSpPr>
              <a:spLocks noChangeArrowheads="1"/>
            </p:cNvSpPr>
            <p:nvPr/>
          </p:nvSpPr>
          <p:spPr bwMode="auto">
            <a:xfrm>
              <a:off x="7766627" y="3858462"/>
              <a:ext cx="79516" cy="788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2000" b="1">
                <a:latin typeface="Calibri" pitchFamily="34" charset="0"/>
              </a:endParaRPr>
            </a:p>
          </p:txBody>
        </p:sp>
        <p:sp>
          <p:nvSpPr>
            <p:cNvPr id="57492" name="Ellipse 56"/>
            <p:cNvSpPr>
              <a:spLocks noChangeArrowheads="1"/>
            </p:cNvSpPr>
            <p:nvPr/>
          </p:nvSpPr>
          <p:spPr bwMode="auto">
            <a:xfrm>
              <a:off x="6934607" y="4267811"/>
              <a:ext cx="79516" cy="788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2000" b="1">
                <a:latin typeface="Calibri" pitchFamily="34" charset="0"/>
              </a:endParaRPr>
            </a:p>
          </p:txBody>
        </p:sp>
        <p:sp>
          <p:nvSpPr>
            <p:cNvPr id="57493" name="Ellipse 57"/>
            <p:cNvSpPr>
              <a:spLocks noChangeArrowheads="1"/>
            </p:cNvSpPr>
            <p:nvPr/>
          </p:nvSpPr>
          <p:spPr bwMode="auto">
            <a:xfrm>
              <a:off x="6998121" y="4311894"/>
              <a:ext cx="79516" cy="788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2000" b="1">
                <a:latin typeface="Calibri" pitchFamily="34" charset="0"/>
              </a:endParaRPr>
            </a:p>
          </p:txBody>
        </p:sp>
        <p:sp>
          <p:nvSpPr>
            <p:cNvPr id="57494" name="Ellipse 58"/>
            <p:cNvSpPr>
              <a:spLocks noChangeArrowheads="1"/>
            </p:cNvSpPr>
            <p:nvPr/>
          </p:nvSpPr>
          <p:spPr bwMode="auto">
            <a:xfrm>
              <a:off x="6725015" y="4475633"/>
              <a:ext cx="79516" cy="788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2000" b="1">
                <a:latin typeface="Calibri" pitchFamily="34" charset="0"/>
              </a:endParaRPr>
            </a:p>
          </p:txBody>
        </p:sp>
        <p:sp>
          <p:nvSpPr>
            <p:cNvPr id="57495" name="Ellipse 59"/>
            <p:cNvSpPr>
              <a:spLocks noChangeArrowheads="1"/>
            </p:cNvSpPr>
            <p:nvPr/>
          </p:nvSpPr>
          <p:spPr bwMode="auto">
            <a:xfrm>
              <a:off x="6998121" y="4041096"/>
              <a:ext cx="79516" cy="788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2000" b="1">
                <a:latin typeface="Calibri" pitchFamily="34" charset="0"/>
              </a:endParaRPr>
            </a:p>
          </p:txBody>
        </p:sp>
        <p:sp>
          <p:nvSpPr>
            <p:cNvPr id="57496" name="Ellipse 60"/>
            <p:cNvSpPr>
              <a:spLocks noChangeArrowheads="1"/>
            </p:cNvSpPr>
            <p:nvPr/>
          </p:nvSpPr>
          <p:spPr bwMode="auto">
            <a:xfrm>
              <a:off x="6756771" y="4085178"/>
              <a:ext cx="79516" cy="788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2000" b="1">
                <a:latin typeface="Calibri" pitchFamily="34" charset="0"/>
              </a:endParaRPr>
            </a:p>
          </p:txBody>
        </p:sp>
        <p:sp>
          <p:nvSpPr>
            <p:cNvPr id="57497" name="Ellipse 61"/>
            <p:cNvSpPr>
              <a:spLocks noChangeArrowheads="1"/>
            </p:cNvSpPr>
            <p:nvPr/>
          </p:nvSpPr>
          <p:spPr bwMode="auto">
            <a:xfrm>
              <a:off x="6430738" y="4108269"/>
              <a:ext cx="79516" cy="788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2000" b="1">
                <a:latin typeface="Calibri" pitchFamily="34" charset="0"/>
              </a:endParaRPr>
            </a:p>
          </p:txBody>
        </p:sp>
        <p:sp>
          <p:nvSpPr>
            <p:cNvPr id="57498" name="Ellipse 62"/>
            <p:cNvSpPr>
              <a:spLocks noChangeArrowheads="1"/>
            </p:cNvSpPr>
            <p:nvPr/>
          </p:nvSpPr>
          <p:spPr bwMode="auto">
            <a:xfrm>
              <a:off x="6519657" y="3831172"/>
              <a:ext cx="79516" cy="788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2000" b="1">
                <a:latin typeface="Calibri" pitchFamily="34" charset="0"/>
              </a:endParaRPr>
            </a:p>
          </p:txBody>
        </p:sp>
        <p:sp>
          <p:nvSpPr>
            <p:cNvPr id="57499" name="Ellipse 63"/>
            <p:cNvSpPr>
              <a:spLocks noChangeArrowheads="1"/>
            </p:cNvSpPr>
            <p:nvPr/>
          </p:nvSpPr>
          <p:spPr bwMode="auto">
            <a:xfrm>
              <a:off x="6246551" y="4372772"/>
              <a:ext cx="79516" cy="788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2000" b="1">
                <a:latin typeface="Calibri" pitchFamily="34" charset="0"/>
              </a:endParaRPr>
            </a:p>
          </p:txBody>
        </p:sp>
        <p:sp>
          <p:nvSpPr>
            <p:cNvPr id="57500" name="Ellipse 64"/>
            <p:cNvSpPr>
              <a:spLocks noChangeArrowheads="1"/>
            </p:cNvSpPr>
            <p:nvPr/>
          </p:nvSpPr>
          <p:spPr bwMode="auto">
            <a:xfrm>
              <a:off x="6354522" y="4429449"/>
              <a:ext cx="79516" cy="788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2000" b="1">
                <a:latin typeface="Calibri" pitchFamily="34" charset="0"/>
              </a:endParaRPr>
            </a:p>
          </p:txBody>
        </p:sp>
        <p:sp>
          <p:nvSpPr>
            <p:cNvPr id="57501" name="Ellipse 65"/>
            <p:cNvSpPr>
              <a:spLocks noChangeArrowheads="1"/>
            </p:cNvSpPr>
            <p:nvPr/>
          </p:nvSpPr>
          <p:spPr bwMode="auto">
            <a:xfrm>
              <a:off x="6475198" y="4542808"/>
              <a:ext cx="79516" cy="788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2000" b="1">
                <a:latin typeface="Calibri" pitchFamily="34" charset="0"/>
              </a:endParaRPr>
            </a:p>
          </p:txBody>
        </p:sp>
        <p:sp>
          <p:nvSpPr>
            <p:cNvPr id="57502" name="Ellipse 66"/>
            <p:cNvSpPr>
              <a:spLocks noChangeArrowheads="1"/>
            </p:cNvSpPr>
            <p:nvPr/>
          </p:nvSpPr>
          <p:spPr bwMode="auto">
            <a:xfrm>
              <a:off x="5960743" y="4750631"/>
              <a:ext cx="79516" cy="788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2000" b="1">
                <a:latin typeface="Calibri" pitchFamily="34" charset="0"/>
              </a:endParaRPr>
            </a:p>
          </p:txBody>
        </p:sp>
        <p:sp>
          <p:nvSpPr>
            <p:cNvPr id="57503" name="Ellipse 67"/>
            <p:cNvSpPr>
              <a:spLocks noChangeArrowheads="1"/>
            </p:cNvSpPr>
            <p:nvPr/>
          </p:nvSpPr>
          <p:spPr bwMode="auto">
            <a:xfrm>
              <a:off x="5014400" y="4832500"/>
              <a:ext cx="79516" cy="788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2000" b="1">
                <a:latin typeface="Calibri" pitchFamily="34" charset="0"/>
              </a:endParaRPr>
            </a:p>
          </p:txBody>
        </p:sp>
        <p:sp>
          <p:nvSpPr>
            <p:cNvPr id="57504" name="Ellipse 68"/>
            <p:cNvSpPr>
              <a:spLocks noChangeArrowheads="1"/>
            </p:cNvSpPr>
            <p:nvPr/>
          </p:nvSpPr>
          <p:spPr bwMode="auto">
            <a:xfrm>
              <a:off x="5554260" y="4448342"/>
              <a:ext cx="79516" cy="788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2000" b="1">
                <a:latin typeface="Calibri" pitchFamily="34" charset="0"/>
              </a:endParaRPr>
            </a:p>
          </p:txBody>
        </p:sp>
        <p:sp>
          <p:nvSpPr>
            <p:cNvPr id="57505" name="Ellipse 69"/>
            <p:cNvSpPr>
              <a:spLocks noChangeArrowheads="1"/>
            </p:cNvSpPr>
            <p:nvPr/>
          </p:nvSpPr>
          <p:spPr bwMode="auto">
            <a:xfrm>
              <a:off x="3826708" y="5097003"/>
              <a:ext cx="79516" cy="788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2000" b="1">
                <a:latin typeface="Calibri" pitchFamily="34" charset="0"/>
              </a:endParaRPr>
            </a:p>
          </p:txBody>
        </p:sp>
        <p:sp>
          <p:nvSpPr>
            <p:cNvPr id="57506" name="Ellipse 70"/>
            <p:cNvSpPr>
              <a:spLocks noChangeArrowheads="1"/>
            </p:cNvSpPr>
            <p:nvPr/>
          </p:nvSpPr>
          <p:spPr bwMode="auto">
            <a:xfrm>
              <a:off x="4701069" y="4899677"/>
              <a:ext cx="79516" cy="788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sz="2000" b="1">
                <a:latin typeface="Calibri" pitchFamily="34" charset="0"/>
              </a:endParaRPr>
            </a:p>
          </p:txBody>
        </p:sp>
        <p:sp>
          <p:nvSpPr>
            <p:cNvPr id="57507" name="ZoneTexte 71"/>
            <p:cNvSpPr txBox="1">
              <a:spLocks noChangeArrowheads="1"/>
            </p:cNvSpPr>
            <p:nvPr/>
          </p:nvSpPr>
          <p:spPr bwMode="auto">
            <a:xfrm>
              <a:off x="4712823" y="4673304"/>
              <a:ext cx="564994" cy="14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700" b="1">
                  <a:latin typeface="Calibri" pitchFamily="34" charset="0"/>
                  <a:cs typeface="Arial" charset="0"/>
                </a:rPr>
                <a:t>Albatross-B13</a:t>
              </a:r>
            </a:p>
          </p:txBody>
        </p:sp>
        <p:sp>
          <p:nvSpPr>
            <p:cNvPr id="57508" name="ZoneTexte 72"/>
            <p:cNvSpPr txBox="1">
              <a:spLocks noChangeArrowheads="1"/>
            </p:cNvSpPr>
            <p:nvPr/>
          </p:nvSpPr>
          <p:spPr bwMode="auto">
            <a:xfrm>
              <a:off x="4358953" y="4940890"/>
              <a:ext cx="629462" cy="14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eaLnBrk="0" hangingPunct="0"/>
              <a:r>
                <a:rPr lang="en-US" sz="700" b="1">
                  <a:latin typeface="Calibri" pitchFamily="34" charset="0"/>
                  <a:cs typeface="Arial" charset="0"/>
                </a:rPr>
                <a:t>Shelburne_G-29</a:t>
              </a:r>
            </a:p>
          </p:txBody>
        </p:sp>
        <p:sp>
          <p:nvSpPr>
            <p:cNvPr id="57509" name="ZoneTexte 73"/>
            <p:cNvSpPr txBox="1">
              <a:spLocks noChangeArrowheads="1"/>
            </p:cNvSpPr>
            <p:nvPr/>
          </p:nvSpPr>
          <p:spPr bwMode="auto">
            <a:xfrm>
              <a:off x="3554084" y="4937262"/>
              <a:ext cx="514709" cy="14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eaLnBrk="0" hangingPunct="0"/>
              <a:r>
                <a:rPr lang="en-US" sz="700" b="1">
                  <a:latin typeface="Calibri" pitchFamily="34" charset="0"/>
                  <a:cs typeface="Arial" charset="0"/>
                </a:rPr>
                <a:t>Bonnet P-23</a:t>
              </a:r>
            </a:p>
          </p:txBody>
        </p:sp>
        <p:sp>
          <p:nvSpPr>
            <p:cNvPr id="57510" name="ZoneTexte 74"/>
            <p:cNvSpPr txBox="1">
              <a:spLocks noChangeArrowheads="1"/>
            </p:cNvSpPr>
            <p:nvPr/>
          </p:nvSpPr>
          <p:spPr bwMode="auto">
            <a:xfrm>
              <a:off x="5515518" y="4796814"/>
              <a:ext cx="990448" cy="14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eaLnBrk="0" hangingPunct="0"/>
              <a:r>
                <a:rPr lang="en-US" sz="700" b="1">
                  <a:latin typeface="Calibri" pitchFamily="34" charset="0"/>
                  <a:cs typeface="Arial" charset="0"/>
                </a:rPr>
                <a:t>Shubenacadie_H-100</a:t>
              </a:r>
            </a:p>
          </p:txBody>
        </p:sp>
        <p:sp>
          <p:nvSpPr>
            <p:cNvPr id="57511" name="ZoneTexte 75"/>
            <p:cNvSpPr txBox="1">
              <a:spLocks noChangeArrowheads="1"/>
            </p:cNvSpPr>
            <p:nvPr/>
          </p:nvSpPr>
          <p:spPr bwMode="auto">
            <a:xfrm>
              <a:off x="5240192" y="4295024"/>
              <a:ext cx="592070" cy="14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700" b="1">
                  <a:latin typeface="Calibri" pitchFamily="34" charset="0"/>
                  <a:cs typeface="Arial" charset="0"/>
                </a:rPr>
                <a:t>Glooscap_C-63</a:t>
              </a:r>
            </a:p>
          </p:txBody>
        </p:sp>
        <p:sp>
          <p:nvSpPr>
            <p:cNvPr id="57512" name="ZoneTexte 76"/>
            <p:cNvSpPr txBox="1">
              <a:spLocks noChangeArrowheads="1"/>
            </p:cNvSpPr>
            <p:nvPr/>
          </p:nvSpPr>
          <p:spPr bwMode="auto">
            <a:xfrm>
              <a:off x="6210775" y="3674475"/>
              <a:ext cx="579177" cy="14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700" b="1">
                  <a:latin typeface="Calibri" pitchFamily="34" charset="0"/>
                  <a:cs typeface="Arial" charset="0"/>
                </a:rPr>
                <a:t>Cohasset_L-97</a:t>
              </a:r>
            </a:p>
          </p:txBody>
        </p:sp>
        <p:sp>
          <p:nvSpPr>
            <p:cNvPr id="57513" name="ZoneTexte 77"/>
            <p:cNvSpPr txBox="1">
              <a:spLocks noChangeArrowheads="1"/>
            </p:cNvSpPr>
            <p:nvPr/>
          </p:nvSpPr>
          <p:spPr bwMode="auto">
            <a:xfrm>
              <a:off x="6182588" y="3947306"/>
              <a:ext cx="469582" cy="14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700" b="1">
                  <a:latin typeface="Calibri" pitchFamily="34" charset="0"/>
                  <a:cs typeface="Arial" charset="0"/>
                </a:rPr>
                <a:t>Alma_F-67</a:t>
              </a:r>
            </a:p>
          </p:txBody>
        </p:sp>
        <p:sp>
          <p:nvSpPr>
            <p:cNvPr id="57514" name="ZoneTexte 78"/>
            <p:cNvSpPr txBox="1">
              <a:spLocks noChangeArrowheads="1"/>
            </p:cNvSpPr>
            <p:nvPr/>
          </p:nvSpPr>
          <p:spPr bwMode="auto">
            <a:xfrm>
              <a:off x="6465834" y="4132325"/>
              <a:ext cx="531471" cy="14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700" b="1">
                  <a:latin typeface="Calibri" pitchFamily="34" charset="0"/>
                  <a:cs typeface="Arial" charset="0"/>
                </a:rPr>
                <a:t>Glenelg_J-48</a:t>
              </a:r>
            </a:p>
          </p:txBody>
        </p:sp>
        <p:sp>
          <p:nvSpPr>
            <p:cNvPr id="57515" name="ZoneTexte 79"/>
            <p:cNvSpPr txBox="1">
              <a:spLocks noChangeArrowheads="1"/>
            </p:cNvSpPr>
            <p:nvPr/>
          </p:nvSpPr>
          <p:spPr bwMode="auto">
            <a:xfrm>
              <a:off x="6668425" y="3878609"/>
              <a:ext cx="602385" cy="14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700" b="1">
                  <a:latin typeface="Calibri" pitchFamily="34" charset="0"/>
                  <a:cs typeface="Arial" charset="0"/>
                </a:rPr>
                <a:t>Chebucto_K-90</a:t>
              </a:r>
            </a:p>
          </p:txBody>
        </p:sp>
        <p:sp>
          <p:nvSpPr>
            <p:cNvPr id="57516" name="ZoneTexte 80"/>
            <p:cNvSpPr txBox="1">
              <a:spLocks noChangeArrowheads="1"/>
            </p:cNvSpPr>
            <p:nvPr/>
          </p:nvSpPr>
          <p:spPr bwMode="auto">
            <a:xfrm>
              <a:off x="5895756" y="4211579"/>
              <a:ext cx="648801" cy="14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700" b="1">
                  <a:latin typeface="Calibri" pitchFamily="34" charset="0"/>
                  <a:cs typeface="Arial" charset="0"/>
                </a:rPr>
                <a:t>Evangeline_H-98</a:t>
              </a:r>
            </a:p>
          </p:txBody>
        </p:sp>
        <p:sp>
          <p:nvSpPr>
            <p:cNvPr id="57517" name="ZoneTexte 81"/>
            <p:cNvSpPr txBox="1">
              <a:spLocks noChangeArrowheads="1"/>
            </p:cNvSpPr>
            <p:nvPr/>
          </p:nvSpPr>
          <p:spPr bwMode="auto">
            <a:xfrm>
              <a:off x="5771908" y="4467475"/>
              <a:ext cx="603674" cy="14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700" b="1">
                  <a:latin typeface="Calibri" pitchFamily="34" charset="0"/>
                  <a:cs typeface="Arial" charset="0"/>
                </a:rPr>
                <a:t>Newburn_H-23</a:t>
              </a:r>
            </a:p>
          </p:txBody>
        </p:sp>
        <p:sp>
          <p:nvSpPr>
            <p:cNvPr id="57518" name="ZoneTexte 82"/>
            <p:cNvSpPr txBox="1">
              <a:spLocks noChangeArrowheads="1"/>
            </p:cNvSpPr>
            <p:nvPr/>
          </p:nvSpPr>
          <p:spPr bwMode="auto">
            <a:xfrm>
              <a:off x="6417095" y="4575671"/>
              <a:ext cx="659116" cy="14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700" b="1">
                  <a:latin typeface="Calibri" pitchFamily="34" charset="0"/>
                  <a:cs typeface="Arial" charset="0"/>
                </a:rPr>
                <a:t>Weymouth_A-45</a:t>
              </a:r>
            </a:p>
          </p:txBody>
        </p:sp>
        <p:sp>
          <p:nvSpPr>
            <p:cNvPr id="57519" name="ZoneTexte 83"/>
            <p:cNvSpPr txBox="1">
              <a:spLocks noChangeArrowheads="1"/>
            </p:cNvSpPr>
            <p:nvPr/>
          </p:nvSpPr>
          <p:spPr bwMode="auto">
            <a:xfrm>
              <a:off x="6930648" y="4150951"/>
              <a:ext cx="624305" cy="14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700" b="1">
                  <a:latin typeface="Calibri" pitchFamily="34" charset="0"/>
                  <a:cs typeface="Arial" charset="0"/>
                </a:rPr>
                <a:t>Annapolis_G-24</a:t>
              </a:r>
            </a:p>
          </p:txBody>
        </p:sp>
        <p:sp>
          <p:nvSpPr>
            <p:cNvPr id="57520" name="ZoneTexte 84"/>
            <p:cNvSpPr txBox="1">
              <a:spLocks noChangeArrowheads="1"/>
            </p:cNvSpPr>
            <p:nvPr/>
          </p:nvSpPr>
          <p:spPr bwMode="auto">
            <a:xfrm>
              <a:off x="6999724" y="4296714"/>
              <a:ext cx="559836" cy="14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700" b="1">
                  <a:latin typeface="Calibri" pitchFamily="34" charset="0"/>
                  <a:cs typeface="Arial" charset="0"/>
                </a:rPr>
                <a:t>Crimson_F-81</a:t>
              </a:r>
            </a:p>
          </p:txBody>
        </p:sp>
        <p:sp>
          <p:nvSpPr>
            <p:cNvPr id="57521" name="ZoneTexte 85"/>
            <p:cNvSpPr txBox="1">
              <a:spLocks noChangeArrowheads="1"/>
            </p:cNvSpPr>
            <p:nvPr/>
          </p:nvSpPr>
          <p:spPr bwMode="auto">
            <a:xfrm>
              <a:off x="7421965" y="3904245"/>
              <a:ext cx="626883" cy="14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700" b="1">
                  <a:latin typeface="Calibri" pitchFamily="34" charset="0"/>
                  <a:cs typeface="Arial" charset="0"/>
                </a:rPr>
                <a:t>Tantallon_M-41</a:t>
              </a:r>
            </a:p>
          </p:txBody>
        </p:sp>
        <p:sp>
          <p:nvSpPr>
            <p:cNvPr id="57522" name="ZoneTexte 86"/>
            <p:cNvSpPr txBox="1">
              <a:spLocks noChangeArrowheads="1"/>
            </p:cNvSpPr>
            <p:nvPr/>
          </p:nvSpPr>
          <p:spPr bwMode="auto">
            <a:xfrm>
              <a:off x="8323269" y="2974672"/>
              <a:ext cx="617857" cy="14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700" b="1">
                  <a:latin typeface="Calibri" pitchFamily="34" charset="0"/>
                  <a:cs typeface="Arial" charset="0"/>
                </a:rPr>
                <a:t>Dauntless_D-35</a:t>
              </a:r>
            </a:p>
          </p:txBody>
        </p:sp>
        <p:sp>
          <p:nvSpPr>
            <p:cNvPr id="57523" name="ZoneTexte 87"/>
            <p:cNvSpPr txBox="1">
              <a:spLocks noChangeArrowheads="1"/>
            </p:cNvSpPr>
            <p:nvPr/>
          </p:nvSpPr>
          <p:spPr bwMode="auto">
            <a:xfrm>
              <a:off x="7036403" y="2982565"/>
              <a:ext cx="791920" cy="14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700" b="1">
                  <a:latin typeface="Calibri" pitchFamily="34" charset="0"/>
                  <a:cs typeface="Arial" charset="0"/>
                </a:rPr>
                <a:t>West Esperanto_B-78</a:t>
              </a:r>
            </a:p>
          </p:txBody>
        </p:sp>
        <p:sp>
          <p:nvSpPr>
            <p:cNvPr id="57524" name="ZoneTexte 88"/>
            <p:cNvSpPr txBox="1">
              <a:spLocks noChangeArrowheads="1"/>
            </p:cNvSpPr>
            <p:nvPr/>
          </p:nvSpPr>
          <p:spPr bwMode="auto">
            <a:xfrm>
              <a:off x="7730750" y="2995796"/>
              <a:ext cx="527603" cy="14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700" b="1">
                  <a:latin typeface="Calibri" pitchFamily="34" charset="0"/>
                  <a:cs typeface="Arial" charset="0"/>
                </a:rPr>
                <a:t>Hesper_P-52</a:t>
              </a:r>
            </a:p>
          </p:txBody>
        </p:sp>
        <p:sp>
          <p:nvSpPr>
            <p:cNvPr id="57525" name="ZoneTexte 89"/>
            <p:cNvSpPr txBox="1">
              <a:spLocks noChangeArrowheads="1"/>
            </p:cNvSpPr>
            <p:nvPr/>
          </p:nvSpPr>
          <p:spPr bwMode="auto">
            <a:xfrm>
              <a:off x="7545609" y="3257818"/>
              <a:ext cx="706823" cy="14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700" b="1">
                  <a:latin typeface="Calibri" pitchFamily="34" charset="0"/>
                  <a:cs typeface="Arial" charset="0"/>
                </a:rPr>
                <a:t>South_Griffin_J-13</a:t>
              </a:r>
            </a:p>
          </p:txBody>
        </p:sp>
        <p:sp>
          <p:nvSpPr>
            <p:cNvPr id="57526" name="ZoneTexte 90"/>
            <p:cNvSpPr txBox="1">
              <a:spLocks noChangeArrowheads="1"/>
            </p:cNvSpPr>
            <p:nvPr/>
          </p:nvSpPr>
          <p:spPr bwMode="auto">
            <a:xfrm>
              <a:off x="6733023" y="4452478"/>
              <a:ext cx="575309" cy="14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700" b="1">
                  <a:latin typeface="Calibri" pitchFamily="34" charset="0"/>
                  <a:cs typeface="Arial" charset="0"/>
                </a:rPr>
                <a:t>Balvenie_B-79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0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8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8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1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9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2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5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8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1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4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0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6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9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2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5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8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1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4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7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0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3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6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9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2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8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1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4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7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0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3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6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9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2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5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8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3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6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9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2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5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0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3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6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9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2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7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0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3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6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9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2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5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8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1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4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7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0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3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6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9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2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5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8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1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4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7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0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3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6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9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2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5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8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1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4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9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2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5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8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1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4" grpId="0" animBg="1"/>
      <p:bldP spid="223" grpId="0" animBg="1"/>
      <p:bldP spid="97" grpId="0" animBg="1"/>
      <p:bldP spid="284" grpId="0" animBg="1"/>
      <p:bldP spid="95" grpId="0" animBg="1"/>
      <p:bldP spid="180" grpId="0"/>
      <p:bldP spid="183" grpId="0"/>
      <p:bldP spid="184" grpId="0"/>
      <p:bldP spid="204" grpId="0"/>
      <p:bldP spid="205" grpId="0"/>
      <p:bldP spid="206" grpId="0"/>
      <p:bldP spid="207" grpId="0"/>
      <p:bldP spid="208" grpId="0"/>
      <p:bldP spid="209" grpId="0"/>
      <p:bldP spid="210" grpId="0"/>
      <p:bldP spid="211" grpId="0"/>
      <p:bldP spid="212" grpId="0"/>
      <p:bldP spid="213" grpId="0"/>
      <p:bldP spid="218" grpId="0"/>
      <p:bldP spid="219" grpId="0"/>
      <p:bldP spid="240" grpId="0" animBg="1"/>
      <p:bldP spid="241" grpId="0" animBg="1"/>
      <p:bldP spid="242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6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82" grpId="0"/>
      <p:bldP spid="285" grpId="0" animBg="1"/>
      <p:bldP spid="216" grpId="0"/>
      <p:bldP spid="217" grpId="0"/>
      <p:bldP spid="220" grpId="0"/>
      <p:bldP spid="221" grpId="0"/>
      <p:bldP spid="255" grpId="0" animBg="1"/>
      <p:bldP spid="257" grpId="0" animBg="1"/>
      <p:bldP spid="264" grpId="0" animBg="1"/>
      <p:bldP spid="348" grpId="0"/>
      <p:bldP spid="355" grpId="0" animBg="1"/>
      <p:bldP spid="356" grpId="0" animBg="1"/>
      <p:bldP spid="357" grpId="0" animBg="1"/>
      <p:bldP spid="364" grpId="0" animBg="1"/>
      <p:bldP spid="365" grpId="0" animBg="1"/>
      <p:bldP spid="366" grpId="0" animBg="1"/>
      <p:bldP spid="371" grpId="0"/>
      <p:bldP spid="372" grpId="0"/>
      <p:bldP spid="373" grpId="0"/>
      <p:bldP spid="374" grpId="0"/>
      <p:bldP spid="375" grpId="0"/>
      <p:bldP spid="376" grpId="0"/>
      <p:bldP spid="377" grpId="0"/>
      <p:bldP spid="378" grpId="0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7" grpId="0" animBg="1"/>
      <p:bldP spid="388" grpId="0"/>
      <p:bldP spid="389" grpId="0" animBg="1"/>
      <p:bldP spid="390" grpId="0" animBg="1"/>
      <p:bldP spid="391" grpId="0" animBg="1"/>
      <p:bldP spid="392" grpId="0"/>
      <p:bldP spid="393" grpId="0"/>
      <p:bldP spid="394" grpId="0" animBg="1"/>
      <p:bldP spid="395" grpId="0" animBg="1"/>
      <p:bldP spid="396" grpId="0" animBg="1"/>
      <p:bldP spid="397" grpId="0" animBg="1"/>
      <p:bldP spid="398" grpId="0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8" grpId="0" animBg="1"/>
      <p:bldP spid="409" grpId="0" animBg="1"/>
      <p:bldP spid="410" grpId="0" animBg="1"/>
      <p:bldP spid="416" grpId="0" animBg="1"/>
      <p:bldP spid="417" grpId="0"/>
      <p:bldP spid="418" grpId="0"/>
      <p:bldP spid="419" grpId="0"/>
      <p:bldP spid="420" grpId="0"/>
      <p:bldP spid="421" grpId="0" animBg="1"/>
      <p:bldP spid="422" grpId="0" animBg="1"/>
      <p:bldP spid="423" grpId="0" animBg="1"/>
      <p:bldP spid="424" grpId="0" animBg="1"/>
      <p:bldP spid="425" grpId="0" animBg="1"/>
      <p:bldP spid="426" grpId="0"/>
      <p:bldP spid="427" grpId="0"/>
      <p:bldP spid="428" grpId="0"/>
      <p:bldP spid="429" grpId="0"/>
      <p:bldP spid="430" grpId="0" animBg="1"/>
      <p:bldP spid="431" grpId="0" animBg="1"/>
      <p:bldP spid="43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2514600"/>
            <a:ext cx="6172200" cy="2438400"/>
          </a:xfrm>
        </p:spPr>
        <p:txBody>
          <a:bodyPr/>
          <a:lstStyle/>
          <a:p>
            <a:r>
              <a:rPr lang="en-US" dirty="0" smtClean="0"/>
              <a:t>Petroleum Systems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:\Documents and Settings\dubille\Bureau\PROJET-temporaire\NOVA-SCOTIA-2011\Block3D\MD6-UPS2500-2\Runs\RUN3D\test2\ScreenShots\TR-Pliensbachie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000" y="1014405"/>
            <a:ext cx="8640000" cy="5310195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88" y="533400"/>
            <a:ext cx="8101012" cy="381000"/>
          </a:xfrm>
        </p:spPr>
        <p:txBody>
          <a:bodyPr/>
          <a:lstStyle/>
          <a:p>
            <a:r>
              <a:rPr lang="en-US" dirty="0" smtClean="0"/>
              <a:t>Source Rocks Modeling – Transformation Ratio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736600" y="1079500"/>
            <a:ext cx="2540000" cy="400110"/>
          </a:xfrm>
          <a:prstGeom prst="rect">
            <a:avLst/>
          </a:prstGeom>
          <a:solidFill>
            <a:srgbClr val="A6A6A6">
              <a:alpha val="43922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i="1" dirty="0" smtClean="0"/>
              <a:t>PLIENBACHIAN SR</a:t>
            </a:r>
            <a:endParaRPr lang="fr-FR" sz="2000" b="1" i="1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736600" y="1524000"/>
          <a:ext cx="1765300" cy="914400"/>
        </p:xfrm>
        <a:graphic>
          <a:graphicData uri="http://schemas.openxmlformats.org/drawingml/2006/table">
            <a:tbl>
              <a:tblPr/>
              <a:tblGrid>
                <a:gridCol w="1765300"/>
              </a:tblGrid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APTIAN SR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VALANGINIAN SR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TITHONIAN SR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CALLOVIAN SR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PLIENBACHIAN SR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pSp>
        <p:nvGrpSpPr>
          <p:cNvPr id="4" name="Groupe 10"/>
          <p:cNvGrpSpPr/>
          <p:nvPr/>
        </p:nvGrpSpPr>
        <p:grpSpPr>
          <a:xfrm>
            <a:off x="5867400" y="3786910"/>
            <a:ext cx="2806729" cy="2223366"/>
            <a:chOff x="5867400" y="3786910"/>
            <a:chExt cx="2806729" cy="2223366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01000" y="3786910"/>
              <a:ext cx="673129" cy="2223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ZoneTexte 12"/>
            <p:cNvSpPr txBox="1"/>
            <p:nvPr/>
          </p:nvSpPr>
          <p:spPr>
            <a:xfrm>
              <a:off x="5867400" y="5212080"/>
              <a:ext cx="213360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dirty="0" smtClean="0"/>
                <a:t>%</a:t>
              </a:r>
            </a:p>
            <a:p>
              <a:pPr algn="r"/>
              <a:r>
                <a:rPr lang="en-US" sz="1400" i="1" dirty="0" smtClean="0"/>
                <a:t>TRANSFORMATION RATIO</a:t>
              </a:r>
              <a:endParaRPr lang="en-US" sz="1400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88" y="533400"/>
            <a:ext cx="8101012" cy="381000"/>
          </a:xfrm>
        </p:spPr>
        <p:txBody>
          <a:bodyPr/>
          <a:lstStyle/>
          <a:p>
            <a:r>
              <a:rPr lang="en-US" dirty="0" smtClean="0">
                <a:sym typeface="Wingdings" pitchFamily="2" charset="2"/>
              </a:rPr>
              <a:t>Migration and </a:t>
            </a:r>
            <a:r>
              <a:rPr lang="en-US" dirty="0" smtClean="0"/>
              <a:t>Accumulation Modeling – Drainage Areas Overview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357188" y="990600"/>
            <a:ext cx="6272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</a:rPr>
              <a:t>Early-Middle-Jurassic (J200-J163)</a:t>
            </a:r>
          </a:p>
        </p:txBody>
      </p:sp>
      <p:pic>
        <p:nvPicPr>
          <p:cNvPr id="60418" name="Picture 2" descr="V:\MODELING\PLANCHES-ATLAS_divers_snapshots\drain-SCA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35444"/>
            <a:ext cx="8640000" cy="5193956"/>
          </a:xfrm>
          <a:prstGeom prst="rect">
            <a:avLst/>
          </a:prstGeom>
          <a:noFill/>
        </p:spPr>
      </p:pic>
      <p:grpSp>
        <p:nvGrpSpPr>
          <p:cNvPr id="4" name="Groupe 11"/>
          <p:cNvGrpSpPr/>
          <p:nvPr/>
        </p:nvGrpSpPr>
        <p:grpSpPr>
          <a:xfrm>
            <a:off x="5029200" y="4267569"/>
            <a:ext cx="3733800" cy="2133231"/>
            <a:chOff x="5029200" y="4267569"/>
            <a:chExt cx="3733800" cy="2133231"/>
          </a:xfrm>
        </p:grpSpPr>
        <p:pic>
          <p:nvPicPr>
            <p:cNvPr id="60419" name="Picture 3" descr="V:\MODELING\PLANCHES-ATLAS_divers_snapshots\scale-SCAT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00" y="4411663"/>
              <a:ext cx="1143000" cy="1989137"/>
            </a:xfrm>
            <a:prstGeom prst="rect">
              <a:avLst/>
            </a:prstGeom>
            <a:noFill/>
          </p:spPr>
        </p:pic>
        <p:grpSp>
          <p:nvGrpSpPr>
            <p:cNvPr id="5" name="Groupe 7"/>
            <p:cNvGrpSpPr/>
            <p:nvPr/>
          </p:nvGrpSpPr>
          <p:grpSpPr>
            <a:xfrm>
              <a:off x="5029200" y="4267569"/>
              <a:ext cx="3486912" cy="2005894"/>
              <a:chOff x="5029200" y="4267569"/>
              <a:chExt cx="3486912" cy="2005894"/>
            </a:xfrm>
          </p:grpSpPr>
          <p:sp>
            <p:nvSpPr>
              <p:cNvPr id="10" name="ZoneTexte 9"/>
              <p:cNvSpPr txBox="1"/>
              <p:nvPr/>
            </p:nvSpPr>
            <p:spPr>
              <a:xfrm>
                <a:off x="5029200" y="5257800"/>
                <a:ext cx="2609088" cy="1015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 smtClean="0">
                    <a:solidFill>
                      <a:srgbClr val="FF33CC"/>
                    </a:solidFill>
                  </a:rPr>
                  <a:t>Pink lines </a:t>
                </a:r>
                <a:r>
                  <a:rPr lang="en-US" sz="1200" dirty="0" smtClean="0"/>
                  <a:t>= Main drainage divide</a:t>
                </a:r>
              </a:p>
              <a:p>
                <a:pPr algn="r"/>
                <a:r>
                  <a:rPr lang="en-US" sz="1200" dirty="0" smtClean="0">
                    <a:solidFill>
                      <a:srgbClr val="0000FF"/>
                    </a:solidFill>
                  </a:rPr>
                  <a:t>Blue lines</a:t>
                </a:r>
                <a:r>
                  <a:rPr lang="en-US" sz="1200" dirty="0" smtClean="0"/>
                  <a:t> = Slope lines / Flow path</a:t>
                </a:r>
              </a:p>
              <a:p>
                <a:pPr algn="r"/>
                <a:r>
                  <a:rPr lang="en-US" sz="1200" dirty="0" smtClean="0"/>
                  <a:t>White contour = Closure area</a:t>
                </a:r>
              </a:p>
              <a:p>
                <a:pPr algn="r"/>
                <a:endParaRPr lang="en-US" sz="1200" dirty="0" smtClean="0"/>
              </a:p>
              <a:p>
                <a:pPr algn="r"/>
                <a:r>
                  <a:rPr lang="en-US" sz="1200" dirty="0" smtClean="0"/>
                  <a:t>Background = horizon J163 depth</a:t>
                </a:r>
                <a:endParaRPr lang="en-US" sz="1200" dirty="0"/>
              </a:p>
            </p:txBody>
          </p:sp>
          <p:sp>
            <p:nvSpPr>
              <p:cNvPr id="11" name="ZoneTexte 10"/>
              <p:cNvSpPr txBox="1"/>
              <p:nvPr/>
            </p:nvSpPr>
            <p:spPr>
              <a:xfrm>
                <a:off x="7525512" y="4267569"/>
                <a:ext cx="990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i="1" dirty="0" smtClean="0"/>
                  <a:t>Depth in m</a:t>
                </a:r>
                <a:endParaRPr lang="en-US" sz="1200" b="1" i="1" dirty="0"/>
              </a:p>
            </p:txBody>
          </p:sp>
        </p:grpSp>
      </p:grpSp>
      <p:graphicFrame>
        <p:nvGraphicFramePr>
          <p:cNvPr id="13" name="Tableau 12"/>
          <p:cNvGraphicFramePr>
            <a:graphicFrameLocks noGrp="1"/>
          </p:cNvGraphicFramePr>
          <p:nvPr/>
        </p:nvGraphicFramePr>
        <p:xfrm>
          <a:off x="685800" y="1524000"/>
          <a:ext cx="1752600" cy="1146356"/>
        </p:xfrm>
        <a:graphic>
          <a:graphicData uri="http://schemas.openxmlformats.org/drawingml/2006/table">
            <a:tbl>
              <a:tblPr/>
              <a:tblGrid>
                <a:gridCol w="1752600"/>
              </a:tblGrid>
              <a:tr h="2430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PLAY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06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Aptian-Albian-</a:t>
                      </a:r>
                      <a:r>
                        <a:rPr lang="fr-FR" sz="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Cenomanian</a:t>
                      </a:r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(K112-K94)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14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Hauterivian</a:t>
                      </a:r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fr-FR" sz="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Barremian</a:t>
                      </a:r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(K130-K123)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939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Berriasian</a:t>
                      </a:r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fr-FR" sz="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Valanginian</a:t>
                      </a:r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fr-FR" sz="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Hauterivian</a:t>
                      </a:r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(J150-K130)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025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Oxfordian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fr-FR" sz="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Tithonian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(J63-J150)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0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Early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-Middle-</a:t>
                      </a:r>
                      <a:r>
                        <a:rPr lang="fr-FR" sz="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Jurassic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(J200-J163)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age 6" descr="NovaScotia_Location_Map_20_keywells.jpg"/>
          <p:cNvPicPr>
            <a:picLocks noChangeAspect="1"/>
          </p:cNvPicPr>
          <p:nvPr/>
        </p:nvPicPr>
        <p:blipFill>
          <a:blip r:embed="rId3"/>
          <a:srcRect l="2090" t="4990" r="1335" b="10930"/>
          <a:stretch>
            <a:fillRect/>
          </a:stretch>
        </p:blipFill>
        <p:spPr bwMode="auto">
          <a:xfrm>
            <a:off x="222250" y="1155700"/>
            <a:ext cx="8831263" cy="517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Forme libre 39"/>
          <p:cNvSpPr>
            <a:spLocks/>
          </p:cNvSpPr>
          <p:nvPr/>
        </p:nvSpPr>
        <p:spPr bwMode="auto">
          <a:xfrm>
            <a:off x="952500" y="2027238"/>
            <a:ext cx="6219825" cy="2967037"/>
          </a:xfrm>
          <a:custGeom>
            <a:avLst/>
            <a:gdLst>
              <a:gd name="T0" fmla="*/ 1426 w 6738983"/>
              <a:gd name="T1" fmla="*/ 2940829 h 2967446"/>
              <a:gd name="T2" fmla="*/ 172621 w 6738983"/>
              <a:gd name="T3" fmla="*/ 2832018 h 2967446"/>
              <a:gd name="T4" fmla="*/ 510731 w 6738983"/>
              <a:gd name="T5" fmla="*/ 2532781 h 2967446"/>
              <a:gd name="T6" fmla="*/ 836001 w 6738983"/>
              <a:gd name="T7" fmla="*/ 2320600 h 2967446"/>
              <a:gd name="T8" fmla="*/ 1246868 w 6738983"/>
              <a:gd name="T9" fmla="*/ 2271633 h 2967446"/>
              <a:gd name="T10" fmla="*/ 1516499 w 6738983"/>
              <a:gd name="T11" fmla="*/ 2342359 h 2967446"/>
              <a:gd name="T12" fmla="*/ 2004401 w 6738983"/>
              <a:gd name="T13" fmla="*/ 2282518 h 2967446"/>
              <a:gd name="T14" fmla="*/ 2513707 w 6738983"/>
              <a:gd name="T15" fmla="*/ 1945199 h 2967446"/>
              <a:gd name="T16" fmla="*/ 2894615 w 6738983"/>
              <a:gd name="T17" fmla="*/ 1531713 h 2967446"/>
              <a:gd name="T18" fmla="*/ 3237004 w 6738983"/>
              <a:gd name="T19" fmla="*/ 1357613 h 2967446"/>
              <a:gd name="T20" fmla="*/ 3562271 w 6738983"/>
              <a:gd name="T21" fmla="*/ 1216156 h 2967446"/>
              <a:gd name="T22" fmla="*/ 3934623 w 6738983"/>
              <a:gd name="T23" fmla="*/ 1129106 h 2967446"/>
              <a:gd name="T24" fmla="*/ 4426809 w 6738983"/>
              <a:gd name="T25" fmla="*/ 742825 h 2967446"/>
              <a:gd name="T26" fmla="*/ 4807711 w 6738983"/>
              <a:gd name="T27" fmla="*/ 410946 h 2967446"/>
              <a:gd name="T28" fmla="*/ 5201462 w 6738983"/>
              <a:gd name="T29" fmla="*/ 30105 h 2967446"/>
              <a:gd name="T30" fmla="*/ 5264803 w 6738983"/>
              <a:gd name="T31" fmla="*/ 230318 h 2967446"/>
              <a:gd name="T32" fmla="*/ 4996025 w 6738983"/>
              <a:gd name="T33" fmla="*/ 443591 h 2967446"/>
              <a:gd name="T34" fmla="*/ 4602279 w 6738983"/>
              <a:gd name="T35" fmla="*/ 840755 h 2967446"/>
              <a:gd name="T36" fmla="*/ 4204253 w 6738983"/>
              <a:gd name="T37" fmla="*/ 1134549 h 2967446"/>
              <a:gd name="T38" fmla="*/ 3647870 w 6738983"/>
              <a:gd name="T39" fmla="*/ 1384815 h 2967446"/>
              <a:gd name="T40" fmla="*/ 3168526 w 6738983"/>
              <a:gd name="T41" fmla="*/ 1569798 h 2967446"/>
              <a:gd name="T42" fmla="*/ 2770499 w 6738983"/>
              <a:gd name="T43" fmla="*/ 1798302 h 2967446"/>
              <a:gd name="T44" fmla="*/ 2432390 w 6738983"/>
              <a:gd name="T45" fmla="*/ 2108418 h 2967446"/>
              <a:gd name="T46" fmla="*/ 2148206 w 6738983"/>
              <a:gd name="T47" fmla="*/ 2332569 h 2967446"/>
              <a:gd name="T48" fmla="*/ 1666293 w 6738983"/>
              <a:gd name="T49" fmla="*/ 2456612 h 2967446"/>
              <a:gd name="T50" fmla="*/ 1396663 w 6738983"/>
              <a:gd name="T51" fmla="*/ 2413090 h 2967446"/>
              <a:gd name="T52" fmla="*/ 1148431 w 6738983"/>
              <a:gd name="T53" fmla="*/ 2369566 h 2967446"/>
              <a:gd name="T54" fmla="*/ 806041 w 6738983"/>
              <a:gd name="T55" fmla="*/ 2489257 h 2967446"/>
              <a:gd name="T56" fmla="*/ 502170 w 6738983"/>
              <a:gd name="T57" fmla="*/ 2750407 h 2967446"/>
              <a:gd name="T58" fmla="*/ 164060 w 6738983"/>
              <a:gd name="T59" fmla="*/ 2929948 h 2967446"/>
              <a:gd name="T60" fmla="*/ 1426 w 6738983"/>
              <a:gd name="T61" fmla="*/ 2940829 h 296744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6738983"/>
              <a:gd name="T94" fmla="*/ 0 h 2967446"/>
              <a:gd name="T95" fmla="*/ 6738983 w 6738983"/>
              <a:gd name="T96" fmla="*/ 2967446 h 296744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6738983" h="2967446">
                <a:moveTo>
                  <a:pt x="1814" y="2942046"/>
                </a:moveTo>
                <a:cubicBezTo>
                  <a:pt x="3628" y="2925717"/>
                  <a:pt x="111578" y="2901224"/>
                  <a:pt x="219528" y="2833188"/>
                </a:cubicBezTo>
                <a:cubicBezTo>
                  <a:pt x="327478" y="2765152"/>
                  <a:pt x="508907" y="2619102"/>
                  <a:pt x="649514" y="2533831"/>
                </a:cubicBezTo>
                <a:cubicBezTo>
                  <a:pt x="790121" y="2448560"/>
                  <a:pt x="907143" y="2365103"/>
                  <a:pt x="1063171" y="2321560"/>
                </a:cubicBezTo>
                <a:cubicBezTo>
                  <a:pt x="1219200" y="2278017"/>
                  <a:pt x="1441449" y="2268945"/>
                  <a:pt x="1585685" y="2272574"/>
                </a:cubicBezTo>
                <a:cubicBezTo>
                  <a:pt x="1729921" y="2276203"/>
                  <a:pt x="1768021" y="2341517"/>
                  <a:pt x="1928585" y="2343331"/>
                </a:cubicBezTo>
                <a:cubicBezTo>
                  <a:pt x="2089149" y="2345145"/>
                  <a:pt x="2337707" y="2349681"/>
                  <a:pt x="2549071" y="2283460"/>
                </a:cubicBezTo>
                <a:cubicBezTo>
                  <a:pt x="2760435" y="2217239"/>
                  <a:pt x="3008085" y="2071189"/>
                  <a:pt x="3196771" y="1946003"/>
                </a:cubicBezTo>
                <a:cubicBezTo>
                  <a:pt x="3385457" y="1820817"/>
                  <a:pt x="3527878" y="1630317"/>
                  <a:pt x="3681185" y="1532346"/>
                </a:cubicBezTo>
                <a:cubicBezTo>
                  <a:pt x="3834492" y="1434375"/>
                  <a:pt x="3975100" y="1410788"/>
                  <a:pt x="4116614" y="1358174"/>
                </a:cubicBezTo>
                <a:cubicBezTo>
                  <a:pt x="4258128" y="1305560"/>
                  <a:pt x="4382407" y="1254760"/>
                  <a:pt x="4530271" y="1216660"/>
                </a:cubicBezTo>
                <a:cubicBezTo>
                  <a:pt x="4678135" y="1178560"/>
                  <a:pt x="4820557" y="1208496"/>
                  <a:pt x="5003800" y="1129574"/>
                </a:cubicBezTo>
                <a:cubicBezTo>
                  <a:pt x="5187043" y="1050653"/>
                  <a:pt x="5444671" y="862874"/>
                  <a:pt x="5629728" y="743131"/>
                </a:cubicBezTo>
                <a:cubicBezTo>
                  <a:pt x="5814785" y="623388"/>
                  <a:pt x="5949949" y="529953"/>
                  <a:pt x="6114142" y="411117"/>
                </a:cubicBezTo>
                <a:cubicBezTo>
                  <a:pt x="6278335" y="292281"/>
                  <a:pt x="6518002" y="60234"/>
                  <a:pt x="6614885" y="30117"/>
                </a:cubicBezTo>
                <a:cubicBezTo>
                  <a:pt x="6711768" y="0"/>
                  <a:pt x="6738983" y="161471"/>
                  <a:pt x="6695440" y="230414"/>
                </a:cubicBezTo>
                <a:cubicBezTo>
                  <a:pt x="6651897" y="299357"/>
                  <a:pt x="6494054" y="341993"/>
                  <a:pt x="6353628" y="443774"/>
                </a:cubicBezTo>
                <a:cubicBezTo>
                  <a:pt x="6213202" y="545556"/>
                  <a:pt x="6020706" y="725896"/>
                  <a:pt x="5852885" y="841103"/>
                </a:cubicBezTo>
                <a:cubicBezTo>
                  <a:pt x="5685064" y="956310"/>
                  <a:pt x="5548993" y="1044303"/>
                  <a:pt x="5346700" y="1135017"/>
                </a:cubicBezTo>
                <a:cubicBezTo>
                  <a:pt x="5144407" y="1225731"/>
                  <a:pt x="4858657" y="1312817"/>
                  <a:pt x="4639128" y="1385388"/>
                </a:cubicBezTo>
                <a:cubicBezTo>
                  <a:pt x="4419599" y="1457960"/>
                  <a:pt x="4215492" y="1501503"/>
                  <a:pt x="4029528" y="1570446"/>
                </a:cubicBezTo>
                <a:cubicBezTo>
                  <a:pt x="3843564" y="1639389"/>
                  <a:pt x="3679370" y="1709239"/>
                  <a:pt x="3523342" y="1799046"/>
                </a:cubicBezTo>
                <a:cubicBezTo>
                  <a:pt x="3367314" y="1888853"/>
                  <a:pt x="3225255" y="2020207"/>
                  <a:pt x="3093357" y="2109288"/>
                </a:cubicBezTo>
                <a:cubicBezTo>
                  <a:pt x="2961459" y="2198369"/>
                  <a:pt x="2894330" y="2275477"/>
                  <a:pt x="2731951" y="2333534"/>
                </a:cubicBezTo>
                <a:cubicBezTo>
                  <a:pt x="2569572" y="2391591"/>
                  <a:pt x="2278379" y="2444205"/>
                  <a:pt x="2119085" y="2457631"/>
                </a:cubicBezTo>
                <a:cubicBezTo>
                  <a:pt x="1959791" y="2471057"/>
                  <a:pt x="1776185" y="2414088"/>
                  <a:pt x="1776185" y="2414088"/>
                </a:cubicBezTo>
                <a:cubicBezTo>
                  <a:pt x="1666421" y="2399574"/>
                  <a:pt x="1585685" y="2357846"/>
                  <a:pt x="1460500" y="2370546"/>
                </a:cubicBezTo>
                <a:cubicBezTo>
                  <a:pt x="1335315" y="2383246"/>
                  <a:pt x="1162050" y="2426788"/>
                  <a:pt x="1025071" y="2490288"/>
                </a:cubicBezTo>
                <a:cubicBezTo>
                  <a:pt x="888092" y="2553788"/>
                  <a:pt x="774699" y="2678067"/>
                  <a:pt x="638628" y="2751546"/>
                </a:cubicBezTo>
                <a:cubicBezTo>
                  <a:pt x="502557" y="2825025"/>
                  <a:pt x="309335" y="2894874"/>
                  <a:pt x="208642" y="2931160"/>
                </a:cubicBezTo>
                <a:cubicBezTo>
                  <a:pt x="107949" y="2967446"/>
                  <a:pt x="0" y="2958375"/>
                  <a:pt x="1814" y="2942046"/>
                </a:cubicBezTo>
                <a:close/>
              </a:path>
            </a:pathLst>
          </a:custGeom>
          <a:solidFill>
            <a:srgbClr val="99FF66">
              <a:alpha val="50195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1" name="Forme libre 37"/>
          <p:cNvSpPr>
            <a:spLocks/>
          </p:cNvSpPr>
          <p:nvPr/>
        </p:nvSpPr>
        <p:spPr bwMode="auto">
          <a:xfrm>
            <a:off x="708025" y="1941513"/>
            <a:ext cx="7388225" cy="4421187"/>
          </a:xfrm>
          <a:custGeom>
            <a:avLst/>
            <a:gdLst>
              <a:gd name="T0" fmla="*/ 306467 w 8003876"/>
              <a:gd name="T1" fmla="*/ 3051080 h 4422476"/>
              <a:gd name="T2" fmla="*/ 632157 w 8003876"/>
              <a:gd name="T3" fmla="*/ 2895939 h 4422476"/>
              <a:gd name="T4" fmla="*/ 1018914 w 8003876"/>
              <a:gd name="T5" fmla="*/ 2568423 h 4422476"/>
              <a:gd name="T6" fmla="*/ 1419243 w 8003876"/>
              <a:gd name="T7" fmla="*/ 2473617 h 4422476"/>
              <a:gd name="T8" fmla="*/ 1765289 w 8003876"/>
              <a:gd name="T9" fmla="*/ 2542567 h 4422476"/>
              <a:gd name="T10" fmla="*/ 2111334 w 8003876"/>
              <a:gd name="T11" fmla="*/ 2482236 h 4422476"/>
              <a:gd name="T12" fmla="*/ 2443809 w 8003876"/>
              <a:gd name="T13" fmla="*/ 2370189 h 4422476"/>
              <a:gd name="T14" fmla="*/ 2986627 w 8003876"/>
              <a:gd name="T15" fmla="*/ 1887532 h 4422476"/>
              <a:gd name="T16" fmla="*/ 3251252 w 8003876"/>
              <a:gd name="T17" fmla="*/ 1723774 h 4422476"/>
              <a:gd name="T18" fmla="*/ 3726217 w 8003876"/>
              <a:gd name="T19" fmla="*/ 1508303 h 4422476"/>
              <a:gd name="T20" fmla="*/ 4187609 w 8003876"/>
              <a:gd name="T21" fmla="*/ 1353163 h 4422476"/>
              <a:gd name="T22" fmla="*/ 4710069 w 8003876"/>
              <a:gd name="T23" fmla="*/ 1017026 h 4422476"/>
              <a:gd name="T24" fmla="*/ 5252888 w 8003876"/>
              <a:gd name="T25" fmla="*/ 551608 h 4422476"/>
              <a:gd name="T26" fmla="*/ 5849992 w 8003876"/>
              <a:gd name="T27" fmla="*/ 34476 h 4422476"/>
              <a:gd name="T28" fmla="*/ 5951767 w 8003876"/>
              <a:gd name="T29" fmla="*/ 344754 h 4422476"/>
              <a:gd name="T30" fmla="*/ 6263887 w 8003876"/>
              <a:gd name="T31" fmla="*/ 1447971 h 4422476"/>
              <a:gd name="T32" fmla="*/ 6141752 w 8003876"/>
              <a:gd name="T33" fmla="*/ 1930627 h 4422476"/>
              <a:gd name="T34" fmla="*/ 5693929 w 8003876"/>
              <a:gd name="T35" fmla="*/ 2137479 h 4422476"/>
              <a:gd name="T36" fmla="*/ 4513301 w 8003876"/>
              <a:gd name="T37" fmla="*/ 2645994 h 4422476"/>
              <a:gd name="T38" fmla="*/ 3678719 w 8003876"/>
              <a:gd name="T39" fmla="*/ 3007985 h 4422476"/>
              <a:gd name="T40" fmla="*/ 2504876 w 8003876"/>
              <a:gd name="T41" fmla="*/ 3688874 h 4422476"/>
              <a:gd name="T42" fmla="*/ 842499 w 8003876"/>
              <a:gd name="T43" fmla="*/ 4300814 h 4422476"/>
              <a:gd name="T44" fmla="*/ 320037 w 8003876"/>
              <a:gd name="T45" fmla="*/ 4343910 h 4422476"/>
              <a:gd name="T46" fmla="*/ 1131 w 8003876"/>
              <a:gd name="T47" fmla="*/ 3852632 h 4422476"/>
              <a:gd name="T48" fmla="*/ 313251 w 8003876"/>
              <a:gd name="T49" fmla="*/ 3490638 h 4422476"/>
              <a:gd name="T50" fmla="*/ 272541 w 8003876"/>
              <a:gd name="T51" fmla="*/ 3128647 h 4422476"/>
              <a:gd name="T52" fmla="*/ 306467 w 8003876"/>
              <a:gd name="T53" fmla="*/ 3051080 h 442247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003876"/>
              <a:gd name="T82" fmla="*/ 0 h 4422476"/>
              <a:gd name="T83" fmla="*/ 8003876 w 8003876"/>
              <a:gd name="T84" fmla="*/ 4422476 h 442247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003876" h="4422476">
                <a:moveTo>
                  <a:pt x="389627" y="3053751"/>
                </a:moveTo>
                <a:cubicBezTo>
                  <a:pt x="465827" y="3014932"/>
                  <a:pt x="652733" y="2978989"/>
                  <a:pt x="803695" y="2898476"/>
                </a:cubicBezTo>
                <a:cubicBezTo>
                  <a:pt x="954657" y="2817963"/>
                  <a:pt x="1128623" y="2641121"/>
                  <a:pt x="1295400" y="2570672"/>
                </a:cubicBezTo>
                <a:cubicBezTo>
                  <a:pt x="1462177" y="2500223"/>
                  <a:pt x="1646208" y="2480095"/>
                  <a:pt x="1804359" y="2475782"/>
                </a:cubicBezTo>
                <a:cubicBezTo>
                  <a:pt x="1962510" y="2471469"/>
                  <a:pt x="2097657" y="2543355"/>
                  <a:pt x="2244306" y="2544793"/>
                </a:cubicBezTo>
                <a:cubicBezTo>
                  <a:pt x="2390955" y="2546231"/>
                  <a:pt x="2540480" y="2513163"/>
                  <a:pt x="2684253" y="2484408"/>
                </a:cubicBezTo>
                <a:cubicBezTo>
                  <a:pt x="2828026" y="2455653"/>
                  <a:pt x="2921479" y="2471469"/>
                  <a:pt x="3106947" y="2372265"/>
                </a:cubicBezTo>
                <a:cubicBezTo>
                  <a:pt x="3292415" y="2273061"/>
                  <a:pt x="3625970" y="1997015"/>
                  <a:pt x="3797061" y="1889185"/>
                </a:cubicBezTo>
                <a:cubicBezTo>
                  <a:pt x="3968152" y="1781355"/>
                  <a:pt x="3976778" y="1788543"/>
                  <a:pt x="4133491" y="1725283"/>
                </a:cubicBezTo>
                <a:cubicBezTo>
                  <a:pt x="4290204" y="1662023"/>
                  <a:pt x="4538933" y="1571445"/>
                  <a:pt x="4737340" y="1509623"/>
                </a:cubicBezTo>
                <a:cubicBezTo>
                  <a:pt x="4935747" y="1447801"/>
                  <a:pt x="5115464" y="1436299"/>
                  <a:pt x="5323936" y="1354348"/>
                </a:cubicBezTo>
                <a:cubicBezTo>
                  <a:pt x="5532408" y="1272397"/>
                  <a:pt x="5762446" y="1151626"/>
                  <a:pt x="5988170" y="1017917"/>
                </a:cubicBezTo>
                <a:cubicBezTo>
                  <a:pt x="6213894" y="884208"/>
                  <a:pt x="6678283" y="552091"/>
                  <a:pt x="6678283" y="552091"/>
                </a:cubicBezTo>
                <a:cubicBezTo>
                  <a:pt x="6919823" y="388189"/>
                  <a:pt x="7289321" y="69012"/>
                  <a:pt x="7437408" y="34506"/>
                </a:cubicBezTo>
                <a:cubicBezTo>
                  <a:pt x="7585495" y="0"/>
                  <a:pt x="7479102" y="109268"/>
                  <a:pt x="7566804" y="345057"/>
                </a:cubicBezTo>
                <a:cubicBezTo>
                  <a:pt x="7654506" y="580846"/>
                  <a:pt x="7923362" y="1184695"/>
                  <a:pt x="7963619" y="1449238"/>
                </a:cubicBezTo>
                <a:cubicBezTo>
                  <a:pt x="8003876" y="1713781"/>
                  <a:pt x="7929114" y="1817298"/>
                  <a:pt x="7808344" y="1932317"/>
                </a:cubicBezTo>
                <a:cubicBezTo>
                  <a:pt x="7687574" y="2047336"/>
                  <a:pt x="7239000" y="2139351"/>
                  <a:pt x="7239000" y="2139351"/>
                </a:cubicBezTo>
                <a:lnTo>
                  <a:pt x="5738004" y="2648310"/>
                </a:lnTo>
                <a:cubicBezTo>
                  <a:pt x="5310997" y="2793521"/>
                  <a:pt x="5102525" y="2836653"/>
                  <a:pt x="4676955" y="3010619"/>
                </a:cubicBezTo>
                <a:cubicBezTo>
                  <a:pt x="4251385" y="3184585"/>
                  <a:pt x="3785559" y="3476446"/>
                  <a:pt x="3184585" y="3692106"/>
                </a:cubicBezTo>
                <a:cubicBezTo>
                  <a:pt x="2583611" y="3907767"/>
                  <a:pt x="1534064" y="4195314"/>
                  <a:pt x="1071113" y="4304582"/>
                </a:cubicBezTo>
                <a:cubicBezTo>
                  <a:pt x="608162" y="4413850"/>
                  <a:pt x="585158" y="4422476"/>
                  <a:pt x="406879" y="4347714"/>
                </a:cubicBezTo>
                <a:cubicBezTo>
                  <a:pt x="228600" y="4272952"/>
                  <a:pt x="2876" y="3998344"/>
                  <a:pt x="1438" y="3856008"/>
                </a:cubicBezTo>
                <a:cubicBezTo>
                  <a:pt x="0" y="3713672"/>
                  <a:pt x="340744" y="3614469"/>
                  <a:pt x="398253" y="3493699"/>
                </a:cubicBezTo>
                <a:cubicBezTo>
                  <a:pt x="455763" y="3372929"/>
                  <a:pt x="349370" y="3207589"/>
                  <a:pt x="346495" y="3131389"/>
                </a:cubicBezTo>
                <a:cubicBezTo>
                  <a:pt x="343620" y="3055189"/>
                  <a:pt x="313427" y="3092570"/>
                  <a:pt x="389627" y="3053751"/>
                </a:cubicBezTo>
                <a:close/>
              </a:path>
            </a:pathLst>
          </a:custGeom>
          <a:solidFill>
            <a:schemeClr val="accent1">
              <a:alpha val="50195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Forme libre 40"/>
          <p:cNvSpPr>
            <a:spLocks/>
          </p:cNvSpPr>
          <p:nvPr/>
        </p:nvSpPr>
        <p:spPr bwMode="auto">
          <a:xfrm>
            <a:off x="4351338" y="1731963"/>
            <a:ext cx="2733675" cy="1778000"/>
          </a:xfrm>
          <a:custGeom>
            <a:avLst/>
            <a:gdLst>
              <a:gd name="T0" fmla="*/ 0 w 2961821"/>
              <a:gd name="T1" fmla="*/ 1776549 h 1778726"/>
              <a:gd name="T2" fmla="*/ 329609 w 2961821"/>
              <a:gd name="T3" fmla="*/ 1303600 h 1778726"/>
              <a:gd name="T4" fmla="*/ 903214 w 2961821"/>
              <a:gd name="T5" fmla="*/ 716490 h 1778726"/>
              <a:gd name="T6" fmla="*/ 1172895 w 2961821"/>
              <a:gd name="T7" fmla="*/ 308776 h 1778726"/>
              <a:gd name="T8" fmla="*/ 1952825 w 2961821"/>
              <a:gd name="T9" fmla="*/ 27181 h 1778726"/>
              <a:gd name="T10" fmla="*/ 2243051 w 2961821"/>
              <a:gd name="T11" fmla="*/ 145691 h 1778726"/>
              <a:gd name="T12" fmla="*/ 2311539 w 2961821"/>
              <a:gd name="T13" fmla="*/ 303340 h 1778726"/>
              <a:gd name="T14" fmla="*/ 2136035 w 2961821"/>
              <a:gd name="T15" fmla="*/ 477298 h 1778726"/>
              <a:gd name="T16" fmla="*/ 1767902 w 2961821"/>
              <a:gd name="T17" fmla="*/ 825215 h 1778726"/>
              <a:gd name="T18" fmla="*/ 1326997 w 2961821"/>
              <a:gd name="T19" fmla="*/ 1227494 h 1778726"/>
              <a:gd name="T20" fmla="*/ 967424 w 2961821"/>
              <a:gd name="T21" fmla="*/ 1450377 h 1778726"/>
              <a:gd name="T22" fmla="*/ 620693 w 2961821"/>
              <a:gd name="T23" fmla="*/ 1537356 h 1778726"/>
              <a:gd name="T24" fmla="*/ 222594 w 2961821"/>
              <a:gd name="T25" fmla="*/ 1695006 h 1778726"/>
              <a:gd name="T26" fmla="*/ 0 w 2961821"/>
              <a:gd name="T27" fmla="*/ 1776549 h 177872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961821"/>
              <a:gd name="T43" fmla="*/ 0 h 1778726"/>
              <a:gd name="T44" fmla="*/ 2961821 w 2961821"/>
              <a:gd name="T45" fmla="*/ 1778726 h 177872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961821" h="1778726">
                <a:moveTo>
                  <a:pt x="0" y="1778726"/>
                </a:moveTo>
                <a:cubicBezTo>
                  <a:pt x="113846" y="1630408"/>
                  <a:pt x="227693" y="1482090"/>
                  <a:pt x="419100" y="1305197"/>
                </a:cubicBezTo>
                <a:cubicBezTo>
                  <a:pt x="610507" y="1128304"/>
                  <a:pt x="969736" y="883376"/>
                  <a:pt x="1148443" y="717369"/>
                </a:cubicBezTo>
                <a:cubicBezTo>
                  <a:pt x="1327150" y="551362"/>
                  <a:pt x="1268912" y="424180"/>
                  <a:pt x="1491343" y="309154"/>
                </a:cubicBezTo>
                <a:cubicBezTo>
                  <a:pt x="1713774" y="194128"/>
                  <a:pt x="2256246" y="54428"/>
                  <a:pt x="2483032" y="27214"/>
                </a:cubicBezTo>
                <a:cubicBezTo>
                  <a:pt x="2709818" y="0"/>
                  <a:pt x="2776039" y="99786"/>
                  <a:pt x="2852057" y="145869"/>
                </a:cubicBezTo>
                <a:cubicBezTo>
                  <a:pt x="2928075" y="191952"/>
                  <a:pt x="2961821" y="248376"/>
                  <a:pt x="2939143" y="303712"/>
                </a:cubicBezTo>
                <a:cubicBezTo>
                  <a:pt x="2916465" y="359048"/>
                  <a:pt x="2831193" y="390797"/>
                  <a:pt x="2715986" y="477883"/>
                </a:cubicBezTo>
                <a:cubicBezTo>
                  <a:pt x="2600779" y="564969"/>
                  <a:pt x="2419350" y="701040"/>
                  <a:pt x="2247900" y="826226"/>
                </a:cubicBezTo>
                <a:cubicBezTo>
                  <a:pt x="2076450" y="951412"/>
                  <a:pt x="1856922" y="1124676"/>
                  <a:pt x="1687286" y="1228997"/>
                </a:cubicBezTo>
                <a:cubicBezTo>
                  <a:pt x="1517650" y="1333318"/>
                  <a:pt x="1379764" y="1400447"/>
                  <a:pt x="1230086" y="1452154"/>
                </a:cubicBezTo>
                <a:cubicBezTo>
                  <a:pt x="1080408" y="1503861"/>
                  <a:pt x="947058" y="1498419"/>
                  <a:pt x="789215" y="1539240"/>
                </a:cubicBezTo>
                <a:cubicBezTo>
                  <a:pt x="631372" y="1580061"/>
                  <a:pt x="283029" y="1697083"/>
                  <a:pt x="283029" y="1697083"/>
                </a:cubicBezTo>
                <a:lnTo>
                  <a:pt x="0" y="1778726"/>
                </a:lnTo>
                <a:close/>
              </a:path>
            </a:pathLst>
          </a:custGeom>
          <a:solidFill>
            <a:srgbClr val="FFFF00">
              <a:alpha val="50195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" name="Forme libre 38"/>
          <p:cNvSpPr/>
          <p:nvPr/>
        </p:nvSpPr>
        <p:spPr bwMode="auto">
          <a:xfrm>
            <a:off x="931863" y="1806575"/>
            <a:ext cx="4660900" cy="3179763"/>
          </a:xfrm>
          <a:custGeom>
            <a:avLst/>
            <a:gdLst>
              <a:gd name="connsiteX0" fmla="*/ 94890 w 5050766"/>
              <a:gd name="connsiteY0" fmla="*/ 3145766 h 3180272"/>
              <a:gd name="connsiteX1" fmla="*/ 439947 w 5050766"/>
              <a:gd name="connsiteY1" fmla="*/ 2912853 h 3180272"/>
              <a:gd name="connsiteX2" fmla="*/ 974784 w 5050766"/>
              <a:gd name="connsiteY2" fmla="*/ 2585049 h 3180272"/>
              <a:gd name="connsiteX3" fmla="*/ 1570007 w 5050766"/>
              <a:gd name="connsiteY3" fmla="*/ 2498785 h 3180272"/>
              <a:gd name="connsiteX4" fmla="*/ 2027207 w 5050766"/>
              <a:gd name="connsiteY4" fmla="*/ 2576423 h 3180272"/>
              <a:gd name="connsiteX5" fmla="*/ 2605177 w 5050766"/>
              <a:gd name="connsiteY5" fmla="*/ 2472906 h 3180272"/>
              <a:gd name="connsiteX6" fmla="*/ 3372928 w 5050766"/>
              <a:gd name="connsiteY6" fmla="*/ 2041585 h 3180272"/>
              <a:gd name="connsiteX7" fmla="*/ 3890513 w 5050766"/>
              <a:gd name="connsiteY7" fmla="*/ 1454989 h 3180272"/>
              <a:gd name="connsiteX8" fmla="*/ 4157932 w 5050766"/>
              <a:gd name="connsiteY8" fmla="*/ 1204823 h 3180272"/>
              <a:gd name="connsiteX9" fmla="*/ 4779034 w 5050766"/>
              <a:gd name="connsiteY9" fmla="*/ 695864 h 3180272"/>
              <a:gd name="connsiteX10" fmla="*/ 5029200 w 5050766"/>
              <a:gd name="connsiteY10" fmla="*/ 514710 h 3180272"/>
              <a:gd name="connsiteX11" fmla="*/ 4908430 w 5050766"/>
              <a:gd name="connsiteY11" fmla="*/ 48883 h 3180272"/>
              <a:gd name="connsiteX12" fmla="*/ 4528867 w 5050766"/>
              <a:gd name="connsiteY12" fmla="*/ 221412 h 3180272"/>
              <a:gd name="connsiteX13" fmla="*/ 4114800 w 5050766"/>
              <a:gd name="connsiteY13" fmla="*/ 687238 h 3180272"/>
              <a:gd name="connsiteX14" fmla="*/ 3674852 w 5050766"/>
              <a:gd name="connsiteY14" fmla="*/ 1325593 h 3180272"/>
              <a:gd name="connsiteX15" fmla="*/ 3269411 w 5050766"/>
              <a:gd name="connsiteY15" fmla="*/ 1869057 h 3180272"/>
              <a:gd name="connsiteX16" fmla="*/ 2613803 w 5050766"/>
              <a:gd name="connsiteY16" fmla="*/ 1998453 h 3180272"/>
              <a:gd name="connsiteX17" fmla="*/ 1984075 w 5050766"/>
              <a:gd name="connsiteY17" fmla="*/ 2093344 h 3180272"/>
              <a:gd name="connsiteX18" fmla="*/ 1138686 w 5050766"/>
              <a:gd name="connsiteY18" fmla="*/ 2239993 h 3180272"/>
              <a:gd name="connsiteX19" fmla="*/ 629728 w 5050766"/>
              <a:gd name="connsiteY19" fmla="*/ 2378015 h 3180272"/>
              <a:gd name="connsiteX20" fmla="*/ 189781 w 5050766"/>
              <a:gd name="connsiteY20" fmla="*/ 2602302 h 3180272"/>
              <a:gd name="connsiteX21" fmla="*/ 43132 w 5050766"/>
              <a:gd name="connsiteY21" fmla="*/ 2843842 h 3180272"/>
              <a:gd name="connsiteX22" fmla="*/ 8626 w 5050766"/>
              <a:gd name="connsiteY22" fmla="*/ 3119887 h 3180272"/>
              <a:gd name="connsiteX23" fmla="*/ 94890 w 5050766"/>
              <a:gd name="connsiteY23" fmla="*/ 3145766 h 318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50766" h="3180272">
                <a:moveTo>
                  <a:pt x="94890" y="3145766"/>
                </a:moveTo>
                <a:cubicBezTo>
                  <a:pt x="166777" y="3111260"/>
                  <a:pt x="293298" y="3006306"/>
                  <a:pt x="439947" y="2912853"/>
                </a:cubicBezTo>
                <a:cubicBezTo>
                  <a:pt x="586596" y="2819400"/>
                  <a:pt x="786441" y="2654060"/>
                  <a:pt x="974784" y="2585049"/>
                </a:cubicBezTo>
                <a:cubicBezTo>
                  <a:pt x="1163127" y="2516038"/>
                  <a:pt x="1394603" y="2500223"/>
                  <a:pt x="1570007" y="2498785"/>
                </a:cubicBezTo>
                <a:cubicBezTo>
                  <a:pt x="1745411" y="2497347"/>
                  <a:pt x="1854679" y="2580736"/>
                  <a:pt x="2027207" y="2576423"/>
                </a:cubicBezTo>
                <a:cubicBezTo>
                  <a:pt x="2199735" y="2572110"/>
                  <a:pt x="2380890" y="2562046"/>
                  <a:pt x="2605177" y="2472906"/>
                </a:cubicBezTo>
                <a:cubicBezTo>
                  <a:pt x="2829464" y="2383766"/>
                  <a:pt x="3158705" y="2211238"/>
                  <a:pt x="3372928" y="2041585"/>
                </a:cubicBezTo>
                <a:cubicBezTo>
                  <a:pt x="3587151" y="1871932"/>
                  <a:pt x="3759679" y="1594449"/>
                  <a:pt x="3890513" y="1454989"/>
                </a:cubicBezTo>
                <a:cubicBezTo>
                  <a:pt x="4021347" y="1315529"/>
                  <a:pt x="4009845" y="1331344"/>
                  <a:pt x="4157932" y="1204823"/>
                </a:cubicBezTo>
                <a:cubicBezTo>
                  <a:pt x="4306019" y="1078302"/>
                  <a:pt x="4633823" y="810883"/>
                  <a:pt x="4779034" y="695864"/>
                </a:cubicBezTo>
                <a:cubicBezTo>
                  <a:pt x="4924245" y="580845"/>
                  <a:pt x="5007634" y="622540"/>
                  <a:pt x="5029200" y="514710"/>
                </a:cubicBezTo>
                <a:cubicBezTo>
                  <a:pt x="5050766" y="406880"/>
                  <a:pt x="4991819" y="97766"/>
                  <a:pt x="4908430" y="48883"/>
                </a:cubicBezTo>
                <a:cubicBezTo>
                  <a:pt x="4825041" y="0"/>
                  <a:pt x="4661139" y="115020"/>
                  <a:pt x="4528867" y="221412"/>
                </a:cubicBezTo>
                <a:cubicBezTo>
                  <a:pt x="4396595" y="327804"/>
                  <a:pt x="4257136" y="503208"/>
                  <a:pt x="4114800" y="687238"/>
                </a:cubicBezTo>
                <a:cubicBezTo>
                  <a:pt x="3972464" y="871268"/>
                  <a:pt x="3815750" y="1128623"/>
                  <a:pt x="3674852" y="1325593"/>
                </a:cubicBezTo>
                <a:cubicBezTo>
                  <a:pt x="3533954" y="1522563"/>
                  <a:pt x="3446253" y="1756914"/>
                  <a:pt x="3269411" y="1869057"/>
                </a:cubicBezTo>
                <a:cubicBezTo>
                  <a:pt x="3092570" y="1981200"/>
                  <a:pt x="2828026" y="1961072"/>
                  <a:pt x="2613803" y="1998453"/>
                </a:cubicBezTo>
                <a:cubicBezTo>
                  <a:pt x="2399580" y="2035834"/>
                  <a:pt x="1984075" y="2093344"/>
                  <a:pt x="1984075" y="2093344"/>
                </a:cubicBezTo>
                <a:cubicBezTo>
                  <a:pt x="1738222" y="2133601"/>
                  <a:pt x="1364411" y="2192548"/>
                  <a:pt x="1138686" y="2239993"/>
                </a:cubicBezTo>
                <a:cubicBezTo>
                  <a:pt x="912962" y="2287438"/>
                  <a:pt x="787879" y="2317630"/>
                  <a:pt x="629728" y="2378015"/>
                </a:cubicBezTo>
                <a:cubicBezTo>
                  <a:pt x="471577" y="2438400"/>
                  <a:pt x="287547" y="2524664"/>
                  <a:pt x="189781" y="2602302"/>
                </a:cubicBezTo>
                <a:cubicBezTo>
                  <a:pt x="92015" y="2679940"/>
                  <a:pt x="73325" y="2757578"/>
                  <a:pt x="43132" y="2843842"/>
                </a:cubicBezTo>
                <a:cubicBezTo>
                  <a:pt x="12940" y="2930106"/>
                  <a:pt x="0" y="3063815"/>
                  <a:pt x="8626" y="3119887"/>
                </a:cubicBezTo>
                <a:cubicBezTo>
                  <a:pt x="17252" y="3175959"/>
                  <a:pt x="23003" y="3180272"/>
                  <a:pt x="94890" y="314576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>
              <a:latin typeface="Times"/>
              <a:ea typeface="ＭＳ Ｐゴシック" pitchFamily="-30" charset="-128"/>
              <a:cs typeface="+mn-cs"/>
            </a:endParaRPr>
          </a:p>
        </p:txBody>
      </p:sp>
      <p:sp>
        <p:nvSpPr>
          <p:cNvPr id="43014" name="Titre 1"/>
          <p:cNvSpPr>
            <a:spLocks noGrp="1"/>
          </p:cNvSpPr>
          <p:nvPr>
            <p:ph type="title" idx="4294967295"/>
          </p:nvPr>
        </p:nvSpPr>
        <p:spPr>
          <a:xfrm>
            <a:off x="2132013" y="274638"/>
            <a:ext cx="6132512" cy="796925"/>
          </a:xfrm>
        </p:spPr>
        <p:txBody>
          <a:bodyPr/>
          <a:lstStyle/>
          <a:p>
            <a:pPr eaLnBrk="1" hangingPunct="1"/>
            <a:r>
              <a:rPr lang="en-US" smtClean="0"/>
              <a:t>Database</a:t>
            </a:r>
          </a:p>
        </p:txBody>
      </p:sp>
      <p:sp>
        <p:nvSpPr>
          <p:cNvPr id="43015" name="Espace réservé du contenu 70"/>
          <p:cNvSpPr>
            <a:spLocks noGrp="1"/>
          </p:cNvSpPr>
          <p:nvPr>
            <p:ph idx="4294967295"/>
          </p:nvPr>
        </p:nvSpPr>
        <p:spPr>
          <a:xfrm>
            <a:off x="28575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sz="1800" smtClean="0"/>
              <a:t>~70000 km 2D</a:t>
            </a:r>
          </a:p>
          <a:p>
            <a:pPr eaLnBrk="1" hangingPunct="1"/>
            <a:r>
              <a:rPr lang="en-US" sz="1800" smtClean="0"/>
              <a:t>~30000 sq km 3D</a:t>
            </a:r>
          </a:p>
          <a:p>
            <a:pPr eaLnBrk="1" hangingPunct="1"/>
            <a:r>
              <a:rPr lang="en-US" sz="1800" smtClean="0"/>
              <a:t>20 key wells – Std Log suite</a:t>
            </a:r>
          </a:p>
          <a:p>
            <a:pPr eaLnBrk="1" hangingPunct="1"/>
            <a:r>
              <a:rPr lang="en-US" sz="1800" smtClean="0"/>
              <a:t>Biostratigraphy data</a:t>
            </a:r>
          </a:p>
          <a:p>
            <a:pPr eaLnBrk="1" hangingPunct="1"/>
            <a:r>
              <a:rPr lang="en-US" sz="1800" smtClean="0"/>
              <a:t>Synthetic seismograms</a:t>
            </a:r>
          </a:p>
          <a:p>
            <a:pPr eaLnBrk="1" hangingPunct="1"/>
            <a:r>
              <a:rPr lang="en-US" sz="1800" smtClean="0"/>
              <a:t>Variable spatial distribution</a:t>
            </a:r>
          </a:p>
        </p:txBody>
      </p:sp>
      <p:sp>
        <p:nvSpPr>
          <p:cNvPr id="43016" name="Espace réservé de la date 3"/>
          <p:cNvSpPr txBox="1">
            <a:spLocks noGrp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fld id="{31450626-05FF-46FC-A257-14B06EFA86BB}" type="datetime1">
              <a:rPr lang="fr-FR" sz="1400"/>
              <a:pPr eaLnBrk="0" hangingPunct="0"/>
              <a:t>4/11/11</a:t>
            </a:fld>
            <a:endParaRPr lang="en-GB" sz="1400"/>
          </a:p>
        </p:txBody>
      </p:sp>
      <p:sp>
        <p:nvSpPr>
          <p:cNvPr id="43017" name="Espace réservé du numéro de diapositive 4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fld id="{C6ED86E8-C413-4457-9F88-79CCCEC45043}" type="slidenum">
              <a:rPr lang="en-GB" sz="1400"/>
              <a:pPr algn="ctr" eaLnBrk="0" hangingPunct="0"/>
              <a:t>4</a:t>
            </a:fld>
            <a:endParaRPr lang="en-GB" sz="1400">
              <a:solidFill>
                <a:srgbClr val="3366CC"/>
              </a:solidFill>
            </a:endParaRPr>
          </a:p>
        </p:txBody>
      </p:sp>
      <p:sp>
        <p:nvSpPr>
          <p:cNvPr id="43018" name="Ellipse 7"/>
          <p:cNvSpPr>
            <a:spLocks noChangeArrowheads="1"/>
          </p:cNvSpPr>
          <p:nvPr/>
        </p:nvSpPr>
        <p:spPr bwMode="auto">
          <a:xfrm>
            <a:off x="6084888" y="1949450"/>
            <a:ext cx="98425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3019" name="Ellipse 8"/>
          <p:cNvSpPr>
            <a:spLocks noChangeArrowheads="1"/>
          </p:cNvSpPr>
          <p:nvPr/>
        </p:nvSpPr>
        <p:spPr bwMode="auto">
          <a:xfrm>
            <a:off x="6494463" y="2016125"/>
            <a:ext cx="100012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3020" name="Ellipse 9"/>
          <p:cNvSpPr>
            <a:spLocks noChangeArrowheads="1"/>
          </p:cNvSpPr>
          <p:nvPr/>
        </p:nvSpPr>
        <p:spPr bwMode="auto">
          <a:xfrm>
            <a:off x="6886575" y="1946275"/>
            <a:ext cx="98425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3021" name="Ellipse 10"/>
          <p:cNvSpPr>
            <a:spLocks noChangeArrowheads="1"/>
          </p:cNvSpPr>
          <p:nvPr/>
        </p:nvSpPr>
        <p:spPr bwMode="auto">
          <a:xfrm>
            <a:off x="6408738" y="2378075"/>
            <a:ext cx="98425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3022" name="Ellipse 11"/>
          <p:cNvSpPr>
            <a:spLocks noChangeArrowheads="1"/>
          </p:cNvSpPr>
          <p:nvPr/>
        </p:nvSpPr>
        <p:spPr bwMode="auto">
          <a:xfrm>
            <a:off x="6183313" y="2981325"/>
            <a:ext cx="100012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3023" name="Ellipse 12"/>
          <p:cNvSpPr>
            <a:spLocks noChangeArrowheads="1"/>
          </p:cNvSpPr>
          <p:nvPr/>
        </p:nvSpPr>
        <p:spPr bwMode="auto">
          <a:xfrm>
            <a:off x="5141913" y="3543300"/>
            <a:ext cx="100012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3024" name="Ellipse 13"/>
          <p:cNvSpPr>
            <a:spLocks noChangeArrowheads="1"/>
          </p:cNvSpPr>
          <p:nvPr/>
        </p:nvSpPr>
        <p:spPr bwMode="auto">
          <a:xfrm>
            <a:off x="5221288" y="3603625"/>
            <a:ext cx="100012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3025" name="Ellipse 14"/>
          <p:cNvSpPr>
            <a:spLocks noChangeArrowheads="1"/>
          </p:cNvSpPr>
          <p:nvPr/>
        </p:nvSpPr>
        <p:spPr bwMode="auto">
          <a:xfrm>
            <a:off x="4878388" y="3827463"/>
            <a:ext cx="100012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3026" name="Ellipse 15"/>
          <p:cNvSpPr>
            <a:spLocks noChangeArrowheads="1"/>
          </p:cNvSpPr>
          <p:nvPr/>
        </p:nvSpPr>
        <p:spPr bwMode="auto">
          <a:xfrm>
            <a:off x="5221288" y="3232150"/>
            <a:ext cx="100012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3027" name="Ellipse 16"/>
          <p:cNvSpPr>
            <a:spLocks noChangeArrowheads="1"/>
          </p:cNvSpPr>
          <p:nvPr/>
        </p:nvSpPr>
        <p:spPr bwMode="auto">
          <a:xfrm>
            <a:off x="4918075" y="3292475"/>
            <a:ext cx="100013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3028" name="Ellipse 17"/>
          <p:cNvSpPr>
            <a:spLocks noChangeArrowheads="1"/>
          </p:cNvSpPr>
          <p:nvPr/>
        </p:nvSpPr>
        <p:spPr bwMode="auto">
          <a:xfrm>
            <a:off x="4508500" y="3324225"/>
            <a:ext cx="100013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3029" name="Ellipse 18"/>
          <p:cNvSpPr>
            <a:spLocks noChangeArrowheads="1"/>
          </p:cNvSpPr>
          <p:nvPr/>
        </p:nvSpPr>
        <p:spPr bwMode="auto">
          <a:xfrm>
            <a:off x="4621213" y="2944813"/>
            <a:ext cx="100012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3030" name="Ellipse 19"/>
          <p:cNvSpPr>
            <a:spLocks noChangeArrowheads="1"/>
          </p:cNvSpPr>
          <p:nvPr/>
        </p:nvSpPr>
        <p:spPr bwMode="auto">
          <a:xfrm>
            <a:off x="4278313" y="3686175"/>
            <a:ext cx="100012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3031" name="Ellipse 20"/>
          <p:cNvSpPr>
            <a:spLocks noChangeArrowheads="1"/>
          </p:cNvSpPr>
          <p:nvPr/>
        </p:nvSpPr>
        <p:spPr bwMode="auto">
          <a:xfrm>
            <a:off x="4413250" y="3763963"/>
            <a:ext cx="100013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3032" name="Ellipse 21"/>
          <p:cNvSpPr>
            <a:spLocks noChangeArrowheads="1"/>
          </p:cNvSpPr>
          <p:nvPr/>
        </p:nvSpPr>
        <p:spPr bwMode="auto">
          <a:xfrm>
            <a:off x="4564063" y="3919538"/>
            <a:ext cx="101600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3033" name="Ellipse 22"/>
          <p:cNvSpPr>
            <a:spLocks noChangeArrowheads="1"/>
          </p:cNvSpPr>
          <p:nvPr/>
        </p:nvSpPr>
        <p:spPr bwMode="auto">
          <a:xfrm>
            <a:off x="3919538" y="4203700"/>
            <a:ext cx="100012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3034" name="Ellipse 23"/>
          <p:cNvSpPr>
            <a:spLocks noChangeArrowheads="1"/>
          </p:cNvSpPr>
          <p:nvPr/>
        </p:nvSpPr>
        <p:spPr bwMode="auto">
          <a:xfrm>
            <a:off x="2733675" y="4316413"/>
            <a:ext cx="100013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3035" name="Ellipse 24"/>
          <p:cNvSpPr>
            <a:spLocks noChangeArrowheads="1"/>
          </p:cNvSpPr>
          <p:nvPr/>
        </p:nvSpPr>
        <p:spPr bwMode="auto">
          <a:xfrm>
            <a:off x="3411538" y="3789363"/>
            <a:ext cx="100012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3036" name="Ellipse 25"/>
          <p:cNvSpPr>
            <a:spLocks noChangeArrowheads="1"/>
          </p:cNvSpPr>
          <p:nvPr/>
        </p:nvSpPr>
        <p:spPr bwMode="auto">
          <a:xfrm>
            <a:off x="1246188" y="4678363"/>
            <a:ext cx="98425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3037" name="Ellipse 26"/>
          <p:cNvSpPr>
            <a:spLocks noChangeArrowheads="1"/>
          </p:cNvSpPr>
          <p:nvPr/>
        </p:nvSpPr>
        <p:spPr bwMode="auto">
          <a:xfrm>
            <a:off x="2341563" y="4408488"/>
            <a:ext cx="100012" cy="1079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43038" name="Forme libre 41"/>
          <p:cNvSpPr>
            <a:spLocks/>
          </p:cNvSpPr>
          <p:nvPr/>
        </p:nvSpPr>
        <p:spPr bwMode="auto">
          <a:xfrm>
            <a:off x="5840413" y="1935163"/>
            <a:ext cx="68262" cy="998537"/>
          </a:xfrm>
          <a:custGeom>
            <a:avLst/>
            <a:gdLst>
              <a:gd name="T0" fmla="*/ 59939 w 72390"/>
              <a:gd name="T1" fmla="*/ 0 h 998220"/>
              <a:gd name="T2" fmla="*/ 9464 w 72390"/>
              <a:gd name="T3" fmla="*/ 312717 h 998220"/>
              <a:gd name="T4" fmla="*/ 3155 w 72390"/>
              <a:gd name="T5" fmla="*/ 739845 h 998220"/>
              <a:gd name="T6" fmla="*/ 3155 w 72390"/>
              <a:gd name="T7" fmla="*/ 999171 h 998220"/>
              <a:gd name="T8" fmla="*/ 0 60000 65536"/>
              <a:gd name="T9" fmla="*/ 0 60000 65536"/>
              <a:gd name="T10" fmla="*/ 0 60000 65536"/>
              <a:gd name="T11" fmla="*/ 0 60000 65536"/>
              <a:gd name="T12" fmla="*/ 0 w 72390"/>
              <a:gd name="T13" fmla="*/ 0 h 998220"/>
              <a:gd name="T14" fmla="*/ 72390 w 72390"/>
              <a:gd name="T15" fmla="*/ 998220 h 9982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390" h="998220">
                <a:moveTo>
                  <a:pt x="72390" y="0"/>
                </a:moveTo>
                <a:cubicBezTo>
                  <a:pt x="47625" y="94615"/>
                  <a:pt x="22860" y="189230"/>
                  <a:pt x="11430" y="312420"/>
                </a:cubicBezTo>
                <a:cubicBezTo>
                  <a:pt x="0" y="435610"/>
                  <a:pt x="5080" y="624840"/>
                  <a:pt x="3810" y="739140"/>
                </a:cubicBezTo>
                <a:cubicBezTo>
                  <a:pt x="2540" y="853440"/>
                  <a:pt x="3175" y="925830"/>
                  <a:pt x="3810" y="998220"/>
                </a:cubicBezTo>
              </a:path>
            </a:pathLst>
          </a:custGeom>
          <a:noFill/>
          <a:ln w="571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39" name="ZoneTexte 43"/>
          <p:cNvSpPr txBox="1">
            <a:spLocks noChangeArrowheads="1"/>
          </p:cNvSpPr>
          <p:nvPr/>
        </p:nvSpPr>
        <p:spPr bwMode="auto">
          <a:xfrm rot="-563201">
            <a:off x="1238250" y="4000500"/>
            <a:ext cx="19859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chemeClr val="bg1"/>
                </a:solidFill>
                <a:cs typeface="Arial" charset="0"/>
              </a:rPr>
              <a:t>Jurassic carbonate bank</a:t>
            </a:r>
          </a:p>
        </p:txBody>
      </p:sp>
      <p:sp>
        <p:nvSpPr>
          <p:cNvPr id="43040" name="ZoneTexte 45"/>
          <p:cNvSpPr txBox="1">
            <a:spLocks noChangeArrowheads="1"/>
          </p:cNvSpPr>
          <p:nvPr/>
        </p:nvSpPr>
        <p:spPr bwMode="auto">
          <a:xfrm rot="-1652539">
            <a:off x="5640388" y="2765425"/>
            <a:ext cx="9620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chemeClr val="bg1"/>
                </a:solidFill>
                <a:cs typeface="Arial" charset="0"/>
              </a:rPr>
              <a:t>Slope area</a:t>
            </a:r>
          </a:p>
        </p:txBody>
      </p:sp>
      <p:sp>
        <p:nvSpPr>
          <p:cNvPr id="43041" name="ZoneTexte 46"/>
          <p:cNvSpPr txBox="1">
            <a:spLocks noChangeArrowheads="1"/>
          </p:cNvSpPr>
          <p:nvPr/>
        </p:nvSpPr>
        <p:spPr bwMode="auto">
          <a:xfrm rot="-941936">
            <a:off x="4865688" y="2624138"/>
            <a:ext cx="11350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 b="1">
                <a:solidFill>
                  <a:schemeClr val="bg1"/>
                </a:solidFill>
                <a:cs typeface="Arial" charset="0"/>
              </a:rPr>
              <a:t>Cretaceous delta</a:t>
            </a:r>
          </a:p>
        </p:txBody>
      </p:sp>
      <p:sp>
        <p:nvSpPr>
          <p:cNvPr id="43042" name="ZoneTexte 47"/>
          <p:cNvSpPr txBox="1">
            <a:spLocks noChangeArrowheads="1"/>
          </p:cNvSpPr>
          <p:nvPr/>
        </p:nvSpPr>
        <p:spPr bwMode="auto">
          <a:xfrm rot="-765967">
            <a:off x="5665788" y="2312988"/>
            <a:ext cx="9509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 b="1">
                <a:solidFill>
                  <a:schemeClr val="bg1"/>
                </a:solidFill>
                <a:cs typeface="Arial" charset="0"/>
              </a:rPr>
              <a:t>Jurassic delta</a:t>
            </a:r>
          </a:p>
        </p:txBody>
      </p:sp>
      <p:sp>
        <p:nvSpPr>
          <p:cNvPr id="43043" name="ZoneTexte 44"/>
          <p:cNvSpPr txBox="1">
            <a:spLocks noChangeArrowheads="1"/>
          </p:cNvSpPr>
          <p:nvPr/>
        </p:nvSpPr>
        <p:spPr bwMode="auto">
          <a:xfrm rot="-904956">
            <a:off x="4095750" y="4206875"/>
            <a:ext cx="15763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chemeClr val="bg1"/>
                </a:solidFill>
                <a:cs typeface="Arial" charset="0"/>
              </a:rPr>
              <a:t>Deep offshore area</a:t>
            </a:r>
          </a:p>
        </p:txBody>
      </p:sp>
      <p:sp>
        <p:nvSpPr>
          <p:cNvPr id="43044" name="ZoneTexte 50"/>
          <p:cNvSpPr txBox="1">
            <a:spLocks noChangeArrowheads="1"/>
          </p:cNvSpPr>
          <p:nvPr/>
        </p:nvSpPr>
        <p:spPr bwMode="auto">
          <a:xfrm>
            <a:off x="2376488" y="4144963"/>
            <a:ext cx="8826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800" b="1">
                <a:solidFill>
                  <a:srgbClr val="FF0000"/>
                </a:solidFill>
                <a:cs typeface="Arial" charset="0"/>
              </a:rPr>
              <a:t>Albatross-B13</a:t>
            </a:r>
          </a:p>
        </p:txBody>
      </p:sp>
      <p:sp>
        <p:nvSpPr>
          <p:cNvPr id="43045" name="ZoneTexte 51"/>
          <p:cNvSpPr txBox="1">
            <a:spLocks noChangeArrowheads="1"/>
          </p:cNvSpPr>
          <p:nvPr/>
        </p:nvSpPr>
        <p:spPr bwMode="auto">
          <a:xfrm>
            <a:off x="1954213" y="4487863"/>
            <a:ext cx="9763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hangingPunct="0"/>
            <a:r>
              <a:rPr lang="en-US" sz="800" b="1">
                <a:solidFill>
                  <a:srgbClr val="FF0000"/>
                </a:solidFill>
                <a:cs typeface="Arial" charset="0"/>
              </a:rPr>
              <a:t>Shelburne_G-29</a:t>
            </a:r>
          </a:p>
        </p:txBody>
      </p:sp>
      <p:sp>
        <p:nvSpPr>
          <p:cNvPr id="43046" name="ZoneTexte 52"/>
          <p:cNvSpPr txBox="1">
            <a:spLocks noChangeArrowheads="1"/>
          </p:cNvSpPr>
          <p:nvPr/>
        </p:nvSpPr>
        <p:spPr bwMode="auto">
          <a:xfrm>
            <a:off x="935038" y="4518025"/>
            <a:ext cx="7842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hangingPunct="0"/>
            <a:r>
              <a:rPr lang="en-US" sz="800" b="1">
                <a:solidFill>
                  <a:srgbClr val="FF0000"/>
                </a:solidFill>
                <a:cs typeface="Arial" charset="0"/>
              </a:rPr>
              <a:t>Bonnet P-23</a:t>
            </a:r>
          </a:p>
        </p:txBody>
      </p:sp>
      <p:sp>
        <p:nvSpPr>
          <p:cNvPr id="43047" name="ZoneTexte 53"/>
          <p:cNvSpPr txBox="1">
            <a:spLocks noChangeArrowheads="1"/>
          </p:cNvSpPr>
          <p:nvPr/>
        </p:nvSpPr>
        <p:spPr bwMode="auto">
          <a:xfrm>
            <a:off x="3362325" y="4267200"/>
            <a:ext cx="12414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/>
            <a:r>
              <a:rPr lang="en-US" sz="800" b="1">
                <a:solidFill>
                  <a:srgbClr val="FF0000"/>
                </a:solidFill>
                <a:cs typeface="Arial" charset="0"/>
              </a:rPr>
              <a:t>Shubenacadie_H-100</a:t>
            </a:r>
          </a:p>
        </p:txBody>
      </p:sp>
      <p:sp>
        <p:nvSpPr>
          <p:cNvPr id="43048" name="ZoneTexte 54"/>
          <p:cNvSpPr txBox="1">
            <a:spLocks noChangeArrowheads="1"/>
          </p:cNvSpPr>
          <p:nvPr/>
        </p:nvSpPr>
        <p:spPr bwMode="auto">
          <a:xfrm>
            <a:off x="3038475" y="3627438"/>
            <a:ext cx="935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800" b="1">
                <a:solidFill>
                  <a:srgbClr val="FF0000"/>
                </a:solidFill>
                <a:cs typeface="Arial" charset="0"/>
              </a:rPr>
              <a:t>Glooscap_C-63</a:t>
            </a:r>
          </a:p>
        </p:txBody>
      </p:sp>
      <p:sp>
        <p:nvSpPr>
          <p:cNvPr id="43049" name="ZoneTexte 55"/>
          <p:cNvSpPr txBox="1">
            <a:spLocks noChangeArrowheads="1"/>
          </p:cNvSpPr>
          <p:nvPr/>
        </p:nvSpPr>
        <p:spPr bwMode="auto">
          <a:xfrm>
            <a:off x="4256088" y="2789238"/>
            <a:ext cx="9159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800" b="1">
                <a:solidFill>
                  <a:srgbClr val="FF0000"/>
                </a:solidFill>
                <a:cs typeface="Arial" charset="0"/>
              </a:rPr>
              <a:t>Cohasset_L-97</a:t>
            </a:r>
          </a:p>
        </p:txBody>
      </p:sp>
      <p:sp>
        <p:nvSpPr>
          <p:cNvPr id="43050" name="ZoneTexte 56"/>
          <p:cNvSpPr txBox="1">
            <a:spLocks noChangeArrowheads="1"/>
          </p:cNvSpPr>
          <p:nvPr/>
        </p:nvSpPr>
        <p:spPr bwMode="auto">
          <a:xfrm>
            <a:off x="3938588" y="3268663"/>
            <a:ext cx="7064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800" b="1">
                <a:solidFill>
                  <a:srgbClr val="FF0000"/>
                </a:solidFill>
                <a:cs typeface="Arial" charset="0"/>
              </a:rPr>
              <a:t>Alma_F-67</a:t>
            </a:r>
          </a:p>
        </p:txBody>
      </p:sp>
      <p:sp>
        <p:nvSpPr>
          <p:cNvPr id="43051" name="ZoneTexte 57"/>
          <p:cNvSpPr txBox="1">
            <a:spLocks noChangeArrowheads="1"/>
          </p:cNvSpPr>
          <p:nvPr/>
        </p:nvSpPr>
        <p:spPr bwMode="auto">
          <a:xfrm>
            <a:off x="4586288" y="3344863"/>
            <a:ext cx="8270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800" b="1">
                <a:solidFill>
                  <a:srgbClr val="FF0000"/>
                </a:solidFill>
                <a:cs typeface="Arial" charset="0"/>
              </a:rPr>
              <a:t>Glenelg_J-48</a:t>
            </a:r>
          </a:p>
        </p:txBody>
      </p:sp>
      <p:sp>
        <p:nvSpPr>
          <p:cNvPr id="43052" name="ZoneTexte 58"/>
          <p:cNvSpPr txBox="1">
            <a:spLocks noChangeArrowheads="1"/>
          </p:cNvSpPr>
          <p:nvPr/>
        </p:nvSpPr>
        <p:spPr bwMode="auto">
          <a:xfrm>
            <a:off x="5240338" y="3140075"/>
            <a:ext cx="9382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800" b="1">
                <a:solidFill>
                  <a:srgbClr val="FF0000"/>
                </a:solidFill>
                <a:cs typeface="Arial" charset="0"/>
              </a:rPr>
              <a:t>Chebucto_K-90</a:t>
            </a:r>
          </a:p>
        </p:txBody>
      </p:sp>
      <p:sp>
        <p:nvSpPr>
          <p:cNvPr id="43053" name="ZoneTexte 59"/>
          <p:cNvSpPr txBox="1">
            <a:spLocks noChangeArrowheads="1"/>
          </p:cNvSpPr>
          <p:nvPr/>
        </p:nvSpPr>
        <p:spPr bwMode="auto">
          <a:xfrm>
            <a:off x="3903663" y="3513138"/>
            <a:ext cx="10096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800" b="1">
                <a:solidFill>
                  <a:srgbClr val="FF0000"/>
                </a:solidFill>
                <a:cs typeface="Arial" charset="0"/>
              </a:rPr>
              <a:t>Evangeline_H-98</a:t>
            </a:r>
          </a:p>
        </p:txBody>
      </p:sp>
      <p:sp>
        <p:nvSpPr>
          <p:cNvPr id="43054" name="ZoneTexte 60"/>
          <p:cNvSpPr txBox="1">
            <a:spLocks noChangeArrowheads="1"/>
          </p:cNvSpPr>
          <p:nvPr/>
        </p:nvSpPr>
        <p:spPr bwMode="auto">
          <a:xfrm>
            <a:off x="3770313" y="3863975"/>
            <a:ext cx="9048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800" b="1">
                <a:solidFill>
                  <a:srgbClr val="FF0000"/>
                </a:solidFill>
                <a:cs typeface="Arial" charset="0"/>
              </a:rPr>
              <a:t>Newburn_H-23</a:t>
            </a:r>
          </a:p>
        </p:txBody>
      </p:sp>
      <p:sp>
        <p:nvSpPr>
          <p:cNvPr id="43055" name="ZoneTexte 61"/>
          <p:cNvSpPr txBox="1">
            <a:spLocks noChangeArrowheads="1"/>
          </p:cNvSpPr>
          <p:nvPr/>
        </p:nvSpPr>
        <p:spPr bwMode="auto">
          <a:xfrm>
            <a:off x="4579938" y="4022725"/>
            <a:ext cx="9890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800" b="1">
                <a:solidFill>
                  <a:srgbClr val="FF0000"/>
                </a:solidFill>
                <a:cs typeface="Arial" charset="0"/>
              </a:rPr>
              <a:t>Weymouth_A-45</a:t>
            </a:r>
          </a:p>
        </p:txBody>
      </p:sp>
      <p:sp>
        <p:nvSpPr>
          <p:cNvPr id="43056" name="ZoneTexte 62"/>
          <p:cNvSpPr txBox="1">
            <a:spLocks noChangeArrowheads="1"/>
          </p:cNvSpPr>
          <p:nvPr/>
        </p:nvSpPr>
        <p:spPr bwMode="auto">
          <a:xfrm>
            <a:off x="5211763" y="3406775"/>
            <a:ext cx="9683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800" b="1">
                <a:solidFill>
                  <a:srgbClr val="FF0000"/>
                </a:solidFill>
                <a:cs typeface="Arial" charset="0"/>
              </a:rPr>
              <a:t>Annapolis_G-24</a:t>
            </a:r>
          </a:p>
        </p:txBody>
      </p:sp>
      <p:sp>
        <p:nvSpPr>
          <p:cNvPr id="43057" name="ZoneTexte 63"/>
          <p:cNvSpPr txBox="1">
            <a:spLocks noChangeArrowheads="1"/>
          </p:cNvSpPr>
          <p:nvPr/>
        </p:nvSpPr>
        <p:spPr bwMode="auto">
          <a:xfrm>
            <a:off x="5353050" y="3559175"/>
            <a:ext cx="8715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800" b="1">
                <a:solidFill>
                  <a:srgbClr val="FF0000"/>
                </a:solidFill>
                <a:cs typeface="Arial" charset="0"/>
              </a:rPr>
              <a:t>Crimson_F-81</a:t>
            </a:r>
          </a:p>
        </p:txBody>
      </p:sp>
      <p:sp>
        <p:nvSpPr>
          <p:cNvPr id="43058" name="ZoneTexte 64"/>
          <p:cNvSpPr txBox="1">
            <a:spLocks noChangeArrowheads="1"/>
          </p:cNvSpPr>
          <p:nvPr/>
        </p:nvSpPr>
        <p:spPr bwMode="auto">
          <a:xfrm>
            <a:off x="6238875" y="3032125"/>
            <a:ext cx="9334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800" b="1">
                <a:solidFill>
                  <a:srgbClr val="FF0000"/>
                </a:solidFill>
                <a:cs typeface="Arial" charset="0"/>
              </a:rPr>
              <a:t>Tantallon_M-41</a:t>
            </a:r>
          </a:p>
        </p:txBody>
      </p:sp>
      <p:sp>
        <p:nvSpPr>
          <p:cNvPr id="43059" name="ZoneTexte 65"/>
          <p:cNvSpPr txBox="1">
            <a:spLocks noChangeArrowheads="1"/>
          </p:cNvSpPr>
          <p:nvPr/>
        </p:nvSpPr>
        <p:spPr bwMode="auto">
          <a:xfrm>
            <a:off x="6892925" y="1782763"/>
            <a:ext cx="9572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800" b="1">
                <a:solidFill>
                  <a:srgbClr val="FF0000"/>
                </a:solidFill>
                <a:cs typeface="Arial" charset="0"/>
              </a:rPr>
              <a:t>Dauntless_D-35</a:t>
            </a:r>
          </a:p>
        </p:txBody>
      </p:sp>
      <p:sp>
        <p:nvSpPr>
          <p:cNvPr id="43060" name="ZoneTexte 66"/>
          <p:cNvSpPr txBox="1">
            <a:spLocks noChangeArrowheads="1"/>
          </p:cNvSpPr>
          <p:nvPr/>
        </p:nvSpPr>
        <p:spPr bwMode="auto">
          <a:xfrm>
            <a:off x="5049838" y="1782763"/>
            <a:ext cx="12430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800" b="1">
                <a:solidFill>
                  <a:srgbClr val="FF0000"/>
                </a:solidFill>
                <a:cs typeface="Arial" charset="0"/>
              </a:rPr>
              <a:t>West Esperanto_B-78</a:t>
            </a:r>
          </a:p>
        </p:txBody>
      </p:sp>
      <p:sp>
        <p:nvSpPr>
          <p:cNvPr id="43061" name="ZoneTexte 67"/>
          <p:cNvSpPr txBox="1">
            <a:spLocks noChangeArrowheads="1"/>
          </p:cNvSpPr>
          <p:nvPr/>
        </p:nvSpPr>
        <p:spPr bwMode="auto">
          <a:xfrm>
            <a:off x="6181725" y="1858963"/>
            <a:ext cx="8112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800" b="1">
                <a:solidFill>
                  <a:srgbClr val="FF0000"/>
                </a:solidFill>
                <a:cs typeface="Arial" charset="0"/>
              </a:rPr>
              <a:t>Hesper_P-52</a:t>
            </a:r>
          </a:p>
        </p:txBody>
      </p:sp>
      <p:sp>
        <p:nvSpPr>
          <p:cNvPr id="43062" name="ZoneTexte 68"/>
          <p:cNvSpPr txBox="1">
            <a:spLocks noChangeArrowheads="1"/>
          </p:cNvSpPr>
          <p:nvPr/>
        </p:nvSpPr>
        <p:spPr bwMode="auto">
          <a:xfrm>
            <a:off x="5951538" y="2193925"/>
            <a:ext cx="11049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800" b="1">
                <a:solidFill>
                  <a:srgbClr val="FF0000"/>
                </a:solidFill>
                <a:cs typeface="Arial" charset="0"/>
              </a:rPr>
              <a:t>South_Griffin_J-13</a:t>
            </a:r>
          </a:p>
        </p:txBody>
      </p:sp>
      <p:sp>
        <p:nvSpPr>
          <p:cNvPr id="43063" name="ZoneTexte 69"/>
          <p:cNvSpPr txBox="1">
            <a:spLocks noChangeArrowheads="1"/>
          </p:cNvSpPr>
          <p:nvPr/>
        </p:nvSpPr>
        <p:spPr bwMode="auto">
          <a:xfrm>
            <a:off x="5029200" y="3771900"/>
            <a:ext cx="8905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800" b="1">
                <a:solidFill>
                  <a:srgbClr val="FF0000"/>
                </a:solidFill>
                <a:cs typeface="Arial" charset="0"/>
              </a:rPr>
              <a:t>Balvenie_B-79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dubille\Bureau\PROJET-temporaire\NOVA-SCOTIA-2011\Block3D\MD6-UPS2500-2\Runs\RUN3D\test2\ScreenShots\TR-tithonie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03301"/>
            <a:ext cx="8640000" cy="53126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88" y="533400"/>
            <a:ext cx="8101012" cy="381000"/>
          </a:xfrm>
        </p:spPr>
        <p:txBody>
          <a:bodyPr/>
          <a:lstStyle/>
          <a:p>
            <a:r>
              <a:rPr lang="en-US" dirty="0" smtClean="0"/>
              <a:t>Source Rocks Modeling – Transformation Ratio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736600" y="1079500"/>
            <a:ext cx="2159000" cy="400110"/>
          </a:xfrm>
          <a:prstGeom prst="rect">
            <a:avLst/>
          </a:prstGeom>
          <a:solidFill>
            <a:srgbClr val="A6A6A6">
              <a:alpha val="43922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TITHONIAN SR</a:t>
            </a:r>
            <a:endParaRPr lang="fr-FR" sz="2000" b="1" i="1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736600" y="1524000"/>
          <a:ext cx="1765300" cy="914400"/>
        </p:xfrm>
        <a:graphic>
          <a:graphicData uri="http://schemas.openxmlformats.org/drawingml/2006/table">
            <a:tbl>
              <a:tblPr/>
              <a:tblGrid>
                <a:gridCol w="1765300"/>
              </a:tblGrid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APTIAN SR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VALANGINIAN SR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TITHONIAN SR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CALLOVIAN SR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PLIENBACHIAN SR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4" name="Groupe 7"/>
          <p:cNvGrpSpPr/>
          <p:nvPr/>
        </p:nvGrpSpPr>
        <p:grpSpPr>
          <a:xfrm>
            <a:off x="5867400" y="3786910"/>
            <a:ext cx="2806729" cy="2223366"/>
            <a:chOff x="5867400" y="3786910"/>
            <a:chExt cx="2806729" cy="2223366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01000" y="3786910"/>
              <a:ext cx="673129" cy="2223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ZoneTexte 9"/>
            <p:cNvSpPr txBox="1"/>
            <p:nvPr/>
          </p:nvSpPr>
          <p:spPr>
            <a:xfrm>
              <a:off x="5867400" y="5212080"/>
              <a:ext cx="213360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dirty="0" smtClean="0"/>
                <a:t>%</a:t>
              </a:r>
            </a:p>
            <a:p>
              <a:pPr algn="r"/>
              <a:r>
                <a:rPr lang="en-US" sz="1400" i="1" dirty="0" smtClean="0"/>
                <a:t>TRANSFORMATION RATIO</a:t>
              </a:r>
              <a:endParaRPr lang="en-US" sz="1400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88" y="533400"/>
            <a:ext cx="8101012" cy="381000"/>
          </a:xfrm>
        </p:spPr>
        <p:txBody>
          <a:bodyPr/>
          <a:lstStyle/>
          <a:p>
            <a:r>
              <a:rPr lang="en-US" dirty="0" smtClean="0">
                <a:sym typeface="Wingdings" pitchFamily="2" charset="2"/>
              </a:rPr>
              <a:t>Migration and </a:t>
            </a:r>
            <a:r>
              <a:rPr lang="en-US" dirty="0" smtClean="0"/>
              <a:t>Accumulation Modeling – Drainage Areas Overview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357188" y="990600"/>
            <a:ext cx="6272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chemeClr val="bg1"/>
                </a:solidFill>
              </a:rPr>
              <a:t>Berriasian-Valanginian-Hauterivian</a:t>
            </a:r>
            <a:r>
              <a:rPr lang="en-US" sz="2000" b="1" i="1" dirty="0" smtClean="0">
                <a:solidFill>
                  <a:schemeClr val="bg1"/>
                </a:solidFill>
              </a:rPr>
              <a:t> (J150-K130)</a:t>
            </a:r>
          </a:p>
        </p:txBody>
      </p:sp>
      <p:pic>
        <p:nvPicPr>
          <p:cNvPr id="5" name="Picture 2" descr="V:\MODELING\PLANCHES-ATLAS_divers_snapshots\drain-L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8640000" cy="5276927"/>
          </a:xfrm>
          <a:prstGeom prst="rect">
            <a:avLst/>
          </a:prstGeom>
          <a:noFill/>
        </p:spPr>
      </p:pic>
      <p:grpSp>
        <p:nvGrpSpPr>
          <p:cNvPr id="4" name="Groupe 6"/>
          <p:cNvGrpSpPr/>
          <p:nvPr/>
        </p:nvGrpSpPr>
        <p:grpSpPr>
          <a:xfrm>
            <a:off x="5029200" y="4267569"/>
            <a:ext cx="3763963" cy="2105799"/>
            <a:chOff x="5029200" y="4267569"/>
            <a:chExt cx="3763963" cy="2105799"/>
          </a:xfrm>
        </p:grpSpPr>
        <p:pic>
          <p:nvPicPr>
            <p:cNvPr id="8" name="Picture 3" descr="V:\MODELING\PLANCHES-ATLAS_divers_snapshots\scale-UM.png"/>
            <p:cNvPicPr>
              <a:picLocks noChangeAspect="1" noChangeArrowheads="1"/>
            </p:cNvPicPr>
            <p:nvPr/>
          </p:nvPicPr>
          <p:blipFill>
            <a:blip r:embed="rId3" cstate="print"/>
            <a:srcRect b="6796"/>
            <a:stretch>
              <a:fillRect/>
            </a:stretch>
          </p:blipFill>
          <p:spPr bwMode="auto">
            <a:xfrm>
              <a:off x="7620000" y="4392168"/>
              <a:ext cx="1173163" cy="1981200"/>
            </a:xfrm>
            <a:prstGeom prst="rect">
              <a:avLst/>
            </a:prstGeom>
            <a:noFill/>
          </p:spPr>
        </p:pic>
        <p:sp>
          <p:nvSpPr>
            <p:cNvPr id="9" name="ZoneTexte 8"/>
            <p:cNvSpPr txBox="1"/>
            <p:nvPr/>
          </p:nvSpPr>
          <p:spPr>
            <a:xfrm>
              <a:off x="5029200" y="5257800"/>
              <a:ext cx="2609088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FF33CC"/>
                  </a:solidFill>
                </a:rPr>
                <a:t>Pink lines </a:t>
              </a:r>
              <a:r>
                <a:rPr lang="en-US" sz="1200" dirty="0" smtClean="0"/>
                <a:t>= Main drainage divide</a:t>
              </a:r>
            </a:p>
            <a:p>
              <a:pPr algn="r"/>
              <a:r>
                <a:rPr lang="en-US" sz="1200" dirty="0" smtClean="0">
                  <a:solidFill>
                    <a:srgbClr val="0000FF"/>
                  </a:solidFill>
                </a:rPr>
                <a:t>Blue lines</a:t>
              </a:r>
              <a:r>
                <a:rPr lang="en-US" sz="1200" dirty="0" smtClean="0"/>
                <a:t> = Slope lines / Flow path</a:t>
              </a:r>
            </a:p>
            <a:p>
              <a:pPr algn="r"/>
              <a:r>
                <a:rPr lang="en-US" sz="1200" dirty="0" smtClean="0"/>
                <a:t>White contour = Closure area</a:t>
              </a:r>
            </a:p>
            <a:p>
              <a:pPr algn="r"/>
              <a:endParaRPr lang="en-US" sz="1200" dirty="0" smtClean="0"/>
            </a:p>
            <a:p>
              <a:pPr algn="r"/>
              <a:r>
                <a:rPr lang="en-US" sz="1200" dirty="0" smtClean="0"/>
                <a:t>Background = horizon K130 depth</a:t>
              </a:r>
              <a:endParaRPr lang="en-US" sz="1200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7525512" y="426756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/>
                <a:t>Depth in m</a:t>
              </a:r>
              <a:endParaRPr lang="en-US" sz="1200" b="1" i="1" dirty="0"/>
            </a:p>
          </p:txBody>
        </p:sp>
      </p:grpSp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685800" y="1524000"/>
          <a:ext cx="1752600" cy="1146356"/>
        </p:xfrm>
        <a:graphic>
          <a:graphicData uri="http://schemas.openxmlformats.org/drawingml/2006/table">
            <a:tbl>
              <a:tblPr/>
              <a:tblGrid>
                <a:gridCol w="1752600"/>
              </a:tblGrid>
              <a:tr h="2430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PLAY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06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Aptian-Albian-</a:t>
                      </a:r>
                      <a:r>
                        <a:rPr lang="fr-FR" sz="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Cenomanian</a:t>
                      </a:r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(K112-K94)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14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Hauterivian</a:t>
                      </a:r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fr-FR" sz="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Barremian</a:t>
                      </a:r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(K130-K123)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939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Berriasian</a:t>
                      </a:r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fr-FR" sz="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Valanginian</a:t>
                      </a:r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fr-FR" sz="8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Hauterivian</a:t>
                      </a:r>
                      <a:r>
                        <a:rPr lang="fr-FR" sz="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(J150-K130)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8025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Oxfordian-Tithonian (J63-J150)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0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Early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-Middle-</a:t>
                      </a:r>
                      <a:r>
                        <a:rPr lang="fr-FR" sz="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Jurassic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(J200-J163)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r>
              <a:rPr lang="en-US" sz="2400"/>
              <a:t>Pleinsbachian SR </a:t>
            </a:r>
            <a:br>
              <a:rPr lang="en-US" sz="2400"/>
            </a:br>
            <a:r>
              <a:rPr lang="en-US" sz="2400"/>
              <a:t>Transformation ratio * Presence + Lateral migration potential</a:t>
            </a:r>
          </a:p>
        </p:txBody>
      </p:sp>
      <p:sp>
        <p:nvSpPr>
          <p:cNvPr id="8195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2"/>
          <a:srcRect l="3426" t="9680" r="57201" b="9682"/>
          <a:stretch>
            <a:fillRect/>
          </a:stretch>
        </p:blipFill>
        <p:spPr bwMode="auto">
          <a:xfrm>
            <a:off x="0" y="1125538"/>
            <a:ext cx="8675688" cy="555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/>
          <a:srcRect l="8887" t="23486" r="62090" b="16756"/>
          <a:stretch>
            <a:fillRect/>
          </a:stretch>
        </p:blipFill>
        <p:spPr bwMode="auto">
          <a:xfrm>
            <a:off x="323850" y="1212850"/>
            <a:ext cx="8424863" cy="542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anchor="ctr">
            <a:normAutofit fontScale="5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 err="1">
                <a:latin typeface="+mn-lt"/>
              </a:rPr>
              <a:t>Tithonian</a:t>
            </a:r>
            <a:r>
              <a:rPr lang="en-US" sz="4400" dirty="0">
                <a:latin typeface="+mn-lt"/>
              </a:rPr>
              <a:t> SR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Transformation ratio * Presence + Lateral migration potential</a:t>
            </a:r>
            <a:br>
              <a:rPr lang="en-US" sz="4400" dirty="0">
                <a:latin typeface="+mj-lt"/>
                <a:ea typeface="+mj-ea"/>
                <a:cs typeface="+mj-cs"/>
              </a:rPr>
            </a:br>
            <a:endParaRPr lang="en-US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88" y="533400"/>
            <a:ext cx="8482012" cy="381000"/>
          </a:xfrm>
        </p:spPr>
        <p:txBody>
          <a:bodyPr/>
          <a:lstStyle/>
          <a:p>
            <a:r>
              <a:rPr lang="en-US" dirty="0" smtClean="0"/>
              <a:t>Introduction to 3D Basin Modeling – Study Area and Subzones Definition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424324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6451" y="3124200"/>
            <a:ext cx="3028950" cy="26475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grpSp>
        <p:nvGrpSpPr>
          <p:cNvPr id="4" name="Groupe 9"/>
          <p:cNvGrpSpPr>
            <a:grpSpLocks noChangeAspect="1"/>
          </p:cNvGrpSpPr>
          <p:nvPr/>
        </p:nvGrpSpPr>
        <p:grpSpPr>
          <a:xfrm>
            <a:off x="237067" y="3124200"/>
            <a:ext cx="5587831" cy="3276600"/>
            <a:chOff x="3490912" y="2782133"/>
            <a:chExt cx="2162175" cy="1293734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90912" y="2782133"/>
              <a:ext cx="2162175" cy="12937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2" name="ZoneTexte 11"/>
            <p:cNvSpPr txBox="1"/>
            <p:nvPr/>
          </p:nvSpPr>
          <p:spPr>
            <a:xfrm>
              <a:off x="4077338" y="3353783"/>
              <a:ext cx="304800" cy="237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4720131" y="2893455"/>
              <a:ext cx="304800" cy="237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024931" y="2893455"/>
              <a:ext cx="304800" cy="237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endPara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101131" y="3164501"/>
              <a:ext cx="304800" cy="237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  <a:endPara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4720131" y="3393101"/>
              <a:ext cx="304800" cy="237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4110531" y="3655455"/>
              <a:ext cx="304800" cy="237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4572000" y="1219200"/>
            <a:ext cx="434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Subzones defined on the basis of geological concept, and on exploration concerns.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There is no wells drilled in Basin Zones (in blue). The limit with Platform Zones (in yellow-brown) is close to the isobath 2000 m.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 rot="20579596">
            <a:off x="891639" y="3935167"/>
            <a:ext cx="375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 a  r  t  l  y     e  x  p  l  o  r  e  d</a:t>
            </a:r>
            <a:endParaRPr lang="en-US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 rot="20626570">
            <a:off x="2099179" y="5194067"/>
            <a:ext cx="3301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  n   e   x   p   l   o   r   e   d</a:t>
            </a:r>
            <a:endParaRPr lang="en-US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875867" y="5808134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Most of the discoveries are in the Zone 3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88" y="533400"/>
            <a:ext cx="8405812" cy="457200"/>
          </a:xfrm>
        </p:spPr>
        <p:txBody>
          <a:bodyPr/>
          <a:lstStyle/>
          <a:p>
            <a:r>
              <a:rPr lang="en-US" sz="2000" dirty="0" smtClean="0"/>
              <a:t>CONCLUSION – ZONE RANKING – GAS VOLUME IN PLACE</a:t>
            </a:r>
            <a:endParaRPr lang="en-US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295400"/>
            <a:ext cx="8686800" cy="3995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88" y="533400"/>
            <a:ext cx="8101012" cy="381000"/>
          </a:xfrm>
        </p:spPr>
        <p:txBody>
          <a:bodyPr/>
          <a:lstStyle/>
          <a:p>
            <a:r>
              <a:rPr lang="en-US" sz="2000" dirty="0" smtClean="0"/>
              <a:t>CONCLUSION – ZONE RANKING – OIL VOLUME IN PLACE</a:t>
            </a:r>
            <a:endParaRPr lang="en-US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8686800" cy="3995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88" y="533400"/>
            <a:ext cx="8101012" cy="381000"/>
          </a:xfrm>
        </p:spPr>
        <p:txBody>
          <a:bodyPr/>
          <a:lstStyle/>
          <a:p>
            <a:r>
              <a:rPr lang="en-US" dirty="0" smtClean="0"/>
              <a:t>CONCLUSION – Total HC Volume in the Basin</a:t>
            </a:r>
            <a:endParaRPr lang="en-US" dirty="0"/>
          </a:p>
        </p:txBody>
      </p:sp>
      <p:grpSp>
        <p:nvGrpSpPr>
          <p:cNvPr id="3" name="Groupe 6"/>
          <p:cNvGrpSpPr>
            <a:grpSpLocks noChangeAspect="1"/>
          </p:cNvGrpSpPr>
          <p:nvPr/>
        </p:nvGrpSpPr>
        <p:grpSpPr>
          <a:xfrm>
            <a:off x="256032" y="4172712"/>
            <a:ext cx="2728941" cy="1600200"/>
            <a:chOff x="3490912" y="2782133"/>
            <a:chExt cx="2162175" cy="129373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90912" y="2782133"/>
              <a:ext cx="2162175" cy="12937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9" name="ZoneTexte 8"/>
            <p:cNvSpPr txBox="1"/>
            <p:nvPr/>
          </p:nvSpPr>
          <p:spPr>
            <a:xfrm>
              <a:off x="3976890" y="3335742"/>
              <a:ext cx="304800" cy="298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fr-F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4738890" y="2878542"/>
              <a:ext cx="304800" cy="298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fr-F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043690" y="2878542"/>
              <a:ext cx="304800" cy="298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endParaRPr lang="fr-F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5119890" y="3149588"/>
              <a:ext cx="304800" cy="298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  <a:endParaRPr lang="fr-F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4738890" y="3378188"/>
              <a:ext cx="304800" cy="298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lang="fr-F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129290" y="3640542"/>
              <a:ext cx="304800" cy="298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fr-F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1066800"/>
            <a:ext cx="8640000" cy="282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ZoneTexte 16"/>
          <p:cNvSpPr txBox="1"/>
          <p:nvPr/>
        </p:nvSpPr>
        <p:spPr>
          <a:xfrm>
            <a:off x="3048000" y="3886200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à"/>
            </a:pPr>
            <a:r>
              <a:rPr lang="en-US" sz="1600" dirty="0" smtClean="0">
                <a:solidFill>
                  <a:schemeClr val="bg1"/>
                </a:solidFill>
              </a:rPr>
              <a:t>  All closed structure (4 ways traps) considered, even subtle ones (in term of closure height, closure area, reservoir thickness).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à"/>
            </a:pPr>
            <a:r>
              <a:rPr lang="en-US" sz="1600" dirty="0" smtClean="0">
                <a:solidFill>
                  <a:schemeClr val="bg1"/>
                </a:solidFill>
              </a:rPr>
              <a:t>  Model rather optimistic in term of source rocks and plays (5 SRs and 5 potential reservoirs layers).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  <a:sym typeface="Wingdings" pitchFamily="2" charset="2"/>
              </a:rPr>
              <a:t>  </a:t>
            </a:r>
            <a:r>
              <a:rPr lang="en-US" sz="1600" dirty="0" smtClean="0">
                <a:solidFill>
                  <a:schemeClr val="bg1"/>
                </a:solidFill>
              </a:rPr>
              <a:t>"Real reservoir" can be scattered in the play interval, non economic and/or non significant (in production tests).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65125" y="1143000"/>
            <a:ext cx="8001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/>
              <a:t>YTF </a:t>
            </a:r>
            <a:r>
              <a:rPr lang="en-GB" dirty="0" err="1" smtClean="0"/>
              <a:t>Unrisked</a:t>
            </a:r>
            <a:r>
              <a:rPr lang="en-GB" dirty="0" smtClean="0"/>
              <a:t> of 120 TCF Gas, and 8bn </a:t>
            </a:r>
            <a:r>
              <a:rPr lang="en-GB" dirty="0" err="1" smtClean="0"/>
              <a:t>bbls</a:t>
            </a:r>
            <a:r>
              <a:rPr lang="en-GB" dirty="0" smtClean="0"/>
              <a:t> </a:t>
            </a:r>
            <a:r>
              <a:rPr lang="en-GB" dirty="0" smtClean="0"/>
              <a:t>oil in world scale structures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Two main source rocks</a:t>
            </a:r>
          </a:p>
          <a:p>
            <a:pPr lvl="1">
              <a:lnSpc>
                <a:spcPct val="90000"/>
              </a:lnSpc>
            </a:pPr>
            <a:r>
              <a:rPr lang="en-GB" dirty="0" err="1" smtClean="0"/>
              <a:t>Pleinsbachian</a:t>
            </a:r>
            <a:r>
              <a:rPr lang="en-GB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GB" dirty="0" err="1" smtClean="0"/>
              <a:t>Tithonian</a:t>
            </a:r>
            <a:endParaRPr lang="en-GB" dirty="0" smtClean="0"/>
          </a:p>
          <a:p>
            <a:pPr>
              <a:lnSpc>
                <a:spcPct val="90000"/>
              </a:lnSpc>
            </a:pPr>
            <a:r>
              <a:rPr lang="en-GB" dirty="0" smtClean="0"/>
              <a:t>Three Play Systems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Jurassic carbonates (reef and </a:t>
            </a:r>
            <a:r>
              <a:rPr lang="en-GB" dirty="0" err="1" smtClean="0"/>
              <a:t>oolites</a:t>
            </a:r>
            <a:r>
              <a:rPr lang="en-GB" dirty="0" smtClean="0"/>
              <a:t>)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Middle and Upper Jurassic </a:t>
            </a:r>
            <a:r>
              <a:rPr lang="en-GB" dirty="0" err="1" smtClean="0"/>
              <a:t>Clastics</a:t>
            </a:r>
            <a:endParaRPr lang="en-GB" dirty="0" smtClean="0"/>
          </a:p>
          <a:p>
            <a:pPr lvl="1">
              <a:lnSpc>
                <a:spcPct val="90000"/>
              </a:lnSpc>
            </a:pPr>
            <a:r>
              <a:rPr lang="en-GB" dirty="0" smtClean="0"/>
              <a:t>Lower Cretaceous delta and </a:t>
            </a:r>
            <a:r>
              <a:rPr lang="en-GB" dirty="0" err="1" smtClean="0"/>
              <a:t>turbidites</a:t>
            </a:r>
            <a:endParaRPr lang="en-GB" dirty="0" smtClean="0"/>
          </a:p>
          <a:p>
            <a:pPr>
              <a:lnSpc>
                <a:spcPct val="90000"/>
              </a:lnSpc>
            </a:pPr>
            <a:r>
              <a:rPr lang="en-GB" dirty="0" smtClean="0"/>
              <a:t>Rigorous </a:t>
            </a:r>
            <a:r>
              <a:rPr lang="en-GB" dirty="0" err="1" smtClean="0"/>
              <a:t>stratigraphic</a:t>
            </a:r>
            <a:r>
              <a:rPr lang="en-GB" dirty="0" smtClean="0"/>
              <a:t> framework to develop prospects</a:t>
            </a:r>
            <a:endParaRPr lang="en-GB" dirty="0" smtClean="0"/>
          </a:p>
          <a:p>
            <a:pPr lvl="1">
              <a:lnSpc>
                <a:spcPct val="90000"/>
              </a:lnSpc>
              <a:buNone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001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000" dirty="0" smtClean="0"/>
              <a:t>Demonstrated that there are two source rock types on the margin, extending </a:t>
            </a:r>
            <a:r>
              <a:rPr lang="en-GB" sz="2000" dirty="0" err="1" smtClean="0"/>
              <a:t>prospectivity</a:t>
            </a:r>
            <a:r>
              <a:rPr lang="en-GB" sz="2000" dirty="0" smtClean="0"/>
              <a:t> outside the Sable Delta region</a:t>
            </a:r>
          </a:p>
          <a:p>
            <a:pPr>
              <a:lnSpc>
                <a:spcPct val="90000"/>
              </a:lnSpc>
            </a:pPr>
            <a:r>
              <a:rPr lang="en-GB" sz="2000" dirty="0" smtClean="0"/>
              <a:t>Shown that there is a way to de-risk reservoir/seal both on the shelf but also in the deeper water.</a:t>
            </a:r>
          </a:p>
          <a:p>
            <a:pPr>
              <a:lnSpc>
                <a:spcPct val="90000"/>
              </a:lnSpc>
            </a:pPr>
            <a:r>
              <a:rPr lang="en-GB" sz="2000" dirty="0" smtClean="0"/>
              <a:t>Developed a rigorous petroleum systems model to predict charge/migration </a:t>
            </a:r>
          </a:p>
          <a:p>
            <a:pPr>
              <a:lnSpc>
                <a:spcPct val="90000"/>
              </a:lnSpc>
            </a:pPr>
            <a:r>
              <a:rPr lang="en-GB" sz="2000" dirty="0" smtClean="0"/>
              <a:t>Un-risked YTF resources  of  121 TCF and 8bn </a:t>
            </a:r>
            <a:r>
              <a:rPr lang="en-GB" sz="2000" dirty="0" err="1" smtClean="0"/>
              <a:t>bbls</a:t>
            </a:r>
            <a:r>
              <a:rPr lang="en-GB" sz="2000" dirty="0" smtClean="0"/>
              <a:t> in three regions</a:t>
            </a:r>
          </a:p>
          <a:p>
            <a:pPr lvl="1">
              <a:lnSpc>
                <a:spcPct val="90000"/>
              </a:lnSpc>
            </a:pPr>
            <a:r>
              <a:rPr lang="en-GB" sz="2000" dirty="0" smtClean="0"/>
              <a:t>Deep water oil play in the South West and Gas to the North East </a:t>
            </a:r>
          </a:p>
          <a:p>
            <a:pPr lvl="1">
              <a:lnSpc>
                <a:spcPct val="90000"/>
              </a:lnSpc>
            </a:pPr>
            <a:r>
              <a:rPr lang="en-GB" sz="2000" dirty="0" smtClean="0"/>
              <a:t>Remaining gas potential in the Sable delta itself in dip closed features</a:t>
            </a:r>
          </a:p>
          <a:p>
            <a:pPr lvl="1">
              <a:lnSpc>
                <a:spcPct val="90000"/>
              </a:lnSpc>
            </a:pPr>
            <a:r>
              <a:rPr lang="en-GB" sz="2000" dirty="0" smtClean="0"/>
              <a:t>Gas and Oil in Sable rim and in the underexplored region to the North East of Sable </a:t>
            </a:r>
          </a:p>
          <a:p>
            <a:pPr>
              <a:lnSpc>
                <a:spcPct val="90000"/>
              </a:lnSpc>
            </a:pPr>
            <a:endParaRPr lang="en-GB" sz="2000" dirty="0" smtClean="0"/>
          </a:p>
          <a:p>
            <a:pPr>
              <a:lnSpc>
                <a:spcPct val="90000"/>
              </a:lnSpc>
              <a:buNone/>
            </a:pPr>
            <a:r>
              <a:rPr lang="en-GB" sz="20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6477000"/>
            <a:ext cx="2667000" cy="381000"/>
          </a:xfrm>
        </p:spPr>
        <p:txBody>
          <a:bodyPr/>
          <a:lstStyle/>
          <a:p>
            <a:r>
              <a:rPr lang="en-GB" sz="1600"/>
              <a:t>Andrew MacRae (SMU)</a:t>
            </a:r>
            <a:endParaRPr lang="en-US" sz="1600"/>
          </a:p>
        </p:txBody>
      </p:sp>
      <p:pic>
        <p:nvPicPr>
          <p:cNvPr id="48132" name="Picture 4" descr="alma-evangeline_oldcomparison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52400"/>
            <a:ext cx="1573213" cy="6705600"/>
          </a:xfrm>
          <a:noFill/>
          <a:ln/>
        </p:spPr>
      </p:pic>
      <p:pic>
        <p:nvPicPr>
          <p:cNvPr id="48133" name="Picture 5" descr="alma-evangeline_oldcomparison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77125" y="228600"/>
            <a:ext cx="1611313" cy="6629400"/>
          </a:xfrm>
          <a:prstGeom prst="rect">
            <a:avLst/>
          </a:prstGeom>
          <a:noFill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2590800"/>
            <a:ext cx="5178425" cy="1724025"/>
            <a:chOff x="480" y="1554"/>
            <a:chExt cx="3262" cy="1086"/>
          </a:xfrm>
        </p:grpSpPr>
        <p:sp>
          <p:nvSpPr>
            <p:cNvPr id="48136" name="Oval 8"/>
            <p:cNvSpPr>
              <a:spLocks noChangeArrowheads="1"/>
            </p:cNvSpPr>
            <p:nvPr/>
          </p:nvSpPr>
          <p:spPr bwMode="auto">
            <a:xfrm>
              <a:off x="480" y="2160"/>
              <a:ext cx="1104" cy="4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37" name="Text Box 9"/>
            <p:cNvSpPr txBox="1">
              <a:spLocks noChangeArrowheads="1"/>
            </p:cNvSpPr>
            <p:nvPr/>
          </p:nvSpPr>
          <p:spPr bwMode="auto">
            <a:xfrm>
              <a:off x="1440" y="1554"/>
              <a:ext cx="2302" cy="7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med" len="lg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800">
                  <a:solidFill>
                    <a:schemeClr val="bg1"/>
                  </a:solidFill>
                </a:rPr>
                <a:t>Is Naskapi Member in Alma F-67</a:t>
              </a:r>
            </a:p>
            <a:p>
              <a:pPr algn="ctr" eaLnBrk="1" hangingPunct="1"/>
              <a:r>
                <a:rPr lang="en-US" sz="1800">
                  <a:solidFill>
                    <a:schemeClr val="bg1"/>
                  </a:solidFill>
                </a:rPr>
                <a:t>Barremian or Aptian?</a:t>
              </a:r>
            </a:p>
            <a:p>
              <a:pPr algn="ctr" eaLnBrk="1" hangingPunct="1"/>
              <a:r>
                <a:rPr lang="en-US" sz="1800">
                  <a:solidFill>
                    <a:schemeClr val="bg1"/>
                  </a:solidFill>
                </a:rPr>
                <a:t>(~350m difference in Barr/Aptian boundary)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724400" y="4495800"/>
            <a:ext cx="4276725" cy="2133600"/>
            <a:chOff x="2400" y="2880"/>
            <a:chExt cx="2694" cy="1344"/>
          </a:xfrm>
        </p:grpSpPr>
        <p:sp>
          <p:nvSpPr>
            <p:cNvPr id="48139" name="Oval 11"/>
            <p:cNvSpPr>
              <a:spLocks noChangeArrowheads="1"/>
            </p:cNvSpPr>
            <p:nvPr/>
          </p:nvSpPr>
          <p:spPr bwMode="auto">
            <a:xfrm>
              <a:off x="4518" y="2880"/>
              <a:ext cx="576" cy="134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0" name="Text Box 12"/>
            <p:cNvSpPr txBox="1">
              <a:spLocks noChangeArrowheads="1"/>
            </p:cNvSpPr>
            <p:nvPr/>
          </p:nvSpPr>
          <p:spPr bwMode="auto">
            <a:xfrm>
              <a:off x="2400" y="3072"/>
              <a:ext cx="1802" cy="7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med" len="lg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800">
                  <a:solidFill>
                    <a:schemeClr val="bg1"/>
                  </a:solidFill>
                </a:rPr>
                <a:t>Is the bottom 1500m (!) of Evangeline</a:t>
              </a:r>
            </a:p>
            <a:p>
              <a:pPr algn="ctr" eaLnBrk="1" hangingPunct="1"/>
              <a:r>
                <a:rPr lang="en-US" sz="1800">
                  <a:solidFill>
                    <a:schemeClr val="bg1"/>
                  </a:solidFill>
                </a:rPr>
                <a:t>Aptian or Mid-Late Albian?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28600" y="3336925"/>
            <a:ext cx="7162800" cy="3521075"/>
            <a:chOff x="624" y="2064"/>
            <a:chExt cx="4512" cy="2218"/>
          </a:xfrm>
        </p:grpSpPr>
        <p:sp>
          <p:nvSpPr>
            <p:cNvPr id="48142" name="Freeform 14"/>
            <p:cNvSpPr>
              <a:spLocks/>
            </p:cNvSpPr>
            <p:nvPr/>
          </p:nvSpPr>
          <p:spPr bwMode="auto">
            <a:xfrm>
              <a:off x="624" y="2064"/>
              <a:ext cx="4512" cy="8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68" y="0"/>
                </a:cxn>
                <a:cxn ang="0">
                  <a:pos x="3504" y="864"/>
                </a:cxn>
                <a:cxn ang="0">
                  <a:pos x="4512" y="864"/>
                </a:cxn>
              </a:cxnLst>
              <a:rect l="0" t="0" r="r" b="b"/>
              <a:pathLst>
                <a:path w="4512" h="864">
                  <a:moveTo>
                    <a:pt x="0" y="0"/>
                  </a:moveTo>
                  <a:lnTo>
                    <a:pt x="768" y="0"/>
                  </a:lnTo>
                  <a:lnTo>
                    <a:pt x="3504" y="864"/>
                  </a:lnTo>
                  <a:lnTo>
                    <a:pt x="4512" y="864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3" name="Freeform 15"/>
            <p:cNvSpPr>
              <a:spLocks/>
            </p:cNvSpPr>
            <p:nvPr/>
          </p:nvSpPr>
          <p:spPr bwMode="auto">
            <a:xfrm>
              <a:off x="624" y="2064"/>
              <a:ext cx="4493" cy="22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68" y="0"/>
                </a:cxn>
                <a:cxn ang="0">
                  <a:pos x="3533" y="2218"/>
                </a:cxn>
                <a:cxn ang="0">
                  <a:pos x="4493" y="2218"/>
                </a:cxn>
              </a:cxnLst>
              <a:rect l="0" t="0" r="r" b="b"/>
              <a:pathLst>
                <a:path w="4493" h="2218">
                  <a:moveTo>
                    <a:pt x="0" y="0"/>
                  </a:moveTo>
                  <a:lnTo>
                    <a:pt x="768" y="0"/>
                  </a:lnTo>
                  <a:lnTo>
                    <a:pt x="3533" y="2218"/>
                  </a:lnTo>
                  <a:lnTo>
                    <a:pt x="4493" y="221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1600200" y="228600"/>
            <a:ext cx="6019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lnSpc>
                <a:spcPct val="70000"/>
              </a:lnSpc>
            </a:pPr>
            <a:r>
              <a:rPr lang="en-GB" sz="1800" b="1">
                <a:solidFill>
                  <a:schemeClr val="bg1"/>
                </a:solidFill>
              </a:rPr>
              <a:t>Stratigraphic Framework – Scotian Margin, offshore eastern Canada</a:t>
            </a:r>
            <a:endParaRPr lang="en-US" sz="1800" b="1">
              <a:solidFill>
                <a:schemeClr val="bg1"/>
              </a:solidFill>
            </a:endParaRPr>
          </a:p>
        </p:txBody>
      </p:sp>
      <p:pic>
        <p:nvPicPr>
          <p:cNvPr id="48146" name="Picture 18" descr="alma-evangeline"/>
          <p:cNvPicPr>
            <a:picLocks noChangeAspect="1" noChangeArrowheads="1"/>
          </p:cNvPicPr>
          <p:nvPr/>
        </p:nvPicPr>
        <p:blipFill>
          <a:blip r:embed="rId4"/>
          <a:srcRect l="17534" t="32762" r="20985" b="19048"/>
          <a:stretch>
            <a:fillRect/>
          </a:stretch>
        </p:blipFill>
        <p:spPr bwMode="auto">
          <a:xfrm>
            <a:off x="3216275" y="898525"/>
            <a:ext cx="2641600" cy="1489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8600"/>
            <a:ext cx="915511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33"/>
          <p:cNvSpPr txBox="1">
            <a:spLocks noChangeArrowheads="1"/>
          </p:cNvSpPr>
          <p:nvPr/>
        </p:nvSpPr>
        <p:spPr bwMode="auto">
          <a:xfrm>
            <a:off x="1447800" y="2057400"/>
            <a:ext cx="4876800" cy="230822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en-GB" dirty="0"/>
              <a:t>Reworking – revised age calls</a:t>
            </a:r>
          </a:p>
          <a:p>
            <a:pPr eaLnBrk="0" hangingPunct="0"/>
            <a:endParaRPr lang="en-GB" dirty="0"/>
          </a:p>
          <a:p>
            <a:pPr eaLnBrk="0" hangingPunct="0">
              <a:buFont typeface="Arial" charset="0"/>
              <a:buChar char="•"/>
            </a:pPr>
            <a:r>
              <a:rPr lang="en-GB" dirty="0"/>
              <a:t>Integration – multiple disciplines, seismic, </a:t>
            </a:r>
            <a:r>
              <a:rPr lang="en-GB" dirty="0" err="1"/>
              <a:t>wireline</a:t>
            </a:r>
            <a:r>
              <a:rPr lang="en-GB" dirty="0"/>
              <a:t>, </a:t>
            </a:r>
            <a:r>
              <a:rPr lang="en-GB" dirty="0" err="1"/>
              <a:t>lithostraigraphy</a:t>
            </a:r>
            <a:endParaRPr lang="en-GB" dirty="0"/>
          </a:p>
          <a:p>
            <a:pPr eaLnBrk="0" hangingPunct="0"/>
            <a:endParaRPr lang="en-GB" dirty="0"/>
          </a:p>
          <a:p>
            <a:pPr eaLnBrk="0" hangingPunct="0">
              <a:buFont typeface="Arial" charset="0"/>
              <a:buChar char="•"/>
            </a:pPr>
            <a:r>
              <a:rPr lang="en-GB" dirty="0"/>
              <a:t>Consistent regional framework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2514600"/>
            <a:ext cx="6172200" cy="2438400"/>
          </a:xfrm>
        </p:spPr>
        <p:txBody>
          <a:bodyPr/>
          <a:lstStyle/>
          <a:p>
            <a:r>
              <a:rPr lang="en-US" dirty="0" smtClean="0"/>
              <a:t>Hydrocarbon occurrences and molecular analysis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Hydrocarbon occurrences</a:t>
            </a:r>
            <a:endParaRPr lang="en-US" dirty="0"/>
          </a:p>
        </p:txBody>
      </p:sp>
      <p:grpSp>
        <p:nvGrpSpPr>
          <p:cNvPr id="3" name="Groupe 33"/>
          <p:cNvGrpSpPr/>
          <p:nvPr/>
        </p:nvGrpSpPr>
        <p:grpSpPr>
          <a:xfrm>
            <a:off x="373063" y="1737362"/>
            <a:ext cx="8450262" cy="4033836"/>
            <a:chOff x="385763" y="1752602"/>
            <a:chExt cx="8450262" cy="4033836"/>
          </a:xfrm>
        </p:grpSpPr>
        <p:sp>
          <p:nvSpPr>
            <p:cNvPr id="33" name="Rectangle 32"/>
            <p:cNvSpPr/>
            <p:nvPr/>
          </p:nvSpPr>
          <p:spPr bwMode="auto">
            <a:xfrm>
              <a:off x="392876" y="1764476"/>
              <a:ext cx="8418615" cy="39950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0" charset="-128"/>
              </a:endParaRPr>
            </a:p>
          </p:txBody>
        </p:sp>
        <p:pic>
          <p:nvPicPr>
            <p:cNvPr id="4" name="Picture 8" descr="carte1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85763" y="1773238"/>
              <a:ext cx="8450262" cy="4013200"/>
            </a:xfrm>
            <a:prstGeom prst="rect">
              <a:avLst/>
            </a:prstGeom>
            <a:solidFill>
              <a:schemeClr val="bg1">
                <a:alpha val="26000"/>
              </a:schemeClr>
            </a:solidFill>
          </p:spPr>
        </p:pic>
        <p:sp>
          <p:nvSpPr>
            <p:cNvPr id="6" name="Forme libre 5"/>
            <p:cNvSpPr/>
            <p:nvPr/>
          </p:nvSpPr>
          <p:spPr bwMode="auto">
            <a:xfrm>
              <a:off x="4495799" y="3573101"/>
              <a:ext cx="187859" cy="93552"/>
            </a:xfrm>
            <a:custGeom>
              <a:avLst/>
              <a:gdLst>
                <a:gd name="connsiteX0" fmla="*/ 0 w 168998"/>
                <a:gd name="connsiteY0" fmla="*/ 42249 h 93552"/>
                <a:gd name="connsiteX1" fmla="*/ 51303 w 168998"/>
                <a:gd name="connsiteY1" fmla="*/ 15089 h 93552"/>
                <a:gd name="connsiteX2" fmla="*/ 105624 w 168998"/>
                <a:gd name="connsiteY2" fmla="*/ 0 h 93552"/>
                <a:gd name="connsiteX3" fmla="*/ 150891 w 168998"/>
                <a:gd name="connsiteY3" fmla="*/ 9053 h 93552"/>
                <a:gd name="connsiteX4" fmla="*/ 168998 w 168998"/>
                <a:gd name="connsiteY4" fmla="*/ 33196 h 93552"/>
                <a:gd name="connsiteX5" fmla="*/ 144856 w 168998"/>
                <a:gd name="connsiteY5" fmla="*/ 69410 h 93552"/>
                <a:gd name="connsiteX6" fmla="*/ 63375 w 168998"/>
                <a:gd name="connsiteY6" fmla="*/ 87517 h 93552"/>
                <a:gd name="connsiteX7" fmla="*/ 18107 w 168998"/>
                <a:gd name="connsiteY7" fmla="*/ 93552 h 93552"/>
                <a:gd name="connsiteX8" fmla="*/ 0 w 168998"/>
                <a:gd name="connsiteY8" fmla="*/ 42249 h 93552"/>
                <a:gd name="connsiteX0" fmla="*/ 18861 w 187859"/>
                <a:gd name="connsiteY0" fmla="*/ 42249 h 93552"/>
                <a:gd name="connsiteX1" fmla="*/ 70164 w 187859"/>
                <a:gd name="connsiteY1" fmla="*/ 15089 h 93552"/>
                <a:gd name="connsiteX2" fmla="*/ 124485 w 187859"/>
                <a:gd name="connsiteY2" fmla="*/ 0 h 93552"/>
                <a:gd name="connsiteX3" fmla="*/ 169752 w 187859"/>
                <a:gd name="connsiteY3" fmla="*/ 9053 h 93552"/>
                <a:gd name="connsiteX4" fmla="*/ 187859 w 187859"/>
                <a:gd name="connsiteY4" fmla="*/ 33196 h 93552"/>
                <a:gd name="connsiteX5" fmla="*/ 163717 w 187859"/>
                <a:gd name="connsiteY5" fmla="*/ 69410 h 93552"/>
                <a:gd name="connsiteX6" fmla="*/ 82236 w 187859"/>
                <a:gd name="connsiteY6" fmla="*/ 87517 h 93552"/>
                <a:gd name="connsiteX7" fmla="*/ 36968 w 187859"/>
                <a:gd name="connsiteY7" fmla="*/ 93552 h 93552"/>
                <a:gd name="connsiteX8" fmla="*/ 0 w 187859"/>
                <a:gd name="connsiteY8" fmla="*/ 84499 h 93552"/>
                <a:gd name="connsiteX9" fmla="*/ 18861 w 187859"/>
                <a:gd name="connsiteY9" fmla="*/ 42249 h 9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859" h="93552">
                  <a:moveTo>
                    <a:pt x="18861" y="42249"/>
                  </a:moveTo>
                  <a:lnTo>
                    <a:pt x="70164" y="15089"/>
                  </a:lnTo>
                  <a:lnTo>
                    <a:pt x="124485" y="0"/>
                  </a:lnTo>
                  <a:lnTo>
                    <a:pt x="169752" y="9053"/>
                  </a:lnTo>
                  <a:lnTo>
                    <a:pt x="187859" y="33196"/>
                  </a:lnTo>
                  <a:lnTo>
                    <a:pt x="163717" y="69410"/>
                  </a:lnTo>
                  <a:lnTo>
                    <a:pt x="82236" y="87517"/>
                  </a:lnTo>
                  <a:lnTo>
                    <a:pt x="36968" y="93552"/>
                  </a:lnTo>
                  <a:lnTo>
                    <a:pt x="0" y="84499"/>
                  </a:lnTo>
                  <a:lnTo>
                    <a:pt x="18861" y="42249"/>
                  </a:lnTo>
                  <a:close/>
                </a:path>
              </a:pathLst>
            </a:custGeom>
            <a:solidFill>
              <a:srgbClr val="FD8F3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0" charset="-128"/>
              </a:endParaRPr>
            </a:p>
          </p:txBody>
        </p:sp>
        <p:sp>
          <p:nvSpPr>
            <p:cNvPr id="7" name="Forme libre 6"/>
            <p:cNvSpPr/>
            <p:nvPr/>
          </p:nvSpPr>
          <p:spPr bwMode="auto">
            <a:xfrm rot="20611015">
              <a:off x="4999450" y="3497049"/>
              <a:ext cx="168998" cy="101327"/>
            </a:xfrm>
            <a:custGeom>
              <a:avLst/>
              <a:gdLst>
                <a:gd name="connsiteX0" fmla="*/ 0 w 168998"/>
                <a:gd name="connsiteY0" fmla="*/ 42249 h 93552"/>
                <a:gd name="connsiteX1" fmla="*/ 51303 w 168998"/>
                <a:gd name="connsiteY1" fmla="*/ 15089 h 93552"/>
                <a:gd name="connsiteX2" fmla="*/ 105624 w 168998"/>
                <a:gd name="connsiteY2" fmla="*/ 0 h 93552"/>
                <a:gd name="connsiteX3" fmla="*/ 150891 w 168998"/>
                <a:gd name="connsiteY3" fmla="*/ 9053 h 93552"/>
                <a:gd name="connsiteX4" fmla="*/ 168998 w 168998"/>
                <a:gd name="connsiteY4" fmla="*/ 33196 h 93552"/>
                <a:gd name="connsiteX5" fmla="*/ 144856 w 168998"/>
                <a:gd name="connsiteY5" fmla="*/ 69410 h 93552"/>
                <a:gd name="connsiteX6" fmla="*/ 63375 w 168998"/>
                <a:gd name="connsiteY6" fmla="*/ 87517 h 93552"/>
                <a:gd name="connsiteX7" fmla="*/ 18107 w 168998"/>
                <a:gd name="connsiteY7" fmla="*/ 93552 h 93552"/>
                <a:gd name="connsiteX8" fmla="*/ 0 w 168998"/>
                <a:gd name="connsiteY8" fmla="*/ 42249 h 93552"/>
                <a:gd name="connsiteX0" fmla="*/ 18861 w 187859"/>
                <a:gd name="connsiteY0" fmla="*/ 42249 h 93552"/>
                <a:gd name="connsiteX1" fmla="*/ 70164 w 187859"/>
                <a:gd name="connsiteY1" fmla="*/ 15089 h 93552"/>
                <a:gd name="connsiteX2" fmla="*/ 124485 w 187859"/>
                <a:gd name="connsiteY2" fmla="*/ 0 h 93552"/>
                <a:gd name="connsiteX3" fmla="*/ 169752 w 187859"/>
                <a:gd name="connsiteY3" fmla="*/ 9053 h 93552"/>
                <a:gd name="connsiteX4" fmla="*/ 187859 w 187859"/>
                <a:gd name="connsiteY4" fmla="*/ 33196 h 93552"/>
                <a:gd name="connsiteX5" fmla="*/ 163717 w 187859"/>
                <a:gd name="connsiteY5" fmla="*/ 69410 h 93552"/>
                <a:gd name="connsiteX6" fmla="*/ 82236 w 187859"/>
                <a:gd name="connsiteY6" fmla="*/ 87517 h 93552"/>
                <a:gd name="connsiteX7" fmla="*/ 36968 w 187859"/>
                <a:gd name="connsiteY7" fmla="*/ 93552 h 93552"/>
                <a:gd name="connsiteX8" fmla="*/ 0 w 187859"/>
                <a:gd name="connsiteY8" fmla="*/ 84499 h 93552"/>
                <a:gd name="connsiteX9" fmla="*/ 18861 w 187859"/>
                <a:gd name="connsiteY9" fmla="*/ 42249 h 93552"/>
                <a:gd name="connsiteX0" fmla="*/ 18861 w 187859"/>
                <a:gd name="connsiteY0" fmla="*/ 42249 h 93552"/>
                <a:gd name="connsiteX1" fmla="*/ 70164 w 187859"/>
                <a:gd name="connsiteY1" fmla="*/ 15089 h 93552"/>
                <a:gd name="connsiteX2" fmla="*/ 124485 w 187859"/>
                <a:gd name="connsiteY2" fmla="*/ 0 h 93552"/>
                <a:gd name="connsiteX3" fmla="*/ 169752 w 187859"/>
                <a:gd name="connsiteY3" fmla="*/ 9053 h 93552"/>
                <a:gd name="connsiteX4" fmla="*/ 187859 w 187859"/>
                <a:gd name="connsiteY4" fmla="*/ 33196 h 93552"/>
                <a:gd name="connsiteX5" fmla="*/ 130353 w 187859"/>
                <a:gd name="connsiteY5" fmla="*/ 19339 h 93552"/>
                <a:gd name="connsiteX6" fmla="*/ 82236 w 187859"/>
                <a:gd name="connsiteY6" fmla="*/ 87517 h 93552"/>
                <a:gd name="connsiteX7" fmla="*/ 36968 w 187859"/>
                <a:gd name="connsiteY7" fmla="*/ 93552 h 93552"/>
                <a:gd name="connsiteX8" fmla="*/ 0 w 187859"/>
                <a:gd name="connsiteY8" fmla="*/ 84499 h 93552"/>
                <a:gd name="connsiteX9" fmla="*/ 18861 w 187859"/>
                <a:gd name="connsiteY9" fmla="*/ 42249 h 93552"/>
                <a:gd name="connsiteX0" fmla="*/ 18861 w 187859"/>
                <a:gd name="connsiteY0" fmla="*/ 117599 h 168902"/>
                <a:gd name="connsiteX1" fmla="*/ 70164 w 187859"/>
                <a:gd name="connsiteY1" fmla="*/ 90439 h 168902"/>
                <a:gd name="connsiteX2" fmla="*/ 78905 w 187859"/>
                <a:gd name="connsiteY2" fmla="*/ 0 h 168902"/>
                <a:gd name="connsiteX3" fmla="*/ 169752 w 187859"/>
                <a:gd name="connsiteY3" fmla="*/ 84403 h 168902"/>
                <a:gd name="connsiteX4" fmla="*/ 187859 w 187859"/>
                <a:gd name="connsiteY4" fmla="*/ 108546 h 168902"/>
                <a:gd name="connsiteX5" fmla="*/ 130353 w 187859"/>
                <a:gd name="connsiteY5" fmla="*/ 94689 h 168902"/>
                <a:gd name="connsiteX6" fmla="*/ 82236 w 187859"/>
                <a:gd name="connsiteY6" fmla="*/ 162867 h 168902"/>
                <a:gd name="connsiteX7" fmla="*/ 36968 w 187859"/>
                <a:gd name="connsiteY7" fmla="*/ 168902 h 168902"/>
                <a:gd name="connsiteX8" fmla="*/ 0 w 187859"/>
                <a:gd name="connsiteY8" fmla="*/ 159849 h 168902"/>
                <a:gd name="connsiteX9" fmla="*/ 18861 w 187859"/>
                <a:gd name="connsiteY9" fmla="*/ 117599 h 168902"/>
                <a:gd name="connsiteX0" fmla="*/ 18861 w 187859"/>
                <a:gd name="connsiteY0" fmla="*/ 117599 h 168902"/>
                <a:gd name="connsiteX1" fmla="*/ 70164 w 187859"/>
                <a:gd name="connsiteY1" fmla="*/ 90439 h 168902"/>
                <a:gd name="connsiteX2" fmla="*/ 78905 w 187859"/>
                <a:gd name="connsiteY2" fmla="*/ 0 h 168902"/>
                <a:gd name="connsiteX3" fmla="*/ 169752 w 187859"/>
                <a:gd name="connsiteY3" fmla="*/ 84403 h 168902"/>
                <a:gd name="connsiteX4" fmla="*/ 187859 w 187859"/>
                <a:gd name="connsiteY4" fmla="*/ 108546 h 168902"/>
                <a:gd name="connsiteX5" fmla="*/ 130866 w 187859"/>
                <a:gd name="connsiteY5" fmla="*/ 109741 h 168902"/>
                <a:gd name="connsiteX6" fmla="*/ 82236 w 187859"/>
                <a:gd name="connsiteY6" fmla="*/ 162867 h 168902"/>
                <a:gd name="connsiteX7" fmla="*/ 36968 w 187859"/>
                <a:gd name="connsiteY7" fmla="*/ 168902 h 168902"/>
                <a:gd name="connsiteX8" fmla="*/ 0 w 187859"/>
                <a:gd name="connsiteY8" fmla="*/ 159849 h 168902"/>
                <a:gd name="connsiteX9" fmla="*/ 18861 w 187859"/>
                <a:gd name="connsiteY9" fmla="*/ 117599 h 168902"/>
                <a:gd name="connsiteX0" fmla="*/ 18861 w 187859"/>
                <a:gd name="connsiteY0" fmla="*/ 117599 h 168902"/>
                <a:gd name="connsiteX1" fmla="*/ 70164 w 187859"/>
                <a:gd name="connsiteY1" fmla="*/ 90439 h 168902"/>
                <a:gd name="connsiteX2" fmla="*/ 78905 w 187859"/>
                <a:gd name="connsiteY2" fmla="*/ 0 h 168902"/>
                <a:gd name="connsiteX3" fmla="*/ 172874 w 187859"/>
                <a:gd name="connsiteY3" fmla="*/ 65460 h 168902"/>
                <a:gd name="connsiteX4" fmla="*/ 187859 w 187859"/>
                <a:gd name="connsiteY4" fmla="*/ 108546 h 168902"/>
                <a:gd name="connsiteX5" fmla="*/ 130866 w 187859"/>
                <a:gd name="connsiteY5" fmla="*/ 109741 h 168902"/>
                <a:gd name="connsiteX6" fmla="*/ 82236 w 187859"/>
                <a:gd name="connsiteY6" fmla="*/ 162867 h 168902"/>
                <a:gd name="connsiteX7" fmla="*/ 36968 w 187859"/>
                <a:gd name="connsiteY7" fmla="*/ 168902 h 168902"/>
                <a:gd name="connsiteX8" fmla="*/ 0 w 187859"/>
                <a:gd name="connsiteY8" fmla="*/ 159849 h 168902"/>
                <a:gd name="connsiteX9" fmla="*/ 18861 w 187859"/>
                <a:gd name="connsiteY9" fmla="*/ 117599 h 168902"/>
                <a:gd name="connsiteX0" fmla="*/ 18861 w 187859"/>
                <a:gd name="connsiteY0" fmla="*/ 117599 h 168902"/>
                <a:gd name="connsiteX1" fmla="*/ 70164 w 187859"/>
                <a:gd name="connsiteY1" fmla="*/ 90439 h 168902"/>
                <a:gd name="connsiteX2" fmla="*/ 78905 w 187859"/>
                <a:gd name="connsiteY2" fmla="*/ 0 h 168902"/>
                <a:gd name="connsiteX3" fmla="*/ 98176 w 187859"/>
                <a:gd name="connsiteY3" fmla="*/ 29086 h 168902"/>
                <a:gd name="connsiteX4" fmla="*/ 172874 w 187859"/>
                <a:gd name="connsiteY4" fmla="*/ 65460 h 168902"/>
                <a:gd name="connsiteX5" fmla="*/ 187859 w 187859"/>
                <a:gd name="connsiteY5" fmla="*/ 108546 h 168902"/>
                <a:gd name="connsiteX6" fmla="*/ 130866 w 187859"/>
                <a:gd name="connsiteY6" fmla="*/ 109741 h 168902"/>
                <a:gd name="connsiteX7" fmla="*/ 82236 w 187859"/>
                <a:gd name="connsiteY7" fmla="*/ 162867 h 168902"/>
                <a:gd name="connsiteX8" fmla="*/ 36968 w 187859"/>
                <a:gd name="connsiteY8" fmla="*/ 168902 h 168902"/>
                <a:gd name="connsiteX9" fmla="*/ 0 w 187859"/>
                <a:gd name="connsiteY9" fmla="*/ 159849 h 168902"/>
                <a:gd name="connsiteX10" fmla="*/ 18861 w 187859"/>
                <a:gd name="connsiteY10" fmla="*/ 117599 h 168902"/>
                <a:gd name="connsiteX0" fmla="*/ 18861 w 187859"/>
                <a:gd name="connsiteY0" fmla="*/ 117599 h 168902"/>
                <a:gd name="connsiteX1" fmla="*/ 70164 w 187859"/>
                <a:gd name="connsiteY1" fmla="*/ 90439 h 168902"/>
                <a:gd name="connsiteX2" fmla="*/ 78905 w 187859"/>
                <a:gd name="connsiteY2" fmla="*/ 0 h 168902"/>
                <a:gd name="connsiteX3" fmla="*/ 98176 w 187859"/>
                <a:gd name="connsiteY3" fmla="*/ 29086 h 168902"/>
                <a:gd name="connsiteX4" fmla="*/ 140722 w 187859"/>
                <a:gd name="connsiteY4" fmla="*/ 61540 h 168902"/>
                <a:gd name="connsiteX5" fmla="*/ 172874 w 187859"/>
                <a:gd name="connsiteY5" fmla="*/ 65460 h 168902"/>
                <a:gd name="connsiteX6" fmla="*/ 187859 w 187859"/>
                <a:gd name="connsiteY6" fmla="*/ 108546 h 168902"/>
                <a:gd name="connsiteX7" fmla="*/ 130866 w 187859"/>
                <a:gd name="connsiteY7" fmla="*/ 109741 h 168902"/>
                <a:gd name="connsiteX8" fmla="*/ 82236 w 187859"/>
                <a:gd name="connsiteY8" fmla="*/ 162867 h 168902"/>
                <a:gd name="connsiteX9" fmla="*/ 36968 w 187859"/>
                <a:gd name="connsiteY9" fmla="*/ 168902 h 168902"/>
                <a:gd name="connsiteX10" fmla="*/ 0 w 187859"/>
                <a:gd name="connsiteY10" fmla="*/ 159849 h 168902"/>
                <a:gd name="connsiteX11" fmla="*/ 18861 w 187859"/>
                <a:gd name="connsiteY11" fmla="*/ 117599 h 168902"/>
                <a:gd name="connsiteX0" fmla="*/ 18861 w 187859"/>
                <a:gd name="connsiteY0" fmla="*/ 117599 h 168902"/>
                <a:gd name="connsiteX1" fmla="*/ 70164 w 187859"/>
                <a:gd name="connsiteY1" fmla="*/ 90439 h 168902"/>
                <a:gd name="connsiteX2" fmla="*/ 78905 w 187859"/>
                <a:gd name="connsiteY2" fmla="*/ 0 h 168902"/>
                <a:gd name="connsiteX3" fmla="*/ 98782 w 187859"/>
                <a:gd name="connsiteY3" fmla="*/ 68998 h 168902"/>
                <a:gd name="connsiteX4" fmla="*/ 140722 w 187859"/>
                <a:gd name="connsiteY4" fmla="*/ 61540 h 168902"/>
                <a:gd name="connsiteX5" fmla="*/ 172874 w 187859"/>
                <a:gd name="connsiteY5" fmla="*/ 65460 h 168902"/>
                <a:gd name="connsiteX6" fmla="*/ 187859 w 187859"/>
                <a:gd name="connsiteY6" fmla="*/ 108546 h 168902"/>
                <a:gd name="connsiteX7" fmla="*/ 130866 w 187859"/>
                <a:gd name="connsiteY7" fmla="*/ 109741 h 168902"/>
                <a:gd name="connsiteX8" fmla="*/ 82236 w 187859"/>
                <a:gd name="connsiteY8" fmla="*/ 162867 h 168902"/>
                <a:gd name="connsiteX9" fmla="*/ 36968 w 187859"/>
                <a:gd name="connsiteY9" fmla="*/ 168902 h 168902"/>
                <a:gd name="connsiteX10" fmla="*/ 0 w 187859"/>
                <a:gd name="connsiteY10" fmla="*/ 159849 h 168902"/>
                <a:gd name="connsiteX11" fmla="*/ 18861 w 187859"/>
                <a:gd name="connsiteY11" fmla="*/ 117599 h 168902"/>
                <a:gd name="connsiteX0" fmla="*/ 18861 w 187859"/>
                <a:gd name="connsiteY0" fmla="*/ 56059 h 107362"/>
                <a:gd name="connsiteX1" fmla="*/ 70164 w 187859"/>
                <a:gd name="connsiteY1" fmla="*/ 28899 h 107362"/>
                <a:gd name="connsiteX2" fmla="*/ 98782 w 187859"/>
                <a:gd name="connsiteY2" fmla="*/ 7458 h 107362"/>
                <a:gd name="connsiteX3" fmla="*/ 140722 w 187859"/>
                <a:gd name="connsiteY3" fmla="*/ 0 h 107362"/>
                <a:gd name="connsiteX4" fmla="*/ 172874 w 187859"/>
                <a:gd name="connsiteY4" fmla="*/ 3920 h 107362"/>
                <a:gd name="connsiteX5" fmla="*/ 187859 w 187859"/>
                <a:gd name="connsiteY5" fmla="*/ 47006 h 107362"/>
                <a:gd name="connsiteX6" fmla="*/ 130866 w 187859"/>
                <a:gd name="connsiteY6" fmla="*/ 48201 h 107362"/>
                <a:gd name="connsiteX7" fmla="*/ 82236 w 187859"/>
                <a:gd name="connsiteY7" fmla="*/ 101327 h 107362"/>
                <a:gd name="connsiteX8" fmla="*/ 36968 w 187859"/>
                <a:gd name="connsiteY8" fmla="*/ 107362 h 107362"/>
                <a:gd name="connsiteX9" fmla="*/ 0 w 187859"/>
                <a:gd name="connsiteY9" fmla="*/ 98309 h 107362"/>
                <a:gd name="connsiteX10" fmla="*/ 18861 w 187859"/>
                <a:gd name="connsiteY10" fmla="*/ 56059 h 107362"/>
                <a:gd name="connsiteX0" fmla="*/ 18861 w 187859"/>
                <a:gd name="connsiteY0" fmla="*/ 56059 h 107362"/>
                <a:gd name="connsiteX1" fmla="*/ 33077 w 187859"/>
                <a:gd name="connsiteY1" fmla="*/ 2916 h 107362"/>
                <a:gd name="connsiteX2" fmla="*/ 70164 w 187859"/>
                <a:gd name="connsiteY2" fmla="*/ 28899 h 107362"/>
                <a:gd name="connsiteX3" fmla="*/ 98782 w 187859"/>
                <a:gd name="connsiteY3" fmla="*/ 7458 h 107362"/>
                <a:gd name="connsiteX4" fmla="*/ 140722 w 187859"/>
                <a:gd name="connsiteY4" fmla="*/ 0 h 107362"/>
                <a:gd name="connsiteX5" fmla="*/ 172874 w 187859"/>
                <a:gd name="connsiteY5" fmla="*/ 3920 h 107362"/>
                <a:gd name="connsiteX6" fmla="*/ 187859 w 187859"/>
                <a:gd name="connsiteY6" fmla="*/ 47006 h 107362"/>
                <a:gd name="connsiteX7" fmla="*/ 130866 w 187859"/>
                <a:gd name="connsiteY7" fmla="*/ 48201 h 107362"/>
                <a:gd name="connsiteX8" fmla="*/ 82236 w 187859"/>
                <a:gd name="connsiteY8" fmla="*/ 101327 h 107362"/>
                <a:gd name="connsiteX9" fmla="*/ 36968 w 187859"/>
                <a:gd name="connsiteY9" fmla="*/ 107362 h 107362"/>
                <a:gd name="connsiteX10" fmla="*/ 0 w 187859"/>
                <a:gd name="connsiteY10" fmla="*/ 98309 h 107362"/>
                <a:gd name="connsiteX11" fmla="*/ 18861 w 187859"/>
                <a:gd name="connsiteY11" fmla="*/ 56059 h 107362"/>
                <a:gd name="connsiteX0" fmla="*/ 0 w 168998"/>
                <a:gd name="connsiteY0" fmla="*/ 56059 h 107362"/>
                <a:gd name="connsiteX1" fmla="*/ 14216 w 168998"/>
                <a:gd name="connsiteY1" fmla="*/ 2916 h 107362"/>
                <a:gd name="connsiteX2" fmla="*/ 51303 w 168998"/>
                <a:gd name="connsiteY2" fmla="*/ 28899 h 107362"/>
                <a:gd name="connsiteX3" fmla="*/ 79921 w 168998"/>
                <a:gd name="connsiteY3" fmla="*/ 7458 h 107362"/>
                <a:gd name="connsiteX4" fmla="*/ 121861 w 168998"/>
                <a:gd name="connsiteY4" fmla="*/ 0 h 107362"/>
                <a:gd name="connsiteX5" fmla="*/ 154013 w 168998"/>
                <a:gd name="connsiteY5" fmla="*/ 3920 h 107362"/>
                <a:gd name="connsiteX6" fmla="*/ 168998 w 168998"/>
                <a:gd name="connsiteY6" fmla="*/ 47006 h 107362"/>
                <a:gd name="connsiteX7" fmla="*/ 112005 w 168998"/>
                <a:gd name="connsiteY7" fmla="*/ 48201 h 107362"/>
                <a:gd name="connsiteX8" fmla="*/ 63375 w 168998"/>
                <a:gd name="connsiteY8" fmla="*/ 101327 h 107362"/>
                <a:gd name="connsiteX9" fmla="*/ 18107 w 168998"/>
                <a:gd name="connsiteY9" fmla="*/ 107362 h 107362"/>
                <a:gd name="connsiteX10" fmla="*/ 20283 w 168998"/>
                <a:gd name="connsiteY10" fmla="*/ 75125 h 107362"/>
                <a:gd name="connsiteX11" fmla="*/ 0 w 168998"/>
                <a:gd name="connsiteY11" fmla="*/ 56059 h 107362"/>
                <a:gd name="connsiteX0" fmla="*/ 0 w 168998"/>
                <a:gd name="connsiteY0" fmla="*/ 56059 h 101327"/>
                <a:gd name="connsiteX1" fmla="*/ 14216 w 168998"/>
                <a:gd name="connsiteY1" fmla="*/ 2916 h 101327"/>
                <a:gd name="connsiteX2" fmla="*/ 51303 w 168998"/>
                <a:gd name="connsiteY2" fmla="*/ 28899 h 101327"/>
                <a:gd name="connsiteX3" fmla="*/ 79921 w 168998"/>
                <a:gd name="connsiteY3" fmla="*/ 7458 h 101327"/>
                <a:gd name="connsiteX4" fmla="*/ 121861 w 168998"/>
                <a:gd name="connsiteY4" fmla="*/ 0 h 101327"/>
                <a:gd name="connsiteX5" fmla="*/ 154013 w 168998"/>
                <a:gd name="connsiteY5" fmla="*/ 3920 h 101327"/>
                <a:gd name="connsiteX6" fmla="*/ 168998 w 168998"/>
                <a:gd name="connsiteY6" fmla="*/ 47006 h 101327"/>
                <a:gd name="connsiteX7" fmla="*/ 112005 w 168998"/>
                <a:gd name="connsiteY7" fmla="*/ 48201 h 101327"/>
                <a:gd name="connsiteX8" fmla="*/ 63375 w 168998"/>
                <a:gd name="connsiteY8" fmla="*/ 101327 h 101327"/>
                <a:gd name="connsiteX9" fmla="*/ 20283 w 168998"/>
                <a:gd name="connsiteY9" fmla="*/ 75125 h 101327"/>
                <a:gd name="connsiteX10" fmla="*/ 0 w 168998"/>
                <a:gd name="connsiteY10" fmla="*/ 56059 h 101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8998" h="101327">
                  <a:moveTo>
                    <a:pt x="0" y="56059"/>
                  </a:moveTo>
                  <a:lnTo>
                    <a:pt x="14216" y="2916"/>
                  </a:lnTo>
                  <a:lnTo>
                    <a:pt x="51303" y="28899"/>
                  </a:lnTo>
                  <a:lnTo>
                    <a:pt x="79921" y="7458"/>
                  </a:lnTo>
                  <a:lnTo>
                    <a:pt x="121861" y="0"/>
                  </a:lnTo>
                  <a:lnTo>
                    <a:pt x="154013" y="3920"/>
                  </a:lnTo>
                  <a:lnTo>
                    <a:pt x="168998" y="47006"/>
                  </a:lnTo>
                  <a:lnTo>
                    <a:pt x="112005" y="48201"/>
                  </a:lnTo>
                  <a:lnTo>
                    <a:pt x="63375" y="101327"/>
                  </a:lnTo>
                  <a:lnTo>
                    <a:pt x="20283" y="75125"/>
                  </a:lnTo>
                  <a:lnTo>
                    <a:pt x="0" y="56059"/>
                  </a:lnTo>
                  <a:close/>
                </a:path>
              </a:pathLst>
            </a:custGeom>
            <a:solidFill>
              <a:srgbClr val="FD8F3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0" charset="-128"/>
              </a:endParaRPr>
            </a:p>
          </p:txBody>
        </p:sp>
        <p:sp>
          <p:nvSpPr>
            <p:cNvPr id="9" name="Forme libre 8"/>
            <p:cNvSpPr/>
            <p:nvPr/>
          </p:nvSpPr>
          <p:spPr bwMode="auto">
            <a:xfrm>
              <a:off x="4898231" y="3359944"/>
              <a:ext cx="140494" cy="147637"/>
            </a:xfrm>
            <a:custGeom>
              <a:avLst/>
              <a:gdLst>
                <a:gd name="connsiteX0" fmla="*/ 40482 w 140494"/>
                <a:gd name="connsiteY0" fmla="*/ 30956 h 147637"/>
                <a:gd name="connsiteX1" fmla="*/ 0 w 140494"/>
                <a:gd name="connsiteY1" fmla="*/ 97631 h 147637"/>
                <a:gd name="connsiteX2" fmla="*/ 11907 w 140494"/>
                <a:gd name="connsiteY2" fmla="*/ 123825 h 147637"/>
                <a:gd name="connsiteX3" fmla="*/ 57150 w 140494"/>
                <a:gd name="connsiteY3" fmla="*/ 133350 h 147637"/>
                <a:gd name="connsiteX4" fmla="*/ 109538 w 140494"/>
                <a:gd name="connsiteY4" fmla="*/ 147637 h 147637"/>
                <a:gd name="connsiteX5" fmla="*/ 133350 w 140494"/>
                <a:gd name="connsiteY5" fmla="*/ 142875 h 147637"/>
                <a:gd name="connsiteX6" fmla="*/ 140494 w 140494"/>
                <a:gd name="connsiteY6" fmla="*/ 66675 h 147637"/>
                <a:gd name="connsiteX7" fmla="*/ 90488 w 140494"/>
                <a:gd name="connsiteY7" fmla="*/ 0 h 147637"/>
                <a:gd name="connsiteX8" fmla="*/ 40482 w 140494"/>
                <a:gd name="connsiteY8" fmla="*/ 30956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494" h="147637">
                  <a:moveTo>
                    <a:pt x="40482" y="30956"/>
                  </a:moveTo>
                  <a:lnTo>
                    <a:pt x="0" y="97631"/>
                  </a:lnTo>
                  <a:lnTo>
                    <a:pt x="11907" y="123825"/>
                  </a:lnTo>
                  <a:lnTo>
                    <a:pt x="57150" y="133350"/>
                  </a:lnTo>
                  <a:lnTo>
                    <a:pt x="109538" y="147637"/>
                  </a:lnTo>
                  <a:lnTo>
                    <a:pt x="133350" y="142875"/>
                  </a:lnTo>
                  <a:lnTo>
                    <a:pt x="140494" y="66675"/>
                  </a:lnTo>
                  <a:lnTo>
                    <a:pt x="90488" y="0"/>
                  </a:lnTo>
                  <a:lnTo>
                    <a:pt x="40482" y="30956"/>
                  </a:lnTo>
                  <a:close/>
                </a:path>
              </a:pathLst>
            </a:custGeom>
            <a:solidFill>
              <a:srgbClr val="FD8F3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0" charset="-128"/>
              </a:endParaRPr>
            </a:p>
          </p:txBody>
        </p:sp>
        <p:sp>
          <p:nvSpPr>
            <p:cNvPr id="10" name="Forme libre 9"/>
            <p:cNvSpPr/>
            <p:nvPr/>
          </p:nvSpPr>
          <p:spPr bwMode="auto">
            <a:xfrm>
              <a:off x="4931569" y="3200400"/>
              <a:ext cx="95250" cy="71438"/>
            </a:xfrm>
            <a:custGeom>
              <a:avLst/>
              <a:gdLst>
                <a:gd name="connsiteX0" fmla="*/ 26194 w 95250"/>
                <a:gd name="connsiteY0" fmla="*/ 0 h 71438"/>
                <a:gd name="connsiteX1" fmla="*/ 88106 w 95250"/>
                <a:gd name="connsiteY1" fmla="*/ 2381 h 71438"/>
                <a:gd name="connsiteX2" fmla="*/ 95250 w 95250"/>
                <a:gd name="connsiteY2" fmla="*/ 23813 h 71438"/>
                <a:gd name="connsiteX3" fmla="*/ 85725 w 95250"/>
                <a:gd name="connsiteY3" fmla="*/ 38100 h 71438"/>
                <a:gd name="connsiteX4" fmla="*/ 54769 w 95250"/>
                <a:gd name="connsiteY4" fmla="*/ 71438 h 71438"/>
                <a:gd name="connsiteX5" fmla="*/ 30956 w 95250"/>
                <a:gd name="connsiteY5" fmla="*/ 69056 h 71438"/>
                <a:gd name="connsiteX6" fmla="*/ 0 w 95250"/>
                <a:gd name="connsiteY6" fmla="*/ 42863 h 71438"/>
                <a:gd name="connsiteX7" fmla="*/ 26194 w 95250"/>
                <a:gd name="connsiteY7" fmla="*/ 0 h 7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50" h="71438">
                  <a:moveTo>
                    <a:pt x="26194" y="0"/>
                  </a:moveTo>
                  <a:lnTo>
                    <a:pt x="88106" y="2381"/>
                  </a:lnTo>
                  <a:lnTo>
                    <a:pt x="95250" y="23813"/>
                  </a:lnTo>
                  <a:lnTo>
                    <a:pt x="85725" y="38100"/>
                  </a:lnTo>
                  <a:lnTo>
                    <a:pt x="54769" y="71438"/>
                  </a:lnTo>
                  <a:lnTo>
                    <a:pt x="30956" y="69056"/>
                  </a:lnTo>
                  <a:lnTo>
                    <a:pt x="0" y="42863"/>
                  </a:lnTo>
                  <a:lnTo>
                    <a:pt x="26194" y="0"/>
                  </a:lnTo>
                  <a:close/>
                </a:path>
              </a:pathLst>
            </a:custGeom>
            <a:solidFill>
              <a:srgbClr val="FD8F3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0" charset="-128"/>
              </a:endParaRPr>
            </a:p>
          </p:txBody>
        </p:sp>
        <p:sp>
          <p:nvSpPr>
            <p:cNvPr id="11" name="Forme libre 10"/>
            <p:cNvSpPr/>
            <p:nvPr/>
          </p:nvSpPr>
          <p:spPr bwMode="auto">
            <a:xfrm>
              <a:off x="5243513" y="3436144"/>
              <a:ext cx="157162" cy="83344"/>
            </a:xfrm>
            <a:custGeom>
              <a:avLst/>
              <a:gdLst>
                <a:gd name="connsiteX0" fmla="*/ 0 w 145256"/>
                <a:gd name="connsiteY0" fmla="*/ 33337 h 83344"/>
                <a:gd name="connsiteX1" fmla="*/ 45244 w 145256"/>
                <a:gd name="connsiteY1" fmla="*/ 0 h 83344"/>
                <a:gd name="connsiteX2" fmla="*/ 100012 w 145256"/>
                <a:gd name="connsiteY2" fmla="*/ 11906 h 83344"/>
                <a:gd name="connsiteX3" fmla="*/ 135731 w 145256"/>
                <a:gd name="connsiteY3" fmla="*/ 38100 h 83344"/>
                <a:gd name="connsiteX4" fmla="*/ 145256 w 145256"/>
                <a:gd name="connsiteY4" fmla="*/ 52387 h 83344"/>
                <a:gd name="connsiteX5" fmla="*/ 90487 w 145256"/>
                <a:gd name="connsiteY5" fmla="*/ 83344 h 83344"/>
                <a:gd name="connsiteX6" fmla="*/ 30956 w 145256"/>
                <a:gd name="connsiteY6" fmla="*/ 83344 h 83344"/>
                <a:gd name="connsiteX7" fmla="*/ 0 w 145256"/>
                <a:gd name="connsiteY7" fmla="*/ 33337 h 83344"/>
                <a:gd name="connsiteX0" fmla="*/ 0 w 157162"/>
                <a:gd name="connsiteY0" fmla="*/ 35718 h 83344"/>
                <a:gd name="connsiteX1" fmla="*/ 57150 w 157162"/>
                <a:gd name="connsiteY1" fmla="*/ 0 h 83344"/>
                <a:gd name="connsiteX2" fmla="*/ 111918 w 157162"/>
                <a:gd name="connsiteY2" fmla="*/ 11906 h 83344"/>
                <a:gd name="connsiteX3" fmla="*/ 147637 w 157162"/>
                <a:gd name="connsiteY3" fmla="*/ 38100 h 83344"/>
                <a:gd name="connsiteX4" fmla="*/ 157162 w 157162"/>
                <a:gd name="connsiteY4" fmla="*/ 52387 h 83344"/>
                <a:gd name="connsiteX5" fmla="*/ 102393 w 157162"/>
                <a:gd name="connsiteY5" fmla="*/ 83344 h 83344"/>
                <a:gd name="connsiteX6" fmla="*/ 42862 w 157162"/>
                <a:gd name="connsiteY6" fmla="*/ 83344 h 83344"/>
                <a:gd name="connsiteX7" fmla="*/ 0 w 157162"/>
                <a:gd name="connsiteY7" fmla="*/ 35718 h 8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162" h="83344">
                  <a:moveTo>
                    <a:pt x="0" y="35718"/>
                  </a:moveTo>
                  <a:lnTo>
                    <a:pt x="57150" y="0"/>
                  </a:lnTo>
                  <a:lnTo>
                    <a:pt x="111918" y="11906"/>
                  </a:lnTo>
                  <a:lnTo>
                    <a:pt x="147637" y="38100"/>
                  </a:lnTo>
                  <a:lnTo>
                    <a:pt x="157162" y="52387"/>
                  </a:lnTo>
                  <a:lnTo>
                    <a:pt x="102393" y="83344"/>
                  </a:lnTo>
                  <a:lnTo>
                    <a:pt x="42862" y="83344"/>
                  </a:lnTo>
                  <a:lnTo>
                    <a:pt x="0" y="35718"/>
                  </a:lnTo>
                  <a:close/>
                </a:path>
              </a:pathLst>
            </a:custGeom>
            <a:solidFill>
              <a:srgbClr val="FD8F3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0" charset="-128"/>
              </a:endParaRPr>
            </a:p>
          </p:txBody>
        </p:sp>
        <p:sp>
          <p:nvSpPr>
            <p:cNvPr id="12" name="Forme libre 11"/>
            <p:cNvSpPr/>
            <p:nvPr/>
          </p:nvSpPr>
          <p:spPr bwMode="auto">
            <a:xfrm>
              <a:off x="5400674" y="3464719"/>
              <a:ext cx="93663" cy="90487"/>
            </a:xfrm>
            <a:custGeom>
              <a:avLst/>
              <a:gdLst>
                <a:gd name="connsiteX0" fmla="*/ 50006 w 95250"/>
                <a:gd name="connsiteY0" fmla="*/ 30956 h 121443"/>
                <a:gd name="connsiteX1" fmla="*/ 95250 w 95250"/>
                <a:gd name="connsiteY1" fmla="*/ 0 h 121443"/>
                <a:gd name="connsiteX2" fmla="*/ 92869 w 95250"/>
                <a:gd name="connsiteY2" fmla="*/ 80962 h 121443"/>
                <a:gd name="connsiteX3" fmla="*/ 59531 w 95250"/>
                <a:gd name="connsiteY3" fmla="*/ 111918 h 121443"/>
                <a:gd name="connsiteX4" fmla="*/ 19050 w 95250"/>
                <a:gd name="connsiteY4" fmla="*/ 121443 h 121443"/>
                <a:gd name="connsiteX5" fmla="*/ 0 w 95250"/>
                <a:gd name="connsiteY5" fmla="*/ 114300 h 121443"/>
                <a:gd name="connsiteX6" fmla="*/ 50006 w 95250"/>
                <a:gd name="connsiteY6" fmla="*/ 30956 h 121443"/>
                <a:gd name="connsiteX0" fmla="*/ 50006 w 93663"/>
                <a:gd name="connsiteY0" fmla="*/ 0 h 90487"/>
                <a:gd name="connsiteX1" fmla="*/ 88106 w 93663"/>
                <a:gd name="connsiteY1" fmla="*/ 2382 h 90487"/>
                <a:gd name="connsiteX2" fmla="*/ 92869 w 93663"/>
                <a:gd name="connsiteY2" fmla="*/ 50006 h 90487"/>
                <a:gd name="connsiteX3" fmla="*/ 59531 w 93663"/>
                <a:gd name="connsiteY3" fmla="*/ 80962 h 90487"/>
                <a:gd name="connsiteX4" fmla="*/ 19050 w 93663"/>
                <a:gd name="connsiteY4" fmla="*/ 90487 h 90487"/>
                <a:gd name="connsiteX5" fmla="*/ 0 w 93663"/>
                <a:gd name="connsiteY5" fmla="*/ 83344 h 90487"/>
                <a:gd name="connsiteX6" fmla="*/ 50006 w 93663"/>
                <a:gd name="connsiteY6" fmla="*/ 0 h 9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663" h="90487">
                  <a:moveTo>
                    <a:pt x="50006" y="0"/>
                  </a:moveTo>
                  <a:lnTo>
                    <a:pt x="88106" y="2382"/>
                  </a:lnTo>
                  <a:cubicBezTo>
                    <a:pt x="87312" y="29369"/>
                    <a:pt x="93663" y="23019"/>
                    <a:pt x="92869" y="50006"/>
                  </a:cubicBezTo>
                  <a:lnTo>
                    <a:pt x="59531" y="80962"/>
                  </a:lnTo>
                  <a:lnTo>
                    <a:pt x="19050" y="90487"/>
                  </a:lnTo>
                  <a:lnTo>
                    <a:pt x="0" y="83344"/>
                  </a:lnTo>
                  <a:lnTo>
                    <a:pt x="50006" y="0"/>
                  </a:lnTo>
                  <a:close/>
                </a:path>
              </a:pathLst>
            </a:custGeom>
            <a:solidFill>
              <a:srgbClr val="FD8F3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0" charset="-128"/>
              </a:endParaRPr>
            </a:p>
          </p:txBody>
        </p:sp>
        <p:sp>
          <p:nvSpPr>
            <p:cNvPr id="13" name="Forme libre 12"/>
            <p:cNvSpPr/>
            <p:nvPr/>
          </p:nvSpPr>
          <p:spPr bwMode="auto">
            <a:xfrm>
              <a:off x="5448301" y="3069431"/>
              <a:ext cx="169068" cy="66675"/>
            </a:xfrm>
            <a:custGeom>
              <a:avLst/>
              <a:gdLst>
                <a:gd name="connsiteX0" fmla="*/ 0 w 169068"/>
                <a:gd name="connsiteY0" fmla="*/ 42863 h 88107"/>
                <a:gd name="connsiteX1" fmla="*/ 45243 w 169068"/>
                <a:gd name="connsiteY1" fmla="*/ 88107 h 88107"/>
                <a:gd name="connsiteX2" fmla="*/ 100012 w 169068"/>
                <a:gd name="connsiteY2" fmla="*/ 66675 h 88107"/>
                <a:gd name="connsiteX3" fmla="*/ 161925 w 169068"/>
                <a:gd name="connsiteY3" fmla="*/ 35719 h 88107"/>
                <a:gd name="connsiteX4" fmla="*/ 169068 w 169068"/>
                <a:gd name="connsiteY4" fmla="*/ 7144 h 88107"/>
                <a:gd name="connsiteX5" fmla="*/ 133350 w 169068"/>
                <a:gd name="connsiteY5" fmla="*/ 0 h 88107"/>
                <a:gd name="connsiteX6" fmla="*/ 52387 w 169068"/>
                <a:gd name="connsiteY6" fmla="*/ 2382 h 88107"/>
                <a:gd name="connsiteX7" fmla="*/ 0 w 169068"/>
                <a:gd name="connsiteY7" fmla="*/ 42863 h 88107"/>
                <a:gd name="connsiteX0" fmla="*/ 0 w 169068"/>
                <a:gd name="connsiteY0" fmla="*/ 42863 h 66675"/>
                <a:gd name="connsiteX1" fmla="*/ 57149 w 169068"/>
                <a:gd name="connsiteY1" fmla="*/ 61913 h 66675"/>
                <a:gd name="connsiteX2" fmla="*/ 100012 w 169068"/>
                <a:gd name="connsiteY2" fmla="*/ 66675 h 66675"/>
                <a:gd name="connsiteX3" fmla="*/ 161925 w 169068"/>
                <a:gd name="connsiteY3" fmla="*/ 35719 h 66675"/>
                <a:gd name="connsiteX4" fmla="*/ 169068 w 169068"/>
                <a:gd name="connsiteY4" fmla="*/ 7144 h 66675"/>
                <a:gd name="connsiteX5" fmla="*/ 133350 w 169068"/>
                <a:gd name="connsiteY5" fmla="*/ 0 h 66675"/>
                <a:gd name="connsiteX6" fmla="*/ 52387 w 169068"/>
                <a:gd name="connsiteY6" fmla="*/ 2382 h 66675"/>
                <a:gd name="connsiteX7" fmla="*/ 0 w 169068"/>
                <a:gd name="connsiteY7" fmla="*/ 42863 h 66675"/>
                <a:gd name="connsiteX0" fmla="*/ 0 w 169068"/>
                <a:gd name="connsiteY0" fmla="*/ 42863 h 66675"/>
                <a:gd name="connsiteX1" fmla="*/ 19049 w 169068"/>
                <a:gd name="connsiteY1" fmla="*/ 59532 h 66675"/>
                <a:gd name="connsiteX2" fmla="*/ 57149 w 169068"/>
                <a:gd name="connsiteY2" fmla="*/ 61913 h 66675"/>
                <a:gd name="connsiteX3" fmla="*/ 100012 w 169068"/>
                <a:gd name="connsiteY3" fmla="*/ 66675 h 66675"/>
                <a:gd name="connsiteX4" fmla="*/ 161925 w 169068"/>
                <a:gd name="connsiteY4" fmla="*/ 35719 h 66675"/>
                <a:gd name="connsiteX5" fmla="*/ 169068 w 169068"/>
                <a:gd name="connsiteY5" fmla="*/ 7144 h 66675"/>
                <a:gd name="connsiteX6" fmla="*/ 133350 w 169068"/>
                <a:gd name="connsiteY6" fmla="*/ 0 h 66675"/>
                <a:gd name="connsiteX7" fmla="*/ 52387 w 169068"/>
                <a:gd name="connsiteY7" fmla="*/ 2382 h 66675"/>
                <a:gd name="connsiteX8" fmla="*/ 0 w 169068"/>
                <a:gd name="connsiteY8" fmla="*/ 4286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068" h="66675">
                  <a:moveTo>
                    <a:pt x="0" y="42863"/>
                  </a:moveTo>
                  <a:lnTo>
                    <a:pt x="19049" y="59532"/>
                  </a:lnTo>
                  <a:lnTo>
                    <a:pt x="57149" y="61913"/>
                  </a:lnTo>
                  <a:lnTo>
                    <a:pt x="100012" y="66675"/>
                  </a:lnTo>
                  <a:lnTo>
                    <a:pt x="161925" y="35719"/>
                  </a:lnTo>
                  <a:lnTo>
                    <a:pt x="169068" y="7144"/>
                  </a:lnTo>
                  <a:lnTo>
                    <a:pt x="133350" y="0"/>
                  </a:lnTo>
                  <a:lnTo>
                    <a:pt x="52387" y="2382"/>
                  </a:lnTo>
                  <a:lnTo>
                    <a:pt x="0" y="42863"/>
                  </a:lnTo>
                  <a:close/>
                </a:path>
              </a:pathLst>
            </a:custGeom>
            <a:solidFill>
              <a:srgbClr val="FD8F3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0" charset="-128"/>
              </a:endParaRPr>
            </a:p>
          </p:txBody>
        </p:sp>
        <p:sp>
          <p:nvSpPr>
            <p:cNvPr id="15" name="Forme libre 14"/>
            <p:cNvSpPr/>
            <p:nvPr/>
          </p:nvSpPr>
          <p:spPr bwMode="auto">
            <a:xfrm>
              <a:off x="5012531" y="3102769"/>
              <a:ext cx="78582" cy="88106"/>
            </a:xfrm>
            <a:custGeom>
              <a:avLst/>
              <a:gdLst>
                <a:gd name="connsiteX0" fmla="*/ 11907 w 78582"/>
                <a:gd name="connsiteY0" fmla="*/ 0 h 88106"/>
                <a:gd name="connsiteX1" fmla="*/ 0 w 78582"/>
                <a:gd name="connsiteY1" fmla="*/ 52387 h 88106"/>
                <a:gd name="connsiteX2" fmla="*/ 35719 w 78582"/>
                <a:gd name="connsiteY2" fmla="*/ 88106 h 88106"/>
                <a:gd name="connsiteX3" fmla="*/ 64294 w 78582"/>
                <a:gd name="connsiteY3" fmla="*/ 85725 h 88106"/>
                <a:gd name="connsiteX4" fmla="*/ 78582 w 78582"/>
                <a:gd name="connsiteY4" fmla="*/ 61912 h 88106"/>
                <a:gd name="connsiteX5" fmla="*/ 69057 w 78582"/>
                <a:gd name="connsiteY5" fmla="*/ 19050 h 88106"/>
                <a:gd name="connsiteX6" fmla="*/ 11907 w 78582"/>
                <a:gd name="connsiteY6" fmla="*/ 0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82" h="88106">
                  <a:moveTo>
                    <a:pt x="11907" y="0"/>
                  </a:moveTo>
                  <a:lnTo>
                    <a:pt x="0" y="52387"/>
                  </a:lnTo>
                  <a:lnTo>
                    <a:pt x="35719" y="88106"/>
                  </a:lnTo>
                  <a:lnTo>
                    <a:pt x="64294" y="85725"/>
                  </a:lnTo>
                  <a:lnTo>
                    <a:pt x="78582" y="61912"/>
                  </a:lnTo>
                  <a:lnTo>
                    <a:pt x="69057" y="19050"/>
                  </a:lnTo>
                  <a:lnTo>
                    <a:pt x="11907" y="0"/>
                  </a:lnTo>
                  <a:close/>
                </a:path>
              </a:pathLst>
            </a:custGeom>
            <a:solidFill>
              <a:srgbClr val="FD8F3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0" charset="-128"/>
              </a:endParaRPr>
            </a:p>
          </p:txBody>
        </p:sp>
        <p:sp>
          <p:nvSpPr>
            <p:cNvPr id="16" name="Forme libre 15"/>
            <p:cNvSpPr/>
            <p:nvPr/>
          </p:nvSpPr>
          <p:spPr bwMode="auto">
            <a:xfrm>
              <a:off x="5162550" y="3264694"/>
              <a:ext cx="97631" cy="61912"/>
            </a:xfrm>
            <a:custGeom>
              <a:avLst/>
              <a:gdLst>
                <a:gd name="connsiteX0" fmla="*/ 0 w 97631"/>
                <a:gd name="connsiteY0" fmla="*/ 38100 h 61912"/>
                <a:gd name="connsiteX1" fmla="*/ 61913 w 97631"/>
                <a:gd name="connsiteY1" fmla="*/ 0 h 61912"/>
                <a:gd name="connsiteX2" fmla="*/ 90488 w 97631"/>
                <a:gd name="connsiteY2" fmla="*/ 4762 h 61912"/>
                <a:gd name="connsiteX3" fmla="*/ 97631 w 97631"/>
                <a:gd name="connsiteY3" fmla="*/ 38100 h 61912"/>
                <a:gd name="connsiteX4" fmla="*/ 97631 w 97631"/>
                <a:gd name="connsiteY4" fmla="*/ 52387 h 61912"/>
                <a:gd name="connsiteX5" fmla="*/ 78581 w 97631"/>
                <a:gd name="connsiteY5" fmla="*/ 61912 h 61912"/>
                <a:gd name="connsiteX6" fmla="*/ 0 w 97631"/>
                <a:gd name="connsiteY6" fmla="*/ 38100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631" h="61912">
                  <a:moveTo>
                    <a:pt x="0" y="38100"/>
                  </a:moveTo>
                  <a:lnTo>
                    <a:pt x="61913" y="0"/>
                  </a:lnTo>
                  <a:lnTo>
                    <a:pt x="90488" y="4762"/>
                  </a:lnTo>
                  <a:lnTo>
                    <a:pt x="97631" y="38100"/>
                  </a:lnTo>
                  <a:lnTo>
                    <a:pt x="97631" y="52387"/>
                  </a:lnTo>
                  <a:lnTo>
                    <a:pt x="78581" y="61912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D8F3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0" charset="-128"/>
              </a:endParaRPr>
            </a:p>
          </p:txBody>
        </p:sp>
        <p:sp>
          <p:nvSpPr>
            <p:cNvPr id="17" name="Forme libre 16"/>
            <p:cNvSpPr/>
            <p:nvPr/>
          </p:nvSpPr>
          <p:spPr bwMode="auto">
            <a:xfrm>
              <a:off x="5200650" y="3026569"/>
              <a:ext cx="228599" cy="80962"/>
            </a:xfrm>
            <a:custGeom>
              <a:avLst/>
              <a:gdLst>
                <a:gd name="connsiteX0" fmla="*/ 0 w 233362"/>
                <a:gd name="connsiteY0" fmla="*/ 59531 h 92869"/>
                <a:gd name="connsiteX1" fmla="*/ 59531 w 233362"/>
                <a:gd name="connsiteY1" fmla="*/ 23812 h 92869"/>
                <a:gd name="connsiteX2" fmla="*/ 116681 w 233362"/>
                <a:gd name="connsiteY2" fmla="*/ 7144 h 92869"/>
                <a:gd name="connsiteX3" fmla="*/ 169068 w 233362"/>
                <a:gd name="connsiteY3" fmla="*/ 0 h 92869"/>
                <a:gd name="connsiteX4" fmla="*/ 214312 w 233362"/>
                <a:gd name="connsiteY4" fmla="*/ 7144 h 92869"/>
                <a:gd name="connsiteX5" fmla="*/ 233362 w 233362"/>
                <a:gd name="connsiteY5" fmla="*/ 16669 h 92869"/>
                <a:gd name="connsiteX6" fmla="*/ 233362 w 233362"/>
                <a:gd name="connsiteY6" fmla="*/ 40481 h 92869"/>
                <a:gd name="connsiteX7" fmla="*/ 202406 w 233362"/>
                <a:gd name="connsiteY7" fmla="*/ 69056 h 92869"/>
                <a:gd name="connsiteX8" fmla="*/ 183356 w 233362"/>
                <a:gd name="connsiteY8" fmla="*/ 80962 h 92869"/>
                <a:gd name="connsiteX9" fmla="*/ 154781 w 233362"/>
                <a:gd name="connsiteY9" fmla="*/ 64294 h 92869"/>
                <a:gd name="connsiteX10" fmla="*/ 128587 w 233362"/>
                <a:gd name="connsiteY10" fmla="*/ 69056 h 92869"/>
                <a:gd name="connsiteX11" fmla="*/ 100012 w 233362"/>
                <a:gd name="connsiteY11" fmla="*/ 54769 h 92869"/>
                <a:gd name="connsiteX12" fmla="*/ 73818 w 233362"/>
                <a:gd name="connsiteY12" fmla="*/ 64294 h 92869"/>
                <a:gd name="connsiteX13" fmla="*/ 38100 w 233362"/>
                <a:gd name="connsiteY13" fmla="*/ 92869 h 92869"/>
                <a:gd name="connsiteX14" fmla="*/ 0 w 233362"/>
                <a:gd name="connsiteY14" fmla="*/ 59531 h 92869"/>
                <a:gd name="connsiteX0" fmla="*/ 0 w 195262"/>
                <a:gd name="connsiteY0" fmla="*/ 92869 h 92869"/>
                <a:gd name="connsiteX1" fmla="*/ 21431 w 195262"/>
                <a:gd name="connsiteY1" fmla="*/ 23812 h 92869"/>
                <a:gd name="connsiteX2" fmla="*/ 78581 w 195262"/>
                <a:gd name="connsiteY2" fmla="*/ 7144 h 92869"/>
                <a:gd name="connsiteX3" fmla="*/ 130968 w 195262"/>
                <a:gd name="connsiteY3" fmla="*/ 0 h 92869"/>
                <a:gd name="connsiteX4" fmla="*/ 176212 w 195262"/>
                <a:gd name="connsiteY4" fmla="*/ 7144 h 92869"/>
                <a:gd name="connsiteX5" fmla="*/ 195262 w 195262"/>
                <a:gd name="connsiteY5" fmla="*/ 16669 h 92869"/>
                <a:gd name="connsiteX6" fmla="*/ 195262 w 195262"/>
                <a:gd name="connsiteY6" fmla="*/ 40481 h 92869"/>
                <a:gd name="connsiteX7" fmla="*/ 164306 w 195262"/>
                <a:gd name="connsiteY7" fmla="*/ 69056 h 92869"/>
                <a:gd name="connsiteX8" fmla="*/ 145256 w 195262"/>
                <a:gd name="connsiteY8" fmla="*/ 80962 h 92869"/>
                <a:gd name="connsiteX9" fmla="*/ 116681 w 195262"/>
                <a:gd name="connsiteY9" fmla="*/ 64294 h 92869"/>
                <a:gd name="connsiteX10" fmla="*/ 90487 w 195262"/>
                <a:gd name="connsiteY10" fmla="*/ 69056 h 92869"/>
                <a:gd name="connsiteX11" fmla="*/ 61912 w 195262"/>
                <a:gd name="connsiteY11" fmla="*/ 54769 h 92869"/>
                <a:gd name="connsiteX12" fmla="*/ 35718 w 195262"/>
                <a:gd name="connsiteY12" fmla="*/ 64294 h 92869"/>
                <a:gd name="connsiteX13" fmla="*/ 0 w 195262"/>
                <a:gd name="connsiteY13" fmla="*/ 92869 h 92869"/>
                <a:gd name="connsiteX0" fmla="*/ 0 w 228599"/>
                <a:gd name="connsiteY0" fmla="*/ 73819 h 80962"/>
                <a:gd name="connsiteX1" fmla="*/ 54768 w 228599"/>
                <a:gd name="connsiteY1" fmla="*/ 23812 h 80962"/>
                <a:gd name="connsiteX2" fmla="*/ 111918 w 228599"/>
                <a:gd name="connsiteY2" fmla="*/ 7144 h 80962"/>
                <a:gd name="connsiteX3" fmla="*/ 164305 w 228599"/>
                <a:gd name="connsiteY3" fmla="*/ 0 h 80962"/>
                <a:gd name="connsiteX4" fmla="*/ 209549 w 228599"/>
                <a:gd name="connsiteY4" fmla="*/ 7144 h 80962"/>
                <a:gd name="connsiteX5" fmla="*/ 228599 w 228599"/>
                <a:gd name="connsiteY5" fmla="*/ 16669 h 80962"/>
                <a:gd name="connsiteX6" fmla="*/ 228599 w 228599"/>
                <a:gd name="connsiteY6" fmla="*/ 40481 h 80962"/>
                <a:gd name="connsiteX7" fmla="*/ 197643 w 228599"/>
                <a:gd name="connsiteY7" fmla="*/ 69056 h 80962"/>
                <a:gd name="connsiteX8" fmla="*/ 178593 w 228599"/>
                <a:gd name="connsiteY8" fmla="*/ 80962 h 80962"/>
                <a:gd name="connsiteX9" fmla="*/ 150018 w 228599"/>
                <a:gd name="connsiteY9" fmla="*/ 64294 h 80962"/>
                <a:gd name="connsiteX10" fmla="*/ 123824 w 228599"/>
                <a:gd name="connsiteY10" fmla="*/ 69056 h 80962"/>
                <a:gd name="connsiteX11" fmla="*/ 95249 w 228599"/>
                <a:gd name="connsiteY11" fmla="*/ 54769 h 80962"/>
                <a:gd name="connsiteX12" fmla="*/ 69055 w 228599"/>
                <a:gd name="connsiteY12" fmla="*/ 64294 h 80962"/>
                <a:gd name="connsiteX13" fmla="*/ 0 w 228599"/>
                <a:gd name="connsiteY13" fmla="*/ 73819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599" h="80962">
                  <a:moveTo>
                    <a:pt x="0" y="73819"/>
                  </a:moveTo>
                  <a:lnTo>
                    <a:pt x="54768" y="23812"/>
                  </a:lnTo>
                  <a:lnTo>
                    <a:pt x="111918" y="7144"/>
                  </a:lnTo>
                  <a:lnTo>
                    <a:pt x="164305" y="0"/>
                  </a:lnTo>
                  <a:lnTo>
                    <a:pt x="209549" y="7144"/>
                  </a:lnTo>
                  <a:lnTo>
                    <a:pt x="228599" y="16669"/>
                  </a:lnTo>
                  <a:lnTo>
                    <a:pt x="228599" y="40481"/>
                  </a:lnTo>
                  <a:lnTo>
                    <a:pt x="197643" y="69056"/>
                  </a:lnTo>
                  <a:lnTo>
                    <a:pt x="178593" y="80962"/>
                  </a:lnTo>
                  <a:lnTo>
                    <a:pt x="150018" y="64294"/>
                  </a:lnTo>
                  <a:lnTo>
                    <a:pt x="123824" y="69056"/>
                  </a:lnTo>
                  <a:lnTo>
                    <a:pt x="95249" y="54769"/>
                  </a:lnTo>
                  <a:lnTo>
                    <a:pt x="69055" y="64294"/>
                  </a:lnTo>
                  <a:lnTo>
                    <a:pt x="0" y="73819"/>
                  </a:lnTo>
                  <a:close/>
                </a:path>
              </a:pathLst>
            </a:custGeom>
            <a:solidFill>
              <a:srgbClr val="FD8F3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0" charset="-128"/>
              </a:endParaRPr>
            </a:p>
          </p:txBody>
        </p:sp>
        <p:sp>
          <p:nvSpPr>
            <p:cNvPr id="18" name="Forme libre 17"/>
            <p:cNvSpPr/>
            <p:nvPr/>
          </p:nvSpPr>
          <p:spPr bwMode="auto">
            <a:xfrm>
              <a:off x="5431632" y="2995613"/>
              <a:ext cx="247649" cy="76200"/>
            </a:xfrm>
            <a:custGeom>
              <a:avLst/>
              <a:gdLst>
                <a:gd name="connsiteX0" fmla="*/ 0 w 252412"/>
                <a:gd name="connsiteY0" fmla="*/ 45243 h 76200"/>
                <a:gd name="connsiteX1" fmla="*/ 64294 w 252412"/>
                <a:gd name="connsiteY1" fmla="*/ 16668 h 76200"/>
                <a:gd name="connsiteX2" fmla="*/ 119062 w 252412"/>
                <a:gd name="connsiteY2" fmla="*/ 0 h 76200"/>
                <a:gd name="connsiteX3" fmla="*/ 195262 w 252412"/>
                <a:gd name="connsiteY3" fmla="*/ 4762 h 76200"/>
                <a:gd name="connsiteX4" fmla="*/ 238125 w 252412"/>
                <a:gd name="connsiteY4" fmla="*/ 16668 h 76200"/>
                <a:gd name="connsiteX5" fmla="*/ 252412 w 252412"/>
                <a:gd name="connsiteY5" fmla="*/ 40481 h 76200"/>
                <a:gd name="connsiteX6" fmla="*/ 247650 w 252412"/>
                <a:gd name="connsiteY6" fmla="*/ 64293 h 76200"/>
                <a:gd name="connsiteX7" fmla="*/ 233362 w 252412"/>
                <a:gd name="connsiteY7" fmla="*/ 71437 h 76200"/>
                <a:gd name="connsiteX8" fmla="*/ 166687 w 252412"/>
                <a:gd name="connsiteY8" fmla="*/ 64293 h 76200"/>
                <a:gd name="connsiteX9" fmla="*/ 126206 w 252412"/>
                <a:gd name="connsiteY9" fmla="*/ 71437 h 76200"/>
                <a:gd name="connsiteX10" fmla="*/ 54769 w 252412"/>
                <a:gd name="connsiteY10" fmla="*/ 76200 h 76200"/>
                <a:gd name="connsiteX11" fmla="*/ 0 w 252412"/>
                <a:gd name="connsiteY11" fmla="*/ 45243 h 76200"/>
                <a:gd name="connsiteX0" fmla="*/ 0 w 228599"/>
                <a:gd name="connsiteY0" fmla="*/ 50006 h 76200"/>
                <a:gd name="connsiteX1" fmla="*/ 40481 w 228599"/>
                <a:gd name="connsiteY1" fmla="*/ 16668 h 76200"/>
                <a:gd name="connsiteX2" fmla="*/ 95249 w 228599"/>
                <a:gd name="connsiteY2" fmla="*/ 0 h 76200"/>
                <a:gd name="connsiteX3" fmla="*/ 171449 w 228599"/>
                <a:gd name="connsiteY3" fmla="*/ 4762 h 76200"/>
                <a:gd name="connsiteX4" fmla="*/ 214312 w 228599"/>
                <a:gd name="connsiteY4" fmla="*/ 16668 h 76200"/>
                <a:gd name="connsiteX5" fmla="*/ 228599 w 228599"/>
                <a:gd name="connsiteY5" fmla="*/ 40481 h 76200"/>
                <a:gd name="connsiteX6" fmla="*/ 223837 w 228599"/>
                <a:gd name="connsiteY6" fmla="*/ 64293 h 76200"/>
                <a:gd name="connsiteX7" fmla="*/ 209549 w 228599"/>
                <a:gd name="connsiteY7" fmla="*/ 71437 h 76200"/>
                <a:gd name="connsiteX8" fmla="*/ 142874 w 228599"/>
                <a:gd name="connsiteY8" fmla="*/ 64293 h 76200"/>
                <a:gd name="connsiteX9" fmla="*/ 102393 w 228599"/>
                <a:gd name="connsiteY9" fmla="*/ 71437 h 76200"/>
                <a:gd name="connsiteX10" fmla="*/ 30956 w 228599"/>
                <a:gd name="connsiteY10" fmla="*/ 76200 h 76200"/>
                <a:gd name="connsiteX11" fmla="*/ 0 w 228599"/>
                <a:gd name="connsiteY11" fmla="*/ 50006 h 76200"/>
                <a:gd name="connsiteX0" fmla="*/ 0 w 247649"/>
                <a:gd name="connsiteY0" fmla="*/ 52387 h 76200"/>
                <a:gd name="connsiteX1" fmla="*/ 59531 w 247649"/>
                <a:gd name="connsiteY1" fmla="*/ 16668 h 76200"/>
                <a:gd name="connsiteX2" fmla="*/ 114299 w 247649"/>
                <a:gd name="connsiteY2" fmla="*/ 0 h 76200"/>
                <a:gd name="connsiteX3" fmla="*/ 190499 w 247649"/>
                <a:gd name="connsiteY3" fmla="*/ 4762 h 76200"/>
                <a:gd name="connsiteX4" fmla="*/ 233362 w 247649"/>
                <a:gd name="connsiteY4" fmla="*/ 16668 h 76200"/>
                <a:gd name="connsiteX5" fmla="*/ 247649 w 247649"/>
                <a:gd name="connsiteY5" fmla="*/ 40481 h 76200"/>
                <a:gd name="connsiteX6" fmla="*/ 242887 w 247649"/>
                <a:gd name="connsiteY6" fmla="*/ 64293 h 76200"/>
                <a:gd name="connsiteX7" fmla="*/ 228599 w 247649"/>
                <a:gd name="connsiteY7" fmla="*/ 71437 h 76200"/>
                <a:gd name="connsiteX8" fmla="*/ 161924 w 247649"/>
                <a:gd name="connsiteY8" fmla="*/ 64293 h 76200"/>
                <a:gd name="connsiteX9" fmla="*/ 121443 w 247649"/>
                <a:gd name="connsiteY9" fmla="*/ 71437 h 76200"/>
                <a:gd name="connsiteX10" fmla="*/ 50006 w 247649"/>
                <a:gd name="connsiteY10" fmla="*/ 76200 h 76200"/>
                <a:gd name="connsiteX11" fmla="*/ 0 w 247649"/>
                <a:gd name="connsiteY11" fmla="*/ 5238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7649" h="76200">
                  <a:moveTo>
                    <a:pt x="0" y="52387"/>
                  </a:moveTo>
                  <a:lnTo>
                    <a:pt x="59531" y="16668"/>
                  </a:lnTo>
                  <a:lnTo>
                    <a:pt x="114299" y="0"/>
                  </a:lnTo>
                  <a:lnTo>
                    <a:pt x="190499" y="4762"/>
                  </a:lnTo>
                  <a:lnTo>
                    <a:pt x="233362" y="16668"/>
                  </a:lnTo>
                  <a:lnTo>
                    <a:pt x="247649" y="40481"/>
                  </a:lnTo>
                  <a:lnTo>
                    <a:pt x="242887" y="64293"/>
                  </a:lnTo>
                  <a:lnTo>
                    <a:pt x="228599" y="71437"/>
                  </a:lnTo>
                  <a:lnTo>
                    <a:pt x="161924" y="64293"/>
                  </a:lnTo>
                  <a:lnTo>
                    <a:pt x="121443" y="71437"/>
                  </a:lnTo>
                  <a:lnTo>
                    <a:pt x="50006" y="76200"/>
                  </a:lnTo>
                  <a:lnTo>
                    <a:pt x="0" y="52387"/>
                  </a:lnTo>
                  <a:close/>
                </a:path>
              </a:pathLst>
            </a:custGeom>
            <a:solidFill>
              <a:srgbClr val="FD8F3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0" charset="-128"/>
              </a:endParaRPr>
            </a:p>
          </p:txBody>
        </p:sp>
        <p:sp>
          <p:nvSpPr>
            <p:cNvPr id="19" name="Ellipse 18"/>
            <p:cNvSpPr/>
            <p:nvPr/>
          </p:nvSpPr>
          <p:spPr bwMode="auto">
            <a:xfrm>
              <a:off x="5948362" y="3040857"/>
              <a:ext cx="52388" cy="61913"/>
            </a:xfrm>
            <a:prstGeom prst="ellipse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0" charset="-128"/>
              </a:endParaRPr>
            </a:p>
          </p:txBody>
        </p:sp>
        <p:sp>
          <p:nvSpPr>
            <p:cNvPr id="20" name="Ellipse 19"/>
            <p:cNvSpPr/>
            <p:nvPr/>
          </p:nvSpPr>
          <p:spPr bwMode="auto">
            <a:xfrm rot="20021889">
              <a:off x="5450681" y="2868931"/>
              <a:ext cx="111919" cy="45719"/>
            </a:xfrm>
            <a:prstGeom prst="ellipse">
              <a:avLst/>
            </a:prstGeom>
            <a:solidFill>
              <a:srgbClr val="FD8F3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0" charset="-128"/>
              </a:endParaRPr>
            </a:p>
          </p:txBody>
        </p:sp>
        <p:sp>
          <p:nvSpPr>
            <p:cNvPr id="21" name="Forme libre 20"/>
            <p:cNvSpPr/>
            <p:nvPr/>
          </p:nvSpPr>
          <p:spPr bwMode="auto">
            <a:xfrm>
              <a:off x="5357813" y="2800350"/>
              <a:ext cx="116681" cy="47625"/>
            </a:xfrm>
            <a:custGeom>
              <a:avLst/>
              <a:gdLst>
                <a:gd name="connsiteX0" fmla="*/ 0 w 116681"/>
                <a:gd name="connsiteY0" fmla="*/ 14288 h 47625"/>
                <a:gd name="connsiteX1" fmla="*/ 54768 w 116681"/>
                <a:gd name="connsiteY1" fmla="*/ 2381 h 47625"/>
                <a:gd name="connsiteX2" fmla="*/ 109537 w 116681"/>
                <a:gd name="connsiteY2" fmla="*/ 0 h 47625"/>
                <a:gd name="connsiteX3" fmla="*/ 116681 w 116681"/>
                <a:gd name="connsiteY3" fmla="*/ 26194 h 47625"/>
                <a:gd name="connsiteX4" fmla="*/ 95250 w 116681"/>
                <a:gd name="connsiteY4" fmla="*/ 47625 h 47625"/>
                <a:gd name="connsiteX5" fmla="*/ 57150 w 116681"/>
                <a:gd name="connsiteY5" fmla="*/ 42863 h 47625"/>
                <a:gd name="connsiteX6" fmla="*/ 0 w 116681"/>
                <a:gd name="connsiteY6" fmla="*/ 14288 h 47625"/>
                <a:gd name="connsiteX0" fmla="*/ 0 w 116681"/>
                <a:gd name="connsiteY0" fmla="*/ 14288 h 47625"/>
                <a:gd name="connsiteX1" fmla="*/ 54768 w 116681"/>
                <a:gd name="connsiteY1" fmla="*/ 2381 h 47625"/>
                <a:gd name="connsiteX2" fmla="*/ 109537 w 116681"/>
                <a:gd name="connsiteY2" fmla="*/ 0 h 47625"/>
                <a:gd name="connsiteX3" fmla="*/ 116681 w 116681"/>
                <a:gd name="connsiteY3" fmla="*/ 26194 h 47625"/>
                <a:gd name="connsiteX4" fmla="*/ 95250 w 116681"/>
                <a:gd name="connsiteY4" fmla="*/ 47625 h 47625"/>
                <a:gd name="connsiteX5" fmla="*/ 57150 w 116681"/>
                <a:gd name="connsiteY5" fmla="*/ 42863 h 47625"/>
                <a:gd name="connsiteX6" fmla="*/ 7144 w 116681"/>
                <a:gd name="connsiteY6" fmla="*/ 38100 h 47625"/>
                <a:gd name="connsiteX7" fmla="*/ 0 w 116681"/>
                <a:gd name="connsiteY7" fmla="*/ 14288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681" h="47625">
                  <a:moveTo>
                    <a:pt x="0" y="14288"/>
                  </a:moveTo>
                  <a:lnTo>
                    <a:pt x="54768" y="2381"/>
                  </a:lnTo>
                  <a:lnTo>
                    <a:pt x="109537" y="0"/>
                  </a:lnTo>
                  <a:lnTo>
                    <a:pt x="116681" y="26194"/>
                  </a:lnTo>
                  <a:lnTo>
                    <a:pt x="95250" y="47625"/>
                  </a:lnTo>
                  <a:lnTo>
                    <a:pt x="57150" y="42863"/>
                  </a:lnTo>
                  <a:lnTo>
                    <a:pt x="7144" y="38100"/>
                  </a:lnTo>
                  <a:lnTo>
                    <a:pt x="0" y="14288"/>
                  </a:lnTo>
                  <a:close/>
                </a:path>
              </a:pathLst>
            </a:custGeom>
            <a:solidFill>
              <a:srgbClr val="FD8F3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0" charset="-128"/>
              </a:endParaRPr>
            </a:p>
          </p:txBody>
        </p:sp>
        <p:sp>
          <p:nvSpPr>
            <p:cNvPr id="22" name="Forme libre 21"/>
            <p:cNvSpPr/>
            <p:nvPr/>
          </p:nvSpPr>
          <p:spPr bwMode="auto">
            <a:xfrm>
              <a:off x="5534026" y="2924175"/>
              <a:ext cx="116681" cy="47625"/>
            </a:xfrm>
            <a:custGeom>
              <a:avLst/>
              <a:gdLst>
                <a:gd name="connsiteX0" fmla="*/ 0 w 116681"/>
                <a:gd name="connsiteY0" fmla="*/ 14288 h 47625"/>
                <a:gd name="connsiteX1" fmla="*/ 54768 w 116681"/>
                <a:gd name="connsiteY1" fmla="*/ 2381 h 47625"/>
                <a:gd name="connsiteX2" fmla="*/ 109537 w 116681"/>
                <a:gd name="connsiteY2" fmla="*/ 0 h 47625"/>
                <a:gd name="connsiteX3" fmla="*/ 116681 w 116681"/>
                <a:gd name="connsiteY3" fmla="*/ 26194 h 47625"/>
                <a:gd name="connsiteX4" fmla="*/ 95250 w 116681"/>
                <a:gd name="connsiteY4" fmla="*/ 47625 h 47625"/>
                <a:gd name="connsiteX5" fmla="*/ 57150 w 116681"/>
                <a:gd name="connsiteY5" fmla="*/ 42863 h 47625"/>
                <a:gd name="connsiteX6" fmla="*/ 0 w 116681"/>
                <a:gd name="connsiteY6" fmla="*/ 14288 h 47625"/>
                <a:gd name="connsiteX0" fmla="*/ 0 w 116681"/>
                <a:gd name="connsiteY0" fmla="*/ 14288 h 47625"/>
                <a:gd name="connsiteX1" fmla="*/ 54768 w 116681"/>
                <a:gd name="connsiteY1" fmla="*/ 2381 h 47625"/>
                <a:gd name="connsiteX2" fmla="*/ 109537 w 116681"/>
                <a:gd name="connsiteY2" fmla="*/ 0 h 47625"/>
                <a:gd name="connsiteX3" fmla="*/ 116681 w 116681"/>
                <a:gd name="connsiteY3" fmla="*/ 26194 h 47625"/>
                <a:gd name="connsiteX4" fmla="*/ 95250 w 116681"/>
                <a:gd name="connsiteY4" fmla="*/ 47625 h 47625"/>
                <a:gd name="connsiteX5" fmla="*/ 57150 w 116681"/>
                <a:gd name="connsiteY5" fmla="*/ 42863 h 47625"/>
                <a:gd name="connsiteX6" fmla="*/ 7144 w 116681"/>
                <a:gd name="connsiteY6" fmla="*/ 38100 h 47625"/>
                <a:gd name="connsiteX7" fmla="*/ 0 w 116681"/>
                <a:gd name="connsiteY7" fmla="*/ 14288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681" h="47625">
                  <a:moveTo>
                    <a:pt x="0" y="14288"/>
                  </a:moveTo>
                  <a:lnTo>
                    <a:pt x="54768" y="2381"/>
                  </a:lnTo>
                  <a:lnTo>
                    <a:pt x="109537" y="0"/>
                  </a:lnTo>
                  <a:lnTo>
                    <a:pt x="116681" y="26194"/>
                  </a:lnTo>
                  <a:lnTo>
                    <a:pt x="95250" y="47625"/>
                  </a:lnTo>
                  <a:lnTo>
                    <a:pt x="57150" y="42863"/>
                  </a:lnTo>
                  <a:lnTo>
                    <a:pt x="7144" y="38100"/>
                  </a:lnTo>
                  <a:lnTo>
                    <a:pt x="0" y="14288"/>
                  </a:lnTo>
                  <a:close/>
                </a:path>
              </a:pathLst>
            </a:custGeom>
            <a:solidFill>
              <a:srgbClr val="FD8F3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0" charset="-128"/>
              </a:endParaRPr>
            </a:p>
          </p:txBody>
        </p:sp>
        <p:sp>
          <p:nvSpPr>
            <p:cNvPr id="23" name="Ellipse 22"/>
            <p:cNvSpPr/>
            <p:nvPr/>
          </p:nvSpPr>
          <p:spPr bwMode="auto">
            <a:xfrm rot="19890455">
              <a:off x="6393266" y="2778695"/>
              <a:ext cx="161622" cy="50454"/>
            </a:xfrm>
            <a:prstGeom prst="ellipse">
              <a:avLst/>
            </a:prstGeom>
            <a:solidFill>
              <a:srgbClr val="FD8F3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0" charset="-128"/>
              </a:endParaRPr>
            </a:p>
          </p:txBody>
        </p:sp>
        <p:sp>
          <p:nvSpPr>
            <p:cNvPr id="24" name="Ellipse 23"/>
            <p:cNvSpPr/>
            <p:nvPr/>
          </p:nvSpPr>
          <p:spPr bwMode="auto">
            <a:xfrm rot="20941698">
              <a:off x="5243514" y="3205162"/>
              <a:ext cx="109538" cy="45719"/>
            </a:xfrm>
            <a:prstGeom prst="ellipse">
              <a:avLst/>
            </a:prstGeom>
            <a:solidFill>
              <a:srgbClr val="FD8F3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0" charset="-128"/>
              </a:endParaRPr>
            </a:p>
          </p:txBody>
        </p:sp>
        <p:sp>
          <p:nvSpPr>
            <p:cNvPr id="25" name="Ellipse 24"/>
            <p:cNvSpPr/>
            <p:nvPr/>
          </p:nvSpPr>
          <p:spPr bwMode="auto">
            <a:xfrm rot="19889544">
              <a:off x="4567239" y="3268982"/>
              <a:ext cx="109537" cy="45719"/>
            </a:xfrm>
            <a:prstGeom prst="ellipse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0" charset="-128"/>
              </a:endParaRPr>
            </a:p>
          </p:txBody>
        </p:sp>
        <p:sp>
          <p:nvSpPr>
            <p:cNvPr id="27" name="Forme libre 26"/>
            <p:cNvSpPr/>
            <p:nvPr/>
          </p:nvSpPr>
          <p:spPr bwMode="auto">
            <a:xfrm>
              <a:off x="4457700" y="3312318"/>
              <a:ext cx="100013" cy="66675"/>
            </a:xfrm>
            <a:custGeom>
              <a:avLst/>
              <a:gdLst>
                <a:gd name="connsiteX0" fmla="*/ 0 w 111919"/>
                <a:gd name="connsiteY0" fmla="*/ 30956 h 76200"/>
                <a:gd name="connsiteX1" fmla="*/ 85725 w 111919"/>
                <a:gd name="connsiteY1" fmla="*/ 0 h 76200"/>
                <a:gd name="connsiteX2" fmla="*/ 111919 w 111919"/>
                <a:gd name="connsiteY2" fmla="*/ 21431 h 76200"/>
                <a:gd name="connsiteX3" fmla="*/ 111919 w 111919"/>
                <a:gd name="connsiteY3" fmla="*/ 47625 h 76200"/>
                <a:gd name="connsiteX4" fmla="*/ 30956 w 111919"/>
                <a:gd name="connsiteY4" fmla="*/ 76200 h 76200"/>
                <a:gd name="connsiteX5" fmla="*/ 0 w 111919"/>
                <a:gd name="connsiteY5" fmla="*/ 30956 h 76200"/>
                <a:gd name="connsiteX0" fmla="*/ 7144 w 80963"/>
                <a:gd name="connsiteY0" fmla="*/ 26194 h 76200"/>
                <a:gd name="connsiteX1" fmla="*/ 54769 w 80963"/>
                <a:gd name="connsiteY1" fmla="*/ 0 h 76200"/>
                <a:gd name="connsiteX2" fmla="*/ 80963 w 80963"/>
                <a:gd name="connsiteY2" fmla="*/ 21431 h 76200"/>
                <a:gd name="connsiteX3" fmla="*/ 80963 w 80963"/>
                <a:gd name="connsiteY3" fmla="*/ 47625 h 76200"/>
                <a:gd name="connsiteX4" fmla="*/ 0 w 80963"/>
                <a:gd name="connsiteY4" fmla="*/ 76200 h 76200"/>
                <a:gd name="connsiteX5" fmla="*/ 7144 w 80963"/>
                <a:gd name="connsiteY5" fmla="*/ 26194 h 76200"/>
                <a:gd name="connsiteX0" fmla="*/ 0 w 100013"/>
                <a:gd name="connsiteY0" fmla="*/ 33338 h 76200"/>
                <a:gd name="connsiteX1" fmla="*/ 73819 w 100013"/>
                <a:gd name="connsiteY1" fmla="*/ 0 h 76200"/>
                <a:gd name="connsiteX2" fmla="*/ 100013 w 100013"/>
                <a:gd name="connsiteY2" fmla="*/ 21431 h 76200"/>
                <a:gd name="connsiteX3" fmla="*/ 100013 w 100013"/>
                <a:gd name="connsiteY3" fmla="*/ 47625 h 76200"/>
                <a:gd name="connsiteX4" fmla="*/ 19050 w 100013"/>
                <a:gd name="connsiteY4" fmla="*/ 76200 h 76200"/>
                <a:gd name="connsiteX5" fmla="*/ 0 w 100013"/>
                <a:gd name="connsiteY5" fmla="*/ 33338 h 76200"/>
                <a:gd name="connsiteX0" fmla="*/ 0 w 100013"/>
                <a:gd name="connsiteY0" fmla="*/ 33338 h 66675"/>
                <a:gd name="connsiteX1" fmla="*/ 73819 w 100013"/>
                <a:gd name="connsiteY1" fmla="*/ 0 h 66675"/>
                <a:gd name="connsiteX2" fmla="*/ 100013 w 100013"/>
                <a:gd name="connsiteY2" fmla="*/ 21431 h 66675"/>
                <a:gd name="connsiteX3" fmla="*/ 100013 w 100013"/>
                <a:gd name="connsiteY3" fmla="*/ 47625 h 66675"/>
                <a:gd name="connsiteX4" fmla="*/ 26194 w 100013"/>
                <a:gd name="connsiteY4" fmla="*/ 66675 h 66675"/>
                <a:gd name="connsiteX5" fmla="*/ 0 w 100013"/>
                <a:gd name="connsiteY5" fmla="*/ 3333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13" h="66675">
                  <a:moveTo>
                    <a:pt x="0" y="33338"/>
                  </a:moveTo>
                  <a:lnTo>
                    <a:pt x="73819" y="0"/>
                  </a:lnTo>
                  <a:lnTo>
                    <a:pt x="100013" y="21431"/>
                  </a:lnTo>
                  <a:lnTo>
                    <a:pt x="100013" y="47625"/>
                  </a:lnTo>
                  <a:lnTo>
                    <a:pt x="26194" y="66675"/>
                  </a:lnTo>
                  <a:lnTo>
                    <a:pt x="0" y="33338"/>
                  </a:lnTo>
                  <a:close/>
                </a:path>
              </a:pathLst>
            </a:cu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0" charset="-128"/>
              </a:endParaRPr>
            </a:p>
          </p:txBody>
        </p:sp>
        <p:sp>
          <p:nvSpPr>
            <p:cNvPr id="28" name="Forme libre 27"/>
            <p:cNvSpPr/>
            <p:nvPr/>
          </p:nvSpPr>
          <p:spPr bwMode="auto">
            <a:xfrm>
              <a:off x="3116200" y="3664527"/>
              <a:ext cx="217763" cy="2050473"/>
            </a:xfrm>
            <a:custGeom>
              <a:avLst/>
              <a:gdLst>
                <a:gd name="connsiteX0" fmla="*/ 0 w 320634"/>
                <a:gd name="connsiteY0" fmla="*/ 0 h 2030681"/>
                <a:gd name="connsiteX1" fmla="*/ 35626 w 320634"/>
                <a:gd name="connsiteY1" fmla="*/ 843148 h 2030681"/>
                <a:gd name="connsiteX2" fmla="*/ 320634 w 320634"/>
                <a:gd name="connsiteY2" fmla="*/ 2018805 h 2030681"/>
                <a:gd name="connsiteX3" fmla="*/ 320634 w 320634"/>
                <a:gd name="connsiteY3" fmla="*/ 2018805 h 2030681"/>
                <a:gd name="connsiteX4" fmla="*/ 308758 w 320634"/>
                <a:gd name="connsiteY4" fmla="*/ 2030681 h 2030681"/>
                <a:gd name="connsiteX5" fmla="*/ 320634 w 320634"/>
                <a:gd name="connsiteY5" fmla="*/ 2030681 h 2030681"/>
                <a:gd name="connsiteX0" fmla="*/ 0 w 320634"/>
                <a:gd name="connsiteY0" fmla="*/ 0 h 2030681"/>
                <a:gd name="connsiteX1" fmla="*/ 35626 w 320634"/>
                <a:gd name="connsiteY1" fmla="*/ 843148 h 2030681"/>
                <a:gd name="connsiteX2" fmla="*/ 320634 w 320634"/>
                <a:gd name="connsiteY2" fmla="*/ 2018805 h 2030681"/>
                <a:gd name="connsiteX3" fmla="*/ 320634 w 320634"/>
                <a:gd name="connsiteY3" fmla="*/ 2018805 h 2030681"/>
                <a:gd name="connsiteX4" fmla="*/ 308758 w 320634"/>
                <a:gd name="connsiteY4" fmla="*/ 2030681 h 2030681"/>
                <a:gd name="connsiteX5" fmla="*/ 205839 w 320634"/>
                <a:gd name="connsiteY5" fmla="*/ 1974273 h 2030681"/>
                <a:gd name="connsiteX0" fmla="*/ 0 w 320634"/>
                <a:gd name="connsiteY0" fmla="*/ 0 h 2030681"/>
                <a:gd name="connsiteX1" fmla="*/ 35626 w 320634"/>
                <a:gd name="connsiteY1" fmla="*/ 843148 h 2030681"/>
                <a:gd name="connsiteX2" fmla="*/ 320634 w 320634"/>
                <a:gd name="connsiteY2" fmla="*/ 2018805 h 2030681"/>
                <a:gd name="connsiteX3" fmla="*/ 320634 w 320634"/>
                <a:gd name="connsiteY3" fmla="*/ 2018805 h 2030681"/>
                <a:gd name="connsiteX4" fmla="*/ 308758 w 320634"/>
                <a:gd name="connsiteY4" fmla="*/ 2030681 h 2030681"/>
                <a:gd name="connsiteX0" fmla="*/ 0 w 320634"/>
                <a:gd name="connsiteY0" fmla="*/ 0 h 2018805"/>
                <a:gd name="connsiteX1" fmla="*/ 35626 w 320634"/>
                <a:gd name="connsiteY1" fmla="*/ 843148 h 2018805"/>
                <a:gd name="connsiteX2" fmla="*/ 320634 w 320634"/>
                <a:gd name="connsiteY2" fmla="*/ 2018805 h 2018805"/>
                <a:gd name="connsiteX3" fmla="*/ 320634 w 320634"/>
                <a:gd name="connsiteY3" fmla="*/ 2018805 h 2018805"/>
                <a:gd name="connsiteX4" fmla="*/ 205839 w 320634"/>
                <a:gd name="connsiteY4" fmla="*/ 1974273 h 2018805"/>
                <a:gd name="connsiteX0" fmla="*/ 0 w 320634"/>
                <a:gd name="connsiteY0" fmla="*/ 0 h 2018805"/>
                <a:gd name="connsiteX1" fmla="*/ 35626 w 320634"/>
                <a:gd name="connsiteY1" fmla="*/ 843148 h 2018805"/>
                <a:gd name="connsiteX2" fmla="*/ 320634 w 320634"/>
                <a:gd name="connsiteY2" fmla="*/ 2018805 h 2018805"/>
                <a:gd name="connsiteX3" fmla="*/ 320634 w 320634"/>
                <a:gd name="connsiteY3" fmla="*/ 2018805 h 2018805"/>
                <a:gd name="connsiteX0" fmla="*/ 0 w 320634"/>
                <a:gd name="connsiteY0" fmla="*/ 0 h 2018805"/>
                <a:gd name="connsiteX1" fmla="*/ 35626 w 320634"/>
                <a:gd name="connsiteY1" fmla="*/ 843148 h 2018805"/>
                <a:gd name="connsiteX2" fmla="*/ 320634 w 320634"/>
                <a:gd name="connsiteY2" fmla="*/ 2018805 h 2018805"/>
                <a:gd name="connsiteX3" fmla="*/ 205839 w 320634"/>
                <a:gd name="connsiteY3" fmla="*/ 1974273 h 2018805"/>
                <a:gd name="connsiteX0" fmla="*/ 0 w 320634"/>
                <a:gd name="connsiteY0" fmla="*/ 0 h 2018805"/>
                <a:gd name="connsiteX1" fmla="*/ 35626 w 320634"/>
                <a:gd name="connsiteY1" fmla="*/ 843148 h 2018805"/>
                <a:gd name="connsiteX2" fmla="*/ 320634 w 320634"/>
                <a:gd name="connsiteY2" fmla="*/ 2018805 h 2018805"/>
                <a:gd name="connsiteX0" fmla="*/ 0 w 205839"/>
                <a:gd name="connsiteY0" fmla="*/ 0 h 1974273"/>
                <a:gd name="connsiteX1" fmla="*/ 35626 w 205839"/>
                <a:gd name="connsiteY1" fmla="*/ 843148 h 1974273"/>
                <a:gd name="connsiteX2" fmla="*/ 205839 w 205839"/>
                <a:gd name="connsiteY2" fmla="*/ 1974273 h 1974273"/>
                <a:gd name="connsiteX0" fmla="*/ 0 w 205840"/>
                <a:gd name="connsiteY0" fmla="*/ 0 h 2050473"/>
                <a:gd name="connsiteX1" fmla="*/ 35626 w 205840"/>
                <a:gd name="connsiteY1" fmla="*/ 843148 h 2050473"/>
                <a:gd name="connsiteX2" fmla="*/ 205840 w 205840"/>
                <a:gd name="connsiteY2" fmla="*/ 2050473 h 2050473"/>
                <a:gd name="connsiteX0" fmla="*/ 11923 w 217763"/>
                <a:gd name="connsiteY0" fmla="*/ 0 h 2050473"/>
                <a:gd name="connsiteX1" fmla="*/ 0 w 217763"/>
                <a:gd name="connsiteY1" fmla="*/ 872409 h 2050473"/>
                <a:gd name="connsiteX2" fmla="*/ 217763 w 217763"/>
                <a:gd name="connsiteY2" fmla="*/ 2050473 h 205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763" h="2050473">
                  <a:moveTo>
                    <a:pt x="11923" y="0"/>
                  </a:moveTo>
                  <a:lnTo>
                    <a:pt x="0" y="872409"/>
                  </a:lnTo>
                  <a:lnTo>
                    <a:pt x="217763" y="2050473"/>
                  </a:lnTo>
                </a:path>
              </a:pathLst>
            </a:cu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30" charset="-128"/>
              </a:endParaRPr>
            </a:p>
          </p:txBody>
        </p:sp>
        <p:cxnSp>
          <p:nvCxnSpPr>
            <p:cNvPr id="29" name="Connecteur droit 28"/>
            <p:cNvCxnSpPr/>
            <p:nvPr/>
          </p:nvCxnSpPr>
          <p:spPr bwMode="auto">
            <a:xfrm rot="16200000" flipH="1">
              <a:off x="6438901" y="2552702"/>
              <a:ext cx="2438398" cy="838197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2" name="Ellipse 61"/>
          <p:cNvSpPr/>
          <p:nvPr/>
        </p:nvSpPr>
        <p:spPr bwMode="auto">
          <a:xfrm>
            <a:off x="5617192" y="1905692"/>
            <a:ext cx="76200" cy="76200"/>
          </a:xfrm>
          <a:prstGeom prst="ellipse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30" charset="-128"/>
            </a:endParaRPr>
          </a:p>
        </p:txBody>
      </p:sp>
      <p:sp>
        <p:nvSpPr>
          <p:cNvPr id="78" name="ZoneTexte 77"/>
          <p:cNvSpPr txBox="1"/>
          <p:nvPr/>
        </p:nvSpPr>
        <p:spPr>
          <a:xfrm>
            <a:off x="2362200" y="1066800"/>
            <a:ext cx="96051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smtClean="0">
                <a:solidFill>
                  <a:schemeClr val="bg1"/>
                </a:solidFill>
              </a:rPr>
              <a:t>FIELDS</a:t>
            </a:r>
            <a:endParaRPr lang="en-US" sz="1700" b="1" dirty="0">
              <a:solidFill>
                <a:schemeClr val="bg1"/>
              </a:solidFill>
            </a:endParaRPr>
          </a:p>
        </p:txBody>
      </p:sp>
      <p:grpSp>
        <p:nvGrpSpPr>
          <p:cNvPr id="5" name="Groupe 29"/>
          <p:cNvGrpSpPr/>
          <p:nvPr/>
        </p:nvGrpSpPr>
        <p:grpSpPr>
          <a:xfrm>
            <a:off x="1840641" y="1147411"/>
            <a:ext cx="5229102" cy="3729389"/>
            <a:chOff x="1871353" y="1165225"/>
            <a:chExt cx="5229102" cy="3729389"/>
          </a:xfrm>
          <a:solidFill>
            <a:srgbClr val="00FF00"/>
          </a:solidFill>
        </p:grpSpPr>
        <p:grpSp>
          <p:nvGrpSpPr>
            <p:cNvPr id="8" name="Groupe 4447"/>
            <p:cNvGrpSpPr/>
            <p:nvPr/>
          </p:nvGrpSpPr>
          <p:grpSpPr>
            <a:xfrm>
              <a:off x="1871353" y="1873333"/>
              <a:ext cx="5229102" cy="3021281"/>
              <a:chOff x="1871353" y="1873333"/>
              <a:chExt cx="5229102" cy="3021281"/>
            </a:xfrm>
            <a:grpFill/>
          </p:grpSpPr>
          <p:sp>
            <p:nvSpPr>
              <p:cNvPr id="34" name="Ellipse 33"/>
              <p:cNvSpPr/>
              <p:nvPr/>
            </p:nvSpPr>
            <p:spPr bwMode="auto">
              <a:xfrm>
                <a:off x="4435434" y="332509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30" charset="-128"/>
                </a:endParaRPr>
              </a:p>
            </p:txBody>
          </p:sp>
          <p:sp>
            <p:nvSpPr>
              <p:cNvPr id="35" name="Ellipse 34"/>
              <p:cNvSpPr/>
              <p:nvPr/>
            </p:nvSpPr>
            <p:spPr bwMode="auto">
              <a:xfrm>
                <a:off x="4671951" y="3137065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30" charset="-128"/>
                </a:endParaRPr>
              </a:p>
            </p:txBody>
          </p:sp>
          <p:sp>
            <p:nvSpPr>
              <p:cNvPr id="36" name="Ellipse 35"/>
              <p:cNvSpPr/>
              <p:nvPr/>
            </p:nvSpPr>
            <p:spPr bwMode="auto">
              <a:xfrm>
                <a:off x="5715000" y="28956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30" charset="-128"/>
                </a:endParaRPr>
              </a:p>
            </p:txBody>
          </p:sp>
          <p:sp>
            <p:nvSpPr>
              <p:cNvPr id="37" name="Ellipse 36"/>
              <p:cNvSpPr/>
              <p:nvPr/>
            </p:nvSpPr>
            <p:spPr bwMode="auto">
              <a:xfrm>
                <a:off x="4721432" y="3489366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30" charset="-128"/>
                </a:endParaRPr>
              </a:p>
            </p:txBody>
          </p:sp>
          <p:sp>
            <p:nvSpPr>
              <p:cNvPr id="38" name="Ellipse 37"/>
              <p:cNvSpPr/>
              <p:nvPr/>
            </p:nvSpPr>
            <p:spPr bwMode="auto">
              <a:xfrm>
                <a:off x="4578928" y="3273631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30" charset="-128"/>
                </a:endParaRPr>
              </a:p>
            </p:txBody>
          </p:sp>
          <p:sp>
            <p:nvSpPr>
              <p:cNvPr id="39" name="Ellipse 38"/>
              <p:cNvSpPr/>
              <p:nvPr/>
            </p:nvSpPr>
            <p:spPr bwMode="auto">
              <a:xfrm>
                <a:off x="5006439" y="4152406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30" charset="-128"/>
                </a:endParaRPr>
              </a:p>
            </p:txBody>
          </p:sp>
          <p:sp>
            <p:nvSpPr>
              <p:cNvPr id="40" name="Ellipse 39"/>
              <p:cNvSpPr/>
              <p:nvPr/>
            </p:nvSpPr>
            <p:spPr bwMode="auto">
              <a:xfrm>
                <a:off x="5433951" y="3881251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30" charset="-128"/>
                </a:endParaRPr>
              </a:p>
            </p:txBody>
          </p:sp>
          <p:sp>
            <p:nvSpPr>
              <p:cNvPr id="41" name="Ellipse 40"/>
              <p:cNvSpPr/>
              <p:nvPr/>
            </p:nvSpPr>
            <p:spPr bwMode="auto">
              <a:xfrm>
                <a:off x="5363690" y="3833752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30" charset="-128"/>
                </a:endParaRPr>
              </a:p>
            </p:txBody>
          </p:sp>
          <p:sp>
            <p:nvSpPr>
              <p:cNvPr id="42" name="Ellipse 41"/>
              <p:cNvSpPr/>
              <p:nvPr/>
            </p:nvSpPr>
            <p:spPr bwMode="auto">
              <a:xfrm>
                <a:off x="4863935" y="3059875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30" charset="-128"/>
                </a:endParaRPr>
              </a:p>
            </p:txBody>
          </p:sp>
          <p:sp>
            <p:nvSpPr>
              <p:cNvPr id="43" name="Ellipse 42"/>
              <p:cNvSpPr/>
              <p:nvPr/>
            </p:nvSpPr>
            <p:spPr bwMode="auto">
              <a:xfrm>
                <a:off x="7024255" y="2078182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30" charset="-128"/>
                </a:endParaRPr>
              </a:p>
            </p:txBody>
          </p:sp>
          <p:sp>
            <p:nvSpPr>
              <p:cNvPr id="44" name="Ellipse 43"/>
              <p:cNvSpPr/>
              <p:nvPr/>
            </p:nvSpPr>
            <p:spPr bwMode="auto">
              <a:xfrm>
                <a:off x="6608618" y="2417618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30" charset="-128"/>
                </a:endParaRPr>
              </a:p>
            </p:txBody>
          </p:sp>
          <p:sp>
            <p:nvSpPr>
              <p:cNvPr id="45" name="Ellipse 44"/>
              <p:cNvSpPr/>
              <p:nvPr/>
            </p:nvSpPr>
            <p:spPr bwMode="auto">
              <a:xfrm>
                <a:off x="6425541" y="2778826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30" charset="-128"/>
                </a:endParaRPr>
              </a:p>
            </p:txBody>
          </p:sp>
          <p:sp>
            <p:nvSpPr>
              <p:cNvPr id="46" name="Ellipse 45"/>
              <p:cNvSpPr/>
              <p:nvPr/>
            </p:nvSpPr>
            <p:spPr bwMode="auto">
              <a:xfrm>
                <a:off x="6633359" y="3171702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30" charset="-128"/>
                </a:endParaRPr>
              </a:p>
            </p:txBody>
          </p:sp>
          <p:sp>
            <p:nvSpPr>
              <p:cNvPr id="47" name="Ellipse 46"/>
              <p:cNvSpPr/>
              <p:nvPr/>
            </p:nvSpPr>
            <p:spPr bwMode="auto">
              <a:xfrm>
                <a:off x="6193971" y="2933205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30" charset="-128"/>
                </a:endParaRPr>
              </a:p>
            </p:txBody>
          </p:sp>
          <p:sp>
            <p:nvSpPr>
              <p:cNvPr id="48" name="Ellipse 47"/>
              <p:cNvSpPr/>
              <p:nvPr/>
            </p:nvSpPr>
            <p:spPr bwMode="auto">
              <a:xfrm>
                <a:off x="4622470" y="4251367"/>
                <a:ext cx="76200" cy="76200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30" charset="-128"/>
                </a:endParaRPr>
              </a:p>
            </p:txBody>
          </p:sp>
          <p:sp>
            <p:nvSpPr>
              <p:cNvPr id="49" name="Ellipse 48"/>
              <p:cNvSpPr/>
              <p:nvPr/>
            </p:nvSpPr>
            <p:spPr bwMode="auto">
              <a:xfrm>
                <a:off x="1871353" y="4818414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30" charset="-128"/>
                </a:endParaRPr>
              </a:p>
            </p:txBody>
          </p:sp>
          <p:sp>
            <p:nvSpPr>
              <p:cNvPr id="50" name="Ellipse 49"/>
              <p:cNvSpPr/>
              <p:nvPr/>
            </p:nvSpPr>
            <p:spPr bwMode="auto">
              <a:xfrm>
                <a:off x="3165764" y="4099957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30" charset="-128"/>
                </a:endParaRPr>
              </a:p>
            </p:txBody>
          </p:sp>
          <p:sp>
            <p:nvSpPr>
              <p:cNvPr id="51" name="Ellipse 50"/>
              <p:cNvSpPr/>
              <p:nvPr/>
            </p:nvSpPr>
            <p:spPr bwMode="auto">
              <a:xfrm>
                <a:off x="4264231" y="3975265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30" charset="-128"/>
                </a:endParaRPr>
              </a:p>
            </p:txBody>
          </p:sp>
          <p:sp>
            <p:nvSpPr>
              <p:cNvPr id="52" name="Ellipse 51"/>
              <p:cNvSpPr/>
              <p:nvPr/>
            </p:nvSpPr>
            <p:spPr bwMode="auto">
              <a:xfrm>
                <a:off x="4424548" y="4076206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30" charset="-128"/>
                </a:endParaRPr>
              </a:p>
            </p:txBody>
          </p:sp>
          <p:sp>
            <p:nvSpPr>
              <p:cNvPr id="53" name="Ellipse 52"/>
              <p:cNvSpPr/>
              <p:nvPr/>
            </p:nvSpPr>
            <p:spPr bwMode="auto">
              <a:xfrm>
                <a:off x="5614060" y="2271156"/>
                <a:ext cx="76200" cy="76200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30" charset="-128"/>
                </a:endParaRPr>
              </a:p>
            </p:txBody>
          </p:sp>
          <p:sp>
            <p:nvSpPr>
              <p:cNvPr id="54" name="Ellipse 53"/>
              <p:cNvSpPr/>
              <p:nvPr/>
            </p:nvSpPr>
            <p:spPr bwMode="auto">
              <a:xfrm>
                <a:off x="5619997" y="2247405"/>
                <a:ext cx="76200" cy="76200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30" charset="-128"/>
                </a:endParaRPr>
              </a:p>
            </p:txBody>
          </p:sp>
          <p:sp>
            <p:nvSpPr>
              <p:cNvPr id="55" name="Ellipse 54"/>
              <p:cNvSpPr/>
              <p:nvPr/>
            </p:nvSpPr>
            <p:spPr bwMode="auto">
              <a:xfrm>
                <a:off x="6504709" y="1992086"/>
                <a:ext cx="76200" cy="76200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30" charset="-128"/>
                </a:endParaRPr>
              </a:p>
            </p:txBody>
          </p:sp>
          <p:sp>
            <p:nvSpPr>
              <p:cNvPr id="56" name="Ellipse 55"/>
              <p:cNvSpPr/>
              <p:nvPr/>
            </p:nvSpPr>
            <p:spPr bwMode="auto">
              <a:xfrm>
                <a:off x="5471556" y="1873333"/>
                <a:ext cx="76200" cy="76200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30" charset="-128"/>
                </a:endParaRPr>
              </a:p>
            </p:txBody>
          </p:sp>
          <p:sp>
            <p:nvSpPr>
              <p:cNvPr id="57" name="Ellipse 56"/>
              <p:cNvSpPr/>
              <p:nvPr/>
            </p:nvSpPr>
            <p:spPr bwMode="auto">
              <a:xfrm>
                <a:off x="5067795" y="2848099"/>
                <a:ext cx="76200" cy="76200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30" charset="-128"/>
                </a:endParaRPr>
              </a:p>
            </p:txBody>
          </p:sp>
        </p:grpSp>
        <p:sp>
          <p:nvSpPr>
            <p:cNvPr id="32" name="Rectangle 2202"/>
            <p:cNvSpPr>
              <a:spLocks noChangeArrowheads="1"/>
            </p:cNvSpPr>
            <p:nvPr/>
          </p:nvSpPr>
          <p:spPr bwMode="auto">
            <a:xfrm>
              <a:off x="3665538" y="1165225"/>
              <a:ext cx="1235075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70000"/>
                </a:lnSpc>
              </a:pPr>
              <a:r>
                <a:rPr lang="en-US" sz="1800" b="1" dirty="0" smtClean="0">
                  <a:solidFill>
                    <a:schemeClr val="bg1"/>
                  </a:solidFill>
                </a:rPr>
                <a:t>SHOWS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e 4"/>
          <p:cNvGrpSpPr/>
          <p:nvPr/>
        </p:nvGrpSpPr>
        <p:grpSpPr>
          <a:xfrm>
            <a:off x="383784" y="1143000"/>
            <a:ext cx="8450262" cy="4621213"/>
            <a:chOff x="385763" y="1165225"/>
            <a:chExt cx="8450262" cy="4621213"/>
          </a:xfrm>
        </p:grpSpPr>
        <p:pic>
          <p:nvPicPr>
            <p:cNvPr id="59" name="Picture 4" descr="PIST-CORE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85763" y="1773238"/>
              <a:ext cx="8450262" cy="4013200"/>
            </a:xfrm>
            <a:prstGeom prst="rect">
              <a:avLst/>
            </a:prstGeom>
            <a:noFill/>
          </p:spPr>
        </p:pic>
        <p:sp>
          <p:nvSpPr>
            <p:cNvPr id="60" name="Rectangle 6"/>
            <p:cNvSpPr>
              <a:spLocks noChangeArrowheads="1"/>
            </p:cNvSpPr>
            <p:nvPr/>
          </p:nvSpPr>
          <p:spPr bwMode="auto">
            <a:xfrm>
              <a:off x="5281000" y="1165225"/>
              <a:ext cx="1235075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70000"/>
                </a:lnSpc>
              </a:pPr>
              <a:r>
                <a:rPr lang="en-US" sz="1800" b="1" dirty="0" smtClean="0">
                  <a:solidFill>
                    <a:schemeClr val="bg1"/>
                  </a:solidFill>
                </a:rPr>
                <a:t>PISTONS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8"/>
          <p:cNvGrpSpPr>
            <a:grpSpLocks/>
          </p:cNvGrpSpPr>
          <p:nvPr/>
        </p:nvGrpSpPr>
        <p:grpSpPr bwMode="auto">
          <a:xfrm>
            <a:off x="371909" y="1139496"/>
            <a:ext cx="8450262" cy="4621213"/>
            <a:chOff x="243" y="734"/>
            <a:chExt cx="5323" cy="2911"/>
          </a:xfrm>
        </p:grpSpPr>
        <p:sp>
          <p:nvSpPr>
            <p:cNvPr id="63" name="Rectangle 5"/>
            <p:cNvSpPr>
              <a:spLocks noChangeArrowheads="1"/>
            </p:cNvSpPr>
            <p:nvPr/>
          </p:nvSpPr>
          <p:spPr bwMode="auto">
            <a:xfrm>
              <a:off x="4623" y="734"/>
              <a:ext cx="582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70000"/>
                </a:lnSpc>
              </a:pPr>
              <a:r>
                <a:rPr lang="en-US" sz="1800" b="1" dirty="0">
                  <a:solidFill>
                    <a:schemeClr val="bg1"/>
                  </a:solidFill>
                </a:rPr>
                <a:t>DHI</a:t>
              </a:r>
            </a:p>
          </p:txBody>
        </p:sp>
        <p:pic>
          <p:nvPicPr>
            <p:cNvPr id="64" name="Picture 7" descr="DHI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43" y="1113"/>
              <a:ext cx="5323" cy="253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4.4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2.4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5|27.6|11.2|12.1|13.2|11.2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3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3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4701</TotalTime>
  <Words>1554</Words>
  <Application>Microsoft Macintosh PowerPoint</Application>
  <PresentationFormat>On-screen Show (4:3)</PresentationFormat>
  <Paragraphs>359</Paragraphs>
  <Slides>48</Slides>
  <Notes>14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Blank Presentation</vt:lpstr>
      <vt:lpstr>Nova Scotia Play Fairway Analysis  Gross Depositional Environments and Hydrocarbon Prospectivity</vt:lpstr>
      <vt:lpstr>Slide 2</vt:lpstr>
      <vt:lpstr>Slide 3</vt:lpstr>
      <vt:lpstr>Database</vt:lpstr>
      <vt:lpstr>Outline</vt:lpstr>
      <vt:lpstr>Andrew MacRae (SMU)</vt:lpstr>
      <vt:lpstr>Slide 7</vt:lpstr>
      <vt:lpstr>Hydrocarbon occurrences and molecular analysis</vt:lpstr>
      <vt:lpstr>Hydrocarbon occurrences</vt:lpstr>
      <vt:lpstr>Venture B-13</vt:lpstr>
      <vt:lpstr>Hydrocarbon Fluid Inclusions from Glooscap and Weymouth </vt:lpstr>
      <vt:lpstr>Isotope distribution</vt:lpstr>
      <vt:lpstr>Isotope - Extracts</vt:lpstr>
      <vt:lpstr>All isotopes including Morocco oils</vt:lpstr>
      <vt:lpstr>Forensic Geochemistry</vt:lpstr>
      <vt:lpstr>Geochemistry</vt:lpstr>
      <vt:lpstr>Tectonics programme</vt:lpstr>
      <vt:lpstr>Slide 18</vt:lpstr>
      <vt:lpstr>Slide 19</vt:lpstr>
      <vt:lpstr>SDR observations (approx locations) – Nova Scotia &amp; Morocco</vt:lpstr>
      <vt:lpstr>KEY CONCLUSIONS</vt:lpstr>
      <vt:lpstr>Basin Architecture  </vt:lpstr>
      <vt:lpstr>Slide 23</vt:lpstr>
      <vt:lpstr>Sequence Stratigraphy</vt:lpstr>
      <vt:lpstr>Slide 25</vt:lpstr>
      <vt:lpstr>Slide 26</vt:lpstr>
      <vt:lpstr>Stratigraphy of the Middle Jurassic</vt:lpstr>
      <vt:lpstr>T200  J163 isopach map</vt:lpstr>
      <vt:lpstr>Slide 29</vt:lpstr>
      <vt:lpstr>Allochthonous salt movement related to Jurassic delta loading</vt:lpstr>
      <vt:lpstr>J150  K137 isopach map</vt:lpstr>
      <vt:lpstr>Middle Missisauga seismic facies and geometries</vt:lpstr>
      <vt:lpstr>K130  K101 isopach map</vt:lpstr>
      <vt:lpstr>Slide 34</vt:lpstr>
      <vt:lpstr>Slide 35</vt:lpstr>
      <vt:lpstr>Jurassic and Cretaceous systems</vt:lpstr>
      <vt:lpstr>Petroleum Systems</vt:lpstr>
      <vt:lpstr>Source Rocks Modeling – Transformation Ratio</vt:lpstr>
      <vt:lpstr>Migration and Accumulation Modeling – Drainage Areas Overview</vt:lpstr>
      <vt:lpstr>Source Rocks Modeling – Transformation Ratio</vt:lpstr>
      <vt:lpstr>Migration and Accumulation Modeling – Drainage Areas Overview</vt:lpstr>
      <vt:lpstr>Pleinsbachian SR  Transformation ratio * Presence + Lateral migration potential</vt:lpstr>
      <vt:lpstr> </vt:lpstr>
      <vt:lpstr>Introduction to 3D Basin Modeling – Study Area and Subzones Definition </vt:lpstr>
      <vt:lpstr>CONCLUSION – ZONE RANKING – GAS VOLUME IN PLACE</vt:lpstr>
      <vt:lpstr>CONCLUSION – ZONE RANKING – OIL VOLUME IN PLACE</vt:lpstr>
      <vt:lpstr>CONCLUSION – Total HC Volume in the Basin</vt:lpstr>
      <vt:lpstr>Conclusions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Matt</dc:creator>
  <cp:lastModifiedBy>Hamish Wilson</cp:lastModifiedBy>
  <cp:revision>183</cp:revision>
  <dcterms:created xsi:type="dcterms:W3CDTF">2011-04-11T15:56:50Z</dcterms:created>
  <dcterms:modified xsi:type="dcterms:W3CDTF">2011-04-11T16:31:39Z</dcterms:modified>
</cp:coreProperties>
</file>